
<file path=[Content_Types].xml><?xml version="1.0" encoding="utf-8"?>
<Types xmlns="http://schemas.openxmlformats.org/package/2006/content-types">
  <Default ContentType="video/unknown" Extension="AVI"/>
  <Default ContentType="application/vnd.openxmlformats-officedocument.presentationml.printerSettings" Extension="bin"/>
  <Default ContentType="image/x-emf" Extension="emf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4" Target="ppt/presentation.xml" Type="http://schemas.openxmlformats.org/officeDocument/2006/relationships/officeDocument"/><Relationship Id="rId3" Target="docProps/core.xml" Type="http://schemas.openxmlformats.org/package/2006/relationships/metadata/core-properties"/><Relationship Id="rId2" Target="docProps/app.xml" Type="http://schemas.openxmlformats.org/officeDocument/2006/relationships/extended-properties"/><Relationship Id="rId1" Target="docProps/thumbnail.jpeg" Type="http://schemas.openxmlformats.org/package/2006/relationships/metadata/thumbnai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2192000" cy="6858000"/>
  <p:notesSz cx="6858000" cy="9144000"/>
  <p:defaultTextStyle>
    <a:defPPr>
      <a:defRPr lang="en-US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autoAdjust="0" sz="16980"/>
    <p:restoredTop sz="94660"/>
  </p:normalViewPr>
  <p:slideViewPr>
    <p:cSldViewPr snapToGrid="0">
      <p:cViewPr varScale="1">
        <p:scale>
          <a:sx d="100" n="85"/>
          <a:sy d="100" n="85"/>
        </p:scale>
        <p:origin x="-104" y="-416"/>
      </p:cViewPr>
      <p:guideLst>
        <p:guide orient="horz" pos="2160"/>
        <p:guide pos="3840"/>
      </p:guideLst>
    </p:cSldViewPr>
  </p:slideViewPr>
  <p:notesTextViewPr>
    <p:cViewPr>
      <p:scale>
        <a:sx d="1" n="1"/>
        <a:sy d="1" n="1"/>
      </p:scale>
      <p:origin x="0" y="0"/>
    </p:cViewPr>
  </p:notesTextViewPr>
  <p:gridSpacing cx="76200" cy="76200"/>
</p:viewPr>
</file>

<file path=ppt/_rels/presentation.xml.rels><?xml version="1.0" encoding="UTF-8" standalone="yes"?><Relationships xmlns="http://schemas.openxmlformats.org/package/2006/relationships"><Relationship Id="rId5" Target="printerSettings/printerSettings1.bin" Type="http://schemas.openxmlformats.org/officeDocument/2006/relationships/printerSettings"/><Relationship Id="rId39" Target="slides/slide32.xml" Type="http://schemas.openxmlformats.org/officeDocument/2006/relationships/slide"/><Relationship Id="rId4" Target="tableStyles.xml" Type="http://schemas.openxmlformats.org/officeDocument/2006/relationships/tableStyles"/><Relationship Id="rId38" Target="slides/slide31.xml" Type="http://schemas.openxmlformats.org/officeDocument/2006/relationships/slide"/><Relationship Id="rId3" Target="presProps.xml" Type="http://schemas.openxmlformats.org/officeDocument/2006/relationships/presProps"/><Relationship Id="rId37" Target="slides/slide30.xml" Type="http://schemas.openxmlformats.org/officeDocument/2006/relationships/slide"/><Relationship Id="rId2" Target="viewProps.xml" Type="http://schemas.openxmlformats.org/officeDocument/2006/relationships/viewProps"/><Relationship Id="rId36" Target="slides/slide29.xml" Type="http://schemas.openxmlformats.org/officeDocument/2006/relationships/slide"/><Relationship Id="rId1" Target="theme/theme1.xml" Type="http://schemas.openxmlformats.org/officeDocument/2006/relationships/theme"/><Relationship Id="rId35" Target="slides/slide28.xml" Type="http://schemas.openxmlformats.org/officeDocument/2006/relationships/slide"/><Relationship Id="rId34" Target="slides/slide27.xml" Type="http://schemas.openxmlformats.org/officeDocument/2006/relationships/slide"/><Relationship Id="rId33" Target="slides/slide26.xml" Type="http://schemas.openxmlformats.org/officeDocument/2006/relationships/slide"/><Relationship Id="rId32" Target="slides/slide25.xml" Type="http://schemas.openxmlformats.org/officeDocument/2006/relationships/slide"/><Relationship Id="rId31" Target="slides/slide24.xml" Type="http://schemas.openxmlformats.org/officeDocument/2006/relationships/slide"/><Relationship Id="rId30" Target="slides/slide23.xml" Type="http://schemas.openxmlformats.org/officeDocument/2006/relationships/slide"/><Relationship Id="rId27" Target="slides/slide20.xml" Type="http://schemas.openxmlformats.org/officeDocument/2006/relationships/slide"/><Relationship Id="rId26" Target="slides/slide19.xml" Type="http://schemas.openxmlformats.org/officeDocument/2006/relationships/slide"/><Relationship Id="rId25" Target="slides/slide18.xml" Type="http://schemas.openxmlformats.org/officeDocument/2006/relationships/slide"/><Relationship Id="rId24" Target="slides/slide17.xml" Type="http://schemas.openxmlformats.org/officeDocument/2006/relationships/slide"/><Relationship Id="rId21" Target="slides/slide14.xml" Type="http://schemas.openxmlformats.org/officeDocument/2006/relationships/slide"/><Relationship Id="rId19" Target="slides/slide12.xml" Type="http://schemas.openxmlformats.org/officeDocument/2006/relationships/slide"/><Relationship Id="rId20" Target="slides/slide13.xml" Type="http://schemas.openxmlformats.org/officeDocument/2006/relationships/slide"/><Relationship Id="rId18" Target="slides/slide11.xml" Type="http://schemas.openxmlformats.org/officeDocument/2006/relationships/slide"/><Relationship Id="rId17" Target="slides/slide10.xml" Type="http://schemas.openxmlformats.org/officeDocument/2006/relationships/slide"/><Relationship Id="rId13" Target="slides/slide6.xml" Type="http://schemas.openxmlformats.org/officeDocument/2006/relationships/slide"/><Relationship Id="rId47" Target="slides/slide40.xml" Type="http://schemas.openxmlformats.org/officeDocument/2006/relationships/slide"/><Relationship Id="rId16" Target="slides/slide9.xml" Type="http://schemas.openxmlformats.org/officeDocument/2006/relationships/slide"/><Relationship Id="rId12" Target="slides/slide5.xml" Type="http://schemas.openxmlformats.org/officeDocument/2006/relationships/slide"/><Relationship Id="rId46" Target="slides/slide39.xml" Type="http://schemas.openxmlformats.org/officeDocument/2006/relationships/slide"/><Relationship Id="rId15" Target="slides/slide8.xml" Type="http://schemas.openxmlformats.org/officeDocument/2006/relationships/slide"/><Relationship Id="rId11" Target="slides/slide4.xml" Type="http://schemas.openxmlformats.org/officeDocument/2006/relationships/slide"/><Relationship Id="rId45" Target="slides/slide38.xml" Type="http://schemas.openxmlformats.org/officeDocument/2006/relationships/slide"/><Relationship Id="rId48" Target="slides/slide41.xml" Type="http://schemas.openxmlformats.org/officeDocument/2006/relationships/slide"/><Relationship Id="rId14" Target="slides/slide7.xml" Type="http://schemas.openxmlformats.org/officeDocument/2006/relationships/slide"/><Relationship Id="rId10" Target="slides/slide3.xml" Type="http://schemas.openxmlformats.org/officeDocument/2006/relationships/slide"/><Relationship Id="rId44" Target="slides/slide37.xml" Type="http://schemas.openxmlformats.org/officeDocument/2006/relationships/slide"/><Relationship Id="rId43" Target="slides/slide36.xml" Type="http://schemas.openxmlformats.org/officeDocument/2006/relationships/slide"/><Relationship Id="rId42" Target="slides/slide35.xml" Type="http://schemas.openxmlformats.org/officeDocument/2006/relationships/slide"/><Relationship Id="rId41" Target="slides/slide34.xml" Type="http://schemas.openxmlformats.org/officeDocument/2006/relationships/slide"/><Relationship Id="rId9" Target="slides/slide2.xml" Type="http://schemas.openxmlformats.org/officeDocument/2006/relationships/slide"/><Relationship Id="rId40" Target="slides/slide33.xml" Type="http://schemas.openxmlformats.org/officeDocument/2006/relationships/slide"/><Relationship Id="rId8" Target="slides/slide1.xml" Type="http://schemas.openxmlformats.org/officeDocument/2006/relationships/slide"/><Relationship Id="rId7" Target="notesMasters/notesMaster1.xml" Type="http://schemas.openxmlformats.org/officeDocument/2006/relationships/notesMaster"/><Relationship Id="rId6" Target="slideMasters/slideMaster1.xml" Type="http://schemas.openxmlformats.org/officeDocument/2006/relationships/slideMaster"/><Relationship Id="rId23" Target="slides/slide16.xml" Type="http://schemas.openxmlformats.org/officeDocument/2006/relationships/slide"/><Relationship Id="rId29" Target="slides/slide22.xml" Type="http://schemas.openxmlformats.org/officeDocument/2006/relationships/slide"/><Relationship Id="rId22" Target="slides/slide15.xml" Type="http://schemas.openxmlformats.org/officeDocument/2006/relationships/slide"/><Relationship Id="rId28" Target="slides/slide21.xml" Type="http://schemas.openxmlformats.org/officeDocument/2006/relationships/slide"/></Relationships>
</file>

<file path=ppt/notesMasters/_rels/notesMaster1.xml.rels><?xml version="1.0" encoding="UTF-8" standalone="yes"?>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bIns="45720" lIns="91440" numCol="1" rIns="91440" rtlCol="0" tIns="45720" vert="horz"/>
          <a:lstStyle>
            <a:lvl1pPr algn="l">
              <a:defRPr sz="1200"/>
            </a:lvl1pPr>
          </a:lstStyle>
          <a:p>
            <a:endParaRPr altLang="en-GB" lang="en-GB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bIns="45720" lIns="91440" numCol="1" rIns="91440" rtlCol="0" tIns="45720" vert="horz"/>
          <a:lstStyle>
            <a:lvl1pPr algn="r">
              <a:defRPr sz="1200"/>
            </a:lvl1pPr>
          </a:lstStyle>
          <a:p>
            <a:fld id="{EB7327BD-40A7-45CE-840B-4431B93A5544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5720" lIns="91440" numCol="1" rIns="91440" rtlCol="0" tIns="45720" vert="horz"/>
          <a:lstStyle/>
          <a:p>
            <a:endParaRPr altLang="en-GB" lang="en-GB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bIns="45720" lIns="91440" numCol="1" rIns="91440" rtlCol="0" tIns="45720" vert="horz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anchor="b" bIns="45720" lIns="91440" numCol="1" rIns="91440" rtlCol="0" tIns="45720" vert="horz"/>
          <a:lstStyle>
            <a:lvl1pPr algn="l">
              <a:defRPr sz="1200"/>
            </a:lvl1pPr>
          </a:lstStyle>
          <a:p>
            <a:endParaRPr altLang="en-GB" lang="en-GB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 bIns="45720" lIns="91440" numCol="1" rIns="91440" rtlCol="0" tIns="45720" vert="horz"/>
          <a:lstStyle>
            <a:lvl1pPr algn="r">
              <a:defRPr sz="1200"/>
            </a:lvl1pPr>
          </a:lstStyle>
          <a:p>
            <a:fld id="{6A6EB496-940D-4223-AB00-A941BD17DED7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594211856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2" Target="../slides/slide15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_rels/notesSlide2.xml.rels><?xml version="1.0" encoding="UTF-8" standalone="yes"?><Relationships xmlns="http://schemas.openxmlformats.org/package/2006/relationships"><Relationship Id="rId2" Target="../slides/slide33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idx="1" type="body"/>
          </p:nvPr>
        </p:nvSpPr>
        <p:spPr/>
        <p:txBody>
          <a:bodyPr numCol="1"/>
          <a:lstStyle/>
          <a:p>
            <a:r>
              <a:rPr altLang="en-GB" dirty="0" lang="en-GB">
                <a:solidFill>
                  <a:schemeClr val="bg1"/>
                </a:solidFill>
              </a:rPr>
              <a:t>2.1, 6.17</a:t>
            </a:r>
            <a:endParaRPr dirty="0"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idx="10" sz="quarter" type="sldNum"/>
          </p:nvPr>
        </p:nvSpPr>
        <p:spPr/>
        <p:txBody>
          <a:bodyPr numCol="1"/>
          <a:lstStyle/>
          <a:p>
            <a:fld id="{0E3591D9-EC84-4350-92DF-D9DCCB7270AD}" type="slidenum">
              <a:rPr altLang="en-GB" lang="en-GB" smtClean="0">
                <a:solidFill>
                  <a:prstClr val="black"/>
                </a:solidFill>
              </a:rPr>
              <a:pPr/>
              <a:t>15</a:t>
            </a:fld>
            <a:endParaRPr altLang="en-GB"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idx="1" type="body"/>
          </p:nvPr>
        </p:nvSpPr>
        <p:spPr/>
        <p:txBody>
          <a:bodyPr numCol="1"/>
          <a:lstStyle/>
          <a:p>
            <a:pPr algn="l" defTabSz="914400" eaLnBrk="1" hangingPunct="1" indent="0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dirty="0" lang="en-US" sz="1200">
              <a:solidFill>
                <a:srgbClr val="808080"/>
              </a:solidFill>
              <a:latin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idx="10" sz="quarter" type="sldNum"/>
          </p:nvPr>
        </p:nvSpPr>
        <p:spPr/>
        <p:txBody>
          <a:bodyPr numCol="1"/>
          <a:lstStyle/>
          <a:p>
            <a:fld id="{0E3591D9-EC84-4350-92DF-D9DCCB7270AD}" type="slidenum">
              <a:rPr altLang="en-GB" lang="en-GB" smtClean="0">
                <a:solidFill>
                  <a:prstClr val="black"/>
                </a:solidFill>
              </a:rPr>
              <a:pPr/>
              <a:t>33</a:t>
            </a:fld>
            <a:endParaRPr altLang="en-GB"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75087"/>
      </p:ext>
    </p:extLst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 numCol="1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524000" y="3602038"/>
            <a:ext cx="9144000" cy="1655762"/>
          </a:xfrm>
        </p:spPr>
        <p:txBody>
          <a:bodyPr numCol="1"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altLang="en-GB" lang="en-GB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311725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325586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8724900" y="365125"/>
            <a:ext cx="2628900" cy="5811838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838200" y="365125"/>
            <a:ext cx="7734300" cy="5811838"/>
          </a:xfrm>
        </p:spPr>
        <p:txBody>
          <a:bodyPr numCol="1"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417175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25585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 numCol="1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831850" y="4589463"/>
            <a:ext cx="10515600" cy="1500187"/>
          </a:xfrm>
        </p:spPr>
        <p:txBody>
          <a:bodyPr numCol="1"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70863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838200" y="1825625"/>
            <a:ext cx="5181600" cy="4351338"/>
          </a:xfrm>
        </p:spPr>
        <p:txBody>
          <a:bodyPr numCol="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6172200" y="1825625"/>
            <a:ext cx="5181600" cy="4351338"/>
          </a:xfrm>
        </p:spPr>
        <p:txBody>
          <a:bodyPr numCol="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2570789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839788" y="1681163"/>
            <a:ext cx="5157787" cy="82391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839788" y="2505075"/>
            <a:ext cx="5157787" cy="3684588"/>
          </a:xfrm>
        </p:spPr>
        <p:txBody>
          <a:bodyPr numCol="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6172200" y="1681163"/>
            <a:ext cx="5183188" cy="82391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6172200" y="2505075"/>
            <a:ext cx="5183188" cy="3684588"/>
          </a:xfrm>
        </p:spPr>
        <p:txBody>
          <a:bodyPr numCol="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3453255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120812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197048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 numCol="1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196435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 numCol="1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altLang="en-GB" lang="en-GB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altLang="en-GB" lang="en-GB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1517121163"/>
      </p:ext>
    </p:extLst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bIns="45720" lIns="91440" numCol="1" rIns="91440" rtlCol="0" tIns="45720" vert="horz">
            <a:normAutofit/>
          </a:bodyPr>
          <a:lstStyle/>
          <a:p>
            <a:r>
              <a:rPr lang="en-US" smtClean="0"/>
              <a:t>Click to edit Master title style</a:t>
            </a:r>
            <a:endParaRPr altLang="en-GB" lang="en-GB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bIns="45720" lIns="91440" numCol="1" rIns="91440" rtlCol="0" tIns="45720" vert="horz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altLang="en-GB" lang="en-GB"/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80F2F-6401-4558-A1BA-E8B34995868A}" type="datetimeFigureOut">
              <a:rPr altLang="en-GB" lang="en-GB" smtClean="0"/>
              <a:t>6/2/22</a:t>
            </a:fld>
            <a:endParaRPr altLang="en-GB" lang="en-GB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GB" lang="en-GB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C5D5-2ED9-46FD-A77A-F801EB0C97B4}" type="slidenum">
              <a:rPr altLang="en-GB" lang="en-GB" smtClean="0"/>
              <a:t>‹#›</a:t>
            </a:fld>
            <a:endParaRPr altLang="en-GB" lang="en-GB"/>
          </a:p>
        </p:txBody>
      </p:sp>
    </p:spTree>
    <p:extLst>
      <p:ext uri="{BB962C8B-B14F-4D97-AF65-F5344CB8AC3E}">
        <p14:creationId xmlns:p14="http://schemas.microsoft.com/office/powerpoint/2010/main" val="1914945864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kern="1200"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charset="0" panose="020B0604020202020204" pitchFamily="34" typeface="Arial"/>
        <a:buChar char="•"/>
        <a:defRPr kern="1200" sz="2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arget="../media/image1.pn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2" Target="../media/image13.emf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3" Target="../media/image15.png" Type="http://schemas.openxmlformats.org/officeDocument/2006/relationships/image"/><Relationship Id="rId2" Target="../media/image14.pn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2" Target="../media/image1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2" Target="../media/image1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2" Target="../media/image18.emf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3" Target="../media/image19.emf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media/image2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media/image21.png" Type="http://schemas.openxmlformats.org/officeDocument/2006/relationships/image"/><Relationship Id="rId1" Target="../slideLayouts/slideLayout9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media/image2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media/image23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media/image2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2" Target="../media/image24.emf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media/image2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3" Target="../media/image27.png" Type="http://schemas.openxmlformats.org/officeDocument/2006/relationships/image"/><Relationship Id="rId2" Target="../media/image26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3" Target="../media/image29.png" Type="http://schemas.openxmlformats.org/officeDocument/2006/relationships/image"/><Relationship Id="rId2" Target="../media/image28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4" Target="../media/image30.png" Type="http://schemas.openxmlformats.org/officeDocument/2006/relationships/image"/><Relationship Id="rId3" Target="../media/media1.AVI" Type="http://schemas.microsoft.com/office/2007/relationships/media"/><Relationship Id="rId2" Target="../media/media1.AVI" Type="http://schemas.openxmlformats.org/officeDocument/2006/relationships/video"/><Relationship Id="rId1" Target="../slideLayouts/slideLayout2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2" Target="../media/image3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2" Target="../media/image3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2" Target="../media/image33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2" Target="../media/image3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media/image4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35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3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2" Target="../media/image24.emf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4" Target="../media/image37.png" Type="http://schemas.openxmlformats.org/officeDocument/2006/relationships/image"/><Relationship Id="rId3" Target="../media/image36.pn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2" Target="../media/image38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3" Target="../media/image40.png" Type="http://schemas.openxmlformats.org/officeDocument/2006/relationships/image"/><Relationship Id="rId2" Target="../media/image3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4" Target="../media/image43.png" Type="http://schemas.openxmlformats.org/officeDocument/2006/relationships/image"/><Relationship Id="rId3" Target="../media/image42.png" Type="http://schemas.openxmlformats.org/officeDocument/2006/relationships/image"/><Relationship Id="rId2" Target="../media/image4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2" Target="../media/image44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2" Target="../media/image4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4" Target="../media/image48.png" Type="http://schemas.openxmlformats.org/officeDocument/2006/relationships/image"/><Relationship Id="rId3" Target="../media/image47.png" Type="http://schemas.openxmlformats.org/officeDocument/2006/relationships/image"/><Relationship Id="rId2" Target="../media/image46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3" Target="../media/image50.png" Type="http://schemas.openxmlformats.org/officeDocument/2006/relationships/image"/><Relationship Id="rId2" Target="../media/image4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4" Target="../media/image3.png" Type="http://schemas.openxmlformats.org/officeDocument/2006/relationships/image"/><Relationship Id="rId3" Target="https://www.youtube.com/watch?v=sYUKLMwTfiM" TargetMode="External" Type="http://schemas.openxmlformats.org/officeDocument/2006/relationships/hyperlink"/><Relationship Id="rId2" Target="https://www.youtube.com/watch?v=sYUKLMwTfiM" TargetMode="External" Type="http://schemas.openxmlformats.org/officeDocument/2006/relationships/hyperlink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5" Target="../media/image9.png" Type="http://schemas.openxmlformats.org/officeDocument/2006/relationships/image"/><Relationship Id="rId4" Target="../media/image8.png" Type="http://schemas.openxmlformats.org/officeDocument/2006/relationships/image"/><Relationship Id="rId3" Target="../media/image7.png" Type="http://schemas.openxmlformats.org/officeDocument/2006/relationships/image"/><Relationship Id="rId2" Target="../media/image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2" Target="../media/image1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2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2" Target="../media/image1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52588"/>
            <a:ext cx="11958762" cy="1733177"/>
          </a:xfrm>
        </p:spPr>
        <p:txBody>
          <a:bodyPr numCol="1">
            <a:normAutofit/>
          </a:bodyPr>
          <a:lstStyle/>
          <a:p>
            <a:r>
              <a:rPr dirty="0" lang="en-US" smtClean="0" sz="4800">
                <a:solidFill>
                  <a:srgbClr val="008000"/>
                </a:solidFill>
              </a:rPr>
              <a:t>The Role of Sports Medicine in Modern Era </a:t>
            </a:r>
            <a:endParaRPr altLang="en-GB" dirty="0" lang="en-GB" sz="4800">
              <a:solidFill>
                <a:srgbClr val="008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524000" y="4826001"/>
            <a:ext cx="9144000" cy="1926644"/>
          </a:xfrm>
        </p:spPr>
        <p:txBody>
          <a:bodyPr numCol="1">
            <a:normAutofit fontScale="92500" lnSpcReduction="10000"/>
          </a:bodyPr>
          <a:lstStyle/>
          <a:p>
            <a:r>
              <a:rPr altLang="en-GB" dirty="0" lang="en-GB" smtClean="0"/>
              <a:t>FASU – SYMPOSIUM 2022, Kenyatta University</a:t>
            </a:r>
          </a:p>
          <a:p>
            <a:r>
              <a:rPr b="1" dirty="0" lang="en-US"/>
              <a:t>Lamech Bogonko</a:t>
            </a:r>
            <a:br>
              <a:rPr b="1" dirty="0" lang="en-US"/>
            </a:br>
            <a:r>
              <a:rPr b="1" dirty="0" lang="en-US" smtClean="0"/>
              <a:t>BSc </a:t>
            </a:r>
            <a:r>
              <a:rPr b="1" dirty="0" lang="en-US"/>
              <a:t>(Hons)  </a:t>
            </a:r>
            <a:r>
              <a:rPr b="1" dirty="0" lang="en-US" smtClean="0"/>
              <a:t>MSc </a:t>
            </a:r>
            <a:r>
              <a:rPr b="1" dirty="0" lang="en-US"/>
              <a:t>Sports Physio</a:t>
            </a:r>
            <a:br>
              <a:rPr b="1" dirty="0" lang="en-US"/>
            </a:br>
            <a:r>
              <a:rPr b="1" dirty="0" lang="en-US"/>
              <a:t>Cert Sports Medicine, UWC, CPT</a:t>
            </a:r>
            <a:br>
              <a:rPr b="1" dirty="0" lang="en-US"/>
            </a:br>
            <a:r>
              <a:rPr b="1" dirty="0" lang="en-US"/>
              <a:t>South Africa</a:t>
            </a:r>
            <a:br>
              <a:rPr b="1" dirty="0" lang="en-US"/>
            </a:br>
            <a:endParaRPr altLang="en-GB" b="1" dirty="0"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940" y="60794"/>
            <a:ext cx="6887883" cy="40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77596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099" y="675533"/>
            <a:ext cx="6475801" cy="550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9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18" y="0"/>
            <a:ext cx="6633882" cy="661520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9" y="0"/>
            <a:ext cx="1774918" cy="433294"/>
          </a:xfrm>
        </p:spPr>
        <p:txBody>
          <a:bodyPr numCol="1">
            <a:noAutofit/>
          </a:bodyPr>
          <a:lstStyle/>
          <a:p>
            <a:r>
              <a:rPr b="1" dirty="0" lang="en-US" smtClean="0" sz="1800"/>
              <a:t>GRTP (HIA1/2/3</a:t>
            </a:r>
            <a:endParaRPr b="1" dirty="0" lang="en-US" sz="180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80000" y="0"/>
            <a:ext cx="6858000" cy="6275293"/>
          </a:xfrm>
        </p:spPr>
        <p:txBody>
          <a:bodyPr numCol="1"/>
          <a:lstStyle/>
          <a:p>
            <a:pPr indent="0" marL="0">
              <a:buNone/>
            </a:pPr>
            <a:r>
              <a:rPr dirty="0" lang="en-US" smtClean="0"/>
              <a:t>                  </a:t>
            </a:r>
            <a:r>
              <a:rPr dirty="0" lang="en-US" smtClean="0">
                <a:solidFill>
                  <a:srgbClr val="FF0000"/>
                </a:solidFill>
              </a:rPr>
              <a:t>Concussion in Sport</a:t>
            </a:r>
            <a:endParaRPr dirty="0" lang="en-US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idx="2" sz="half" type="body"/>
          </p:nvPr>
        </p:nvSpPr>
        <p:spPr/>
        <p:txBody>
          <a:bodyPr numCol="1"/>
          <a:lstStyle/>
          <a:p>
            <a:endParaRPr dirty="0" lang="en-US"/>
          </a:p>
        </p:txBody>
      </p:sp>
      <p:pic>
        <p:nvPicPr>
          <p:cNvPr descr="Concussion.png"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41"/>
            <a:ext cx="5319059" cy="63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01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838200"/>
            <a:ext cx="8001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3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Hypertropic cardiomyopath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268941"/>
            <a:ext cx="8096250" cy="5925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7764" y="6185647"/>
            <a:ext cx="3346823" cy="369332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dirty="0" lang="en-US" smtClean="0"/>
              <a:t>Hypertrophic Cardiomyopathy</a:t>
            </a:r>
            <a:endParaRPr dirty="0" lang="en-US"/>
          </a:p>
        </p:txBody>
      </p:sp>
    </p:spTree>
    <p:extLst>
      <p:ext uri="{BB962C8B-B14F-4D97-AF65-F5344CB8AC3E}">
        <p14:creationId xmlns:p14="http://schemas.microsoft.com/office/powerpoint/2010/main" val="861470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99" y="1175830"/>
            <a:ext cx="11542069" cy="45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69484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ergency infographics_proof 10_ok.pdf"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2828"/>
            <a:ext cx="9144000" cy="646452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583833" y="132828"/>
            <a:ext cx="72008" cy="6464524"/>
          </a:xfrm>
          <a:prstGeom prst="line">
            <a:avLst/>
          </a:prstGeom>
          <a:ln>
            <a:solidFill>
              <a:schemeClr val="accent1">
                <a:alpha val="17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80178" y="188640"/>
            <a:ext cx="72008" cy="6464524"/>
          </a:xfrm>
          <a:prstGeom prst="line">
            <a:avLst/>
          </a:prstGeom>
          <a:ln>
            <a:solidFill>
              <a:schemeClr val="accent1">
                <a:alpha val="17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902017"/>
      </p:ext>
    </p:extLst>
  </p:cSld>
  <p:clrMapOvr>
    <a:masterClrMapping/>
  </p:clrMapOvr>
  <p:transition spd="med">
    <p:fade/>
  </p:transition>
  <p:timing>
    <p:tnLst>
      <p:par>
        <p:cTn xmlns:p14="http://schemas.microsoft.com/office/powerpoint/2010/main" dur="indefinite" id="1" nodeType="tmRoot" restart="never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93" y="841523"/>
            <a:ext cx="8301161" cy="55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56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412" y="403412"/>
            <a:ext cx="5767294" cy="599141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51859"/>
          </a:xfrm>
        </p:spPr>
        <p:txBody>
          <a:bodyPr numCol="1"/>
          <a:lstStyle/>
          <a:p>
            <a:r>
              <a:rPr dirty="0" lang="en-US" smtClean="0">
                <a:solidFill>
                  <a:srgbClr val="008000"/>
                </a:solidFill>
              </a:rPr>
              <a:t>Sports Injury Rehabilitation Phases</a:t>
            </a:r>
            <a:endParaRPr dirty="0" lang="en-US">
              <a:solidFill>
                <a:srgbClr val="008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idx="2" sz="half" type="body"/>
          </p:nvPr>
        </p:nvSpPr>
        <p:spPr>
          <a:xfrm>
            <a:off x="463176" y="1718236"/>
            <a:ext cx="4766236" cy="4108824"/>
          </a:xfrm>
        </p:spPr>
        <p:txBody>
          <a:bodyPr numCol="1">
            <a:normAutofit/>
          </a:bodyPr>
          <a:lstStyle/>
          <a:p>
            <a:r>
              <a:rPr dirty="0" lang="en-US" smtClean="0" sz="2000"/>
              <a:t> </a:t>
            </a:r>
            <a:r>
              <a:rPr dirty="0" lang="en-US" smtClean="0" sz="2000">
                <a:solidFill>
                  <a:srgbClr val="FF0000"/>
                </a:solidFill>
              </a:rPr>
              <a:t>Phase 1:</a:t>
            </a:r>
            <a:r>
              <a:rPr dirty="0" lang="en-US" smtClean="0" sz="2000"/>
              <a:t> </a:t>
            </a:r>
            <a:r>
              <a:rPr b="1" dirty="0" i="1" lang="en-US" smtClean="0" sz="2000"/>
              <a:t>Acute </a:t>
            </a:r>
            <a:r>
              <a:rPr b="1" dirty="0" i="1" lang="en-US" sz="2000"/>
              <a:t>Management/Early Motion and Basic Movement Retraining </a:t>
            </a:r>
            <a:r>
              <a:rPr dirty="0" i="1" lang="en-US" smtClean="0" sz="2000"/>
              <a:t>(1- 4 weeks)</a:t>
            </a:r>
          </a:p>
          <a:p>
            <a:r>
              <a:rPr dirty="0" i="1" lang="en-US" smtClean="0" sz="2000">
                <a:solidFill>
                  <a:srgbClr val="FF0000"/>
                </a:solidFill>
              </a:rPr>
              <a:t>Phase 2:</a:t>
            </a:r>
            <a:r>
              <a:rPr dirty="0" i="1" lang="en-US" smtClean="0" sz="2000"/>
              <a:t> </a:t>
            </a:r>
            <a:r>
              <a:rPr b="1" dirty="0" i="1" lang="en-US" sz="2000"/>
              <a:t>Basic Strength and Proprioception</a:t>
            </a:r>
            <a:r>
              <a:rPr dirty="0" i="1" lang="en-US" sz="2000"/>
              <a:t> </a:t>
            </a:r>
            <a:endParaRPr dirty="0" lang="en-US" sz="2000"/>
          </a:p>
          <a:p>
            <a:r>
              <a:rPr dirty="0" lang="en-US" smtClean="0" sz="2000"/>
              <a:t>(2-6 weeks)</a:t>
            </a:r>
          </a:p>
          <a:p>
            <a:r>
              <a:rPr dirty="0" lang="en-US" smtClean="0" sz="2000">
                <a:solidFill>
                  <a:srgbClr val="FF0000"/>
                </a:solidFill>
              </a:rPr>
              <a:t>Phase 3:</a:t>
            </a:r>
            <a:r>
              <a:rPr dirty="0" lang="en-US" smtClean="0" sz="2000"/>
              <a:t> </a:t>
            </a:r>
            <a:r>
              <a:rPr b="1" dirty="0" i="1" lang="en-US" sz="2000"/>
              <a:t>Dynamic Neuromotor Strength, Endurance and Coordination </a:t>
            </a:r>
            <a:r>
              <a:rPr dirty="0" i="1" lang="en-US" smtClean="0" sz="2000"/>
              <a:t>(6-8 weeks)</a:t>
            </a:r>
          </a:p>
          <a:p>
            <a:r>
              <a:rPr dirty="0" i="1" lang="en-US" smtClean="0" sz="2000">
                <a:solidFill>
                  <a:srgbClr val="FF0000"/>
                </a:solidFill>
              </a:rPr>
              <a:t>Phase 4</a:t>
            </a:r>
            <a:r>
              <a:rPr dirty="0" i="1" lang="en-US" smtClean="0" sz="2000"/>
              <a:t>: </a:t>
            </a:r>
            <a:r>
              <a:rPr b="1" dirty="0" i="1" lang="en-US" smtClean="0" sz="2000"/>
              <a:t>Athletic Enhancement and Return to Activity</a:t>
            </a:r>
            <a:r>
              <a:rPr dirty="0" i="1" lang="en-US" smtClean="0" sz="2000"/>
              <a:t> (RTT)  (12-16 Weeks)</a:t>
            </a:r>
          </a:p>
          <a:p>
            <a:r>
              <a:rPr dirty="0" i="1" lang="en-US" smtClean="0" sz="2000">
                <a:solidFill>
                  <a:srgbClr val="FF0000"/>
                </a:solidFill>
              </a:rPr>
              <a:t>Phase 5:</a:t>
            </a:r>
            <a:r>
              <a:rPr dirty="0" i="1" lang="en-US" smtClean="0" sz="2000"/>
              <a:t> </a:t>
            </a:r>
            <a:r>
              <a:rPr b="1" dirty="0" i="1" lang="en-US" smtClean="0" sz="2000"/>
              <a:t>Sports </a:t>
            </a:r>
            <a:r>
              <a:rPr b="1" dirty="0" err="1" i="1" lang="en-US" smtClean="0" sz="2000"/>
              <a:t>Perfomance</a:t>
            </a:r>
            <a:r>
              <a:rPr b="1" dirty="0" i="1" lang="en-US" smtClean="0" sz="2000"/>
              <a:t> and Injury Prevention (RTP</a:t>
            </a:r>
            <a:r>
              <a:rPr dirty="0" i="1" lang="en-US" smtClean="0" sz="2000"/>
              <a:t>)  (16&gt; Weeks)</a:t>
            </a:r>
            <a:endParaRPr dirty="0" lang="en-US" sz="2000"/>
          </a:p>
          <a:p>
            <a:endParaRPr dirty="0" lang="en-US" sz="2000"/>
          </a:p>
        </p:txBody>
      </p:sp>
    </p:spTree>
    <p:extLst>
      <p:ext uri="{BB962C8B-B14F-4D97-AF65-F5344CB8AC3E}">
        <p14:creationId xmlns:p14="http://schemas.microsoft.com/office/powerpoint/2010/main" val="403075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85" y="947713"/>
            <a:ext cx="10486029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51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dirty="0" lang="en-US" smtClean="0"/>
              <a:t>The athlete`s journey…………………….</a:t>
            </a:r>
            <a:endParaRPr altLang="en-GB" dirty="0"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dirty="0" lang="en-US" smtClean="0"/>
              <a:t>Pre-incident</a:t>
            </a:r>
          </a:p>
          <a:p>
            <a:r>
              <a:rPr dirty="0" lang="en-US" smtClean="0"/>
              <a:t>Incident</a:t>
            </a:r>
          </a:p>
          <a:p>
            <a:r>
              <a:rPr dirty="0" lang="en-US" smtClean="0"/>
              <a:t>Immediate care</a:t>
            </a:r>
          </a:p>
          <a:p>
            <a:r>
              <a:rPr dirty="0" lang="en-US" smtClean="0"/>
              <a:t>Transportation</a:t>
            </a:r>
          </a:p>
          <a:p>
            <a:r>
              <a:rPr dirty="0" lang="en-US" smtClean="0"/>
              <a:t>Emergency care</a:t>
            </a:r>
          </a:p>
          <a:p>
            <a:r>
              <a:rPr dirty="0" lang="en-US" smtClean="0"/>
              <a:t>Damage control</a:t>
            </a:r>
          </a:p>
          <a:p>
            <a:r>
              <a:rPr dirty="0" lang="en-US" smtClean="0"/>
              <a:t>Definitive care</a:t>
            </a:r>
          </a:p>
          <a:p>
            <a:r>
              <a:rPr dirty="0" lang="en-US" smtClean="0"/>
              <a:t>Rehab</a:t>
            </a:r>
            <a:endParaRPr altLang="en-GB" dirty="0"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490" y="1470991"/>
            <a:ext cx="6626087" cy="45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2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dirty="0" lang="en-US" smtClean="0"/>
              <a:t>Sports Medicine</a:t>
            </a:r>
            <a:br>
              <a:rPr dirty="0" lang="en-US" smtClean="0"/>
            </a:br>
            <a:endParaRPr dirty="0" lang="en-US"/>
          </a:p>
        </p:txBody>
      </p:sp>
      <p:sp>
        <p:nvSpPr>
          <p:cNvPr id="5" name="Content Placeholder 4"/>
          <p:cNvSpPr>
            <a:spLocks noGrp="1"/>
          </p:cNvSpPr>
          <p:nvPr>
            <p:ph idx="2" sz="half"/>
          </p:nvPr>
        </p:nvSpPr>
        <p:spPr/>
        <p:txBody>
          <a:bodyPr numCol="1">
            <a:normAutofit fontScale="62500" lnSpcReduction="20000"/>
          </a:bodyPr>
          <a:lstStyle/>
          <a:p>
            <a:pPr lvl="0"/>
            <a:r>
              <a:rPr dirty="0" lang="en-US"/>
              <a:t>Family physician</a:t>
            </a:r>
          </a:p>
          <a:p>
            <a:pPr lvl="0"/>
            <a:r>
              <a:rPr dirty="0" lang="en-US"/>
              <a:t>Physiotherapist</a:t>
            </a:r>
          </a:p>
          <a:p>
            <a:pPr lvl="0"/>
            <a:r>
              <a:rPr dirty="0" lang="en-US"/>
              <a:t>Sports physician</a:t>
            </a:r>
          </a:p>
          <a:p>
            <a:pPr lvl="0"/>
            <a:r>
              <a:rPr dirty="0" lang="en-US"/>
              <a:t>Massage therapist</a:t>
            </a:r>
          </a:p>
          <a:p>
            <a:pPr lvl="0"/>
            <a:r>
              <a:rPr dirty="0" lang="en-US"/>
              <a:t>Athletic trainer</a:t>
            </a:r>
          </a:p>
          <a:p>
            <a:pPr lvl="0"/>
            <a:r>
              <a:rPr dirty="0" lang="en-US"/>
              <a:t>Orthopedic surgeon</a:t>
            </a:r>
          </a:p>
          <a:p>
            <a:pPr lvl="0"/>
            <a:r>
              <a:rPr dirty="0" lang="en-US"/>
              <a:t>Radiologist</a:t>
            </a:r>
          </a:p>
          <a:p>
            <a:pPr lvl="0"/>
            <a:r>
              <a:rPr dirty="0" lang="en-US"/>
              <a:t>Podiatrist</a:t>
            </a:r>
          </a:p>
          <a:p>
            <a:pPr lvl="0"/>
            <a:r>
              <a:rPr dirty="0" lang="en-US"/>
              <a:t>Psychologist</a:t>
            </a:r>
          </a:p>
          <a:p>
            <a:pPr lvl="0"/>
            <a:r>
              <a:rPr dirty="0" lang="en-US"/>
              <a:t>Dietitian/nutritionist</a:t>
            </a:r>
          </a:p>
          <a:p>
            <a:pPr lvl="0"/>
            <a:r>
              <a:rPr dirty="0" lang="en-US"/>
              <a:t>Exercise physiologist</a:t>
            </a:r>
          </a:p>
          <a:p>
            <a:pPr lvl="0"/>
            <a:r>
              <a:rPr dirty="0" lang="en-US"/>
              <a:t>Coach</a:t>
            </a:r>
          </a:p>
          <a:p>
            <a:pPr lvl="0"/>
            <a:r>
              <a:rPr dirty="0" lang="en-US"/>
              <a:t>Fitness advisor</a:t>
            </a:r>
          </a:p>
          <a:p>
            <a:endParaRPr dirty="0" lang="en-US"/>
          </a:p>
        </p:txBody>
      </p:sp>
      <p:pic>
        <p:nvPicPr>
          <p:cNvPr descr="Untitled:Users:LAMECH:Desktop:KU Module Development:sports medicine model.jpg" id="6" name="Content Placeholder 5"/>
          <p:cNvPicPr>
            <a:picLocks noGrp="1"/>
          </p:cNvPicPr>
          <p:nvPr>
            <p:ph idx="1" sz="half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r="5345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947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35" y="177815"/>
            <a:ext cx="10735007" cy="65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12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9" y="107847"/>
            <a:ext cx="12800812" cy="95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95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dirty="0" lang="en-US" smtClean="0"/>
              <a:t>Possible injuries/ illnesses………….</a:t>
            </a:r>
            <a:endParaRPr altLang="en-GB" dirty="0"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dirty="0" lang="en-US" smtClean="0"/>
              <a:t>Bleeding- External/ Internal </a:t>
            </a:r>
          </a:p>
          <a:p>
            <a:r>
              <a:rPr dirty="0" lang="en-US" smtClean="0"/>
              <a:t>Cranial- Epidural/Subdural</a:t>
            </a:r>
          </a:p>
          <a:p>
            <a:r>
              <a:rPr dirty="0" lang="en-US" smtClean="0"/>
              <a:t>Cardiac- MI, Angina</a:t>
            </a:r>
          </a:p>
          <a:p>
            <a:r>
              <a:rPr dirty="0" lang="en-US" smtClean="0"/>
              <a:t>Musculo-skeletal - strains, sprains, fractures, dislocations</a:t>
            </a:r>
          </a:p>
          <a:p>
            <a:r>
              <a:rPr dirty="0" lang="en-US" smtClean="0"/>
              <a:t>Respiratory- Fractures, pneumothorax, haemothorax, PE</a:t>
            </a:r>
          </a:p>
          <a:p>
            <a:r>
              <a:rPr dirty="0" lang="en-US" smtClean="0"/>
              <a:t>Medical Emergencies- </a:t>
            </a:r>
            <a:r>
              <a:rPr dirty="0" lang="en-US" smtClean="0"/>
              <a:t>Asthma, epilepsy, </a:t>
            </a:r>
            <a:r>
              <a:rPr dirty="0" lang="en-US" smtClean="0"/>
              <a:t>DM, Heat stroke, Near drowning, </a:t>
            </a:r>
            <a:endParaRPr dirty="0" lang="en-US" smtClean="0"/>
          </a:p>
          <a:p>
            <a:endParaRPr dirty="0" lang="en-US" smtClean="0"/>
          </a:p>
          <a:p>
            <a:endParaRPr altLang="en-GB" dirty="0" lang="en-GB"/>
          </a:p>
        </p:txBody>
      </p:sp>
    </p:spTree>
    <p:extLst>
      <p:ext uri="{BB962C8B-B14F-4D97-AF65-F5344CB8AC3E}">
        <p14:creationId xmlns:p14="http://schemas.microsoft.com/office/powerpoint/2010/main" val="3523357816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dirty="0" lang="en-US" smtClean="0"/>
              <a:t>Immediate Care</a:t>
            </a:r>
            <a:endParaRPr altLang="en-GB" dirty="0"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884" y="1216549"/>
            <a:ext cx="4145820" cy="5526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34" y="1930486"/>
            <a:ext cx="6058562" cy="34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68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dirty="0" lang="en-US" smtClean="0"/>
              <a:t>Safe Movement</a:t>
            </a:r>
            <a:endParaRPr altLang="en-GB" dirty="0" lang="en-GB"/>
          </a:p>
        </p:txBody>
      </p:sp>
      <p:pic>
        <p:nvPicPr>
          <p:cNvPr id="5" name="Content Placeholder 4"/>
          <p:cNvPicPr>
            <a:picLocks noChangeAspect="1"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505" y="1690688"/>
            <a:ext cx="5688862" cy="3792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619" y="1530448"/>
            <a:ext cx="5486876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7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en-GB" dirty="0" lang="en-GB" smtClean="0"/>
              <a:t>Improper planning and debrief </a:t>
            </a:r>
            <a:endParaRPr altLang="en-GB" dirty="0" lang="en-GB"/>
          </a:p>
        </p:txBody>
      </p:sp>
      <p:pic>
        <p:nvPicPr>
          <p:cNvPr id="4" name="stretcher">
            <a:hlinkClick action="ppaction://media"/>
          </p:cNvPr>
          <p:cNvPicPr>
            <a:picLocks noChangeAspect="1"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5350" y="1825625"/>
            <a:ext cx="5663826" cy="4351338"/>
          </a:xfrm>
        </p:spPr>
      </p:pic>
    </p:spTree>
    <p:extLst>
      <p:ext uri="{BB962C8B-B14F-4D97-AF65-F5344CB8AC3E}">
        <p14:creationId xmlns:p14="http://schemas.microsoft.com/office/powerpoint/2010/main" val="180776723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68" y="102954"/>
            <a:ext cx="8715052" cy="65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47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25" y="2647149"/>
            <a:ext cx="10515600" cy="1325563"/>
          </a:xfrm>
        </p:spPr>
        <p:txBody>
          <a:bodyPr numCol="1"/>
          <a:lstStyle/>
          <a:p>
            <a:r>
              <a:rPr dirty="0" lang="en-US" smtClean="0"/>
              <a:t>Record of Care……..</a:t>
            </a:r>
            <a:endParaRPr altLang="en-GB" dirty="0"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370" y="-922352"/>
            <a:ext cx="7459002" cy="105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44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8536" y="6066211"/>
            <a:ext cx="10515600" cy="676496"/>
          </a:xfrm>
        </p:spPr>
        <p:txBody>
          <a:bodyPr numCol="1">
            <a:normAutofit fontScale="90000"/>
          </a:bodyPr>
          <a:lstStyle/>
          <a:p>
            <a:r>
              <a:rPr dirty="0" lang="en-US" smtClean="0"/>
              <a:t>Transportation</a:t>
            </a:r>
            <a:endParaRPr altLang="en-GB" dirty="0" lang="en-GB"/>
          </a:p>
        </p:txBody>
      </p:sp>
      <p:pic>
        <p:nvPicPr>
          <p:cNvPr id="5" name="Content Placeholder 4"/>
          <p:cNvPicPr>
            <a:picLocks noChangeAspect="1"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2446" y="457999"/>
            <a:ext cx="7850508" cy="517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45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1232064"/>
            <a:ext cx="11522602" cy="38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99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55355"/>
            <a:ext cx="10515600" cy="1325563"/>
          </a:xfrm>
        </p:spPr>
        <p:txBody>
          <a:bodyPr numCol="1"/>
          <a:lstStyle/>
          <a:p>
            <a:r>
              <a:rPr dirty="0" lang="en-US" smtClean="0"/>
              <a:t>Wide range of sports disciplines</a:t>
            </a:r>
            <a:endParaRPr altLang="en-GB" dirty="0"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85" y="1706355"/>
            <a:ext cx="10515600" cy="4351338"/>
          </a:xfrm>
        </p:spPr>
        <p:txBody>
          <a:bodyPr numCol="1">
            <a:normAutofit lnSpcReduction="10000"/>
          </a:bodyPr>
          <a:lstStyle/>
          <a:p>
            <a:r>
              <a:rPr dirty="0" lang="en-US" smtClean="0"/>
              <a:t>Soccer</a:t>
            </a:r>
          </a:p>
          <a:p>
            <a:r>
              <a:rPr dirty="0" lang="en-US" smtClean="0"/>
              <a:t>Track &amp; Field</a:t>
            </a:r>
          </a:p>
          <a:p>
            <a:r>
              <a:rPr dirty="0" lang="en-US" smtClean="0"/>
              <a:t>Boxing</a:t>
            </a:r>
          </a:p>
          <a:p>
            <a:r>
              <a:rPr dirty="0" lang="en-US" smtClean="0"/>
              <a:t>Hockey</a:t>
            </a:r>
          </a:p>
          <a:p>
            <a:r>
              <a:rPr dirty="0" lang="en-US" smtClean="0"/>
              <a:t>Soft ball</a:t>
            </a:r>
          </a:p>
          <a:p>
            <a:r>
              <a:rPr dirty="0" lang="en-US" smtClean="0"/>
              <a:t>Tennis</a:t>
            </a:r>
            <a:endParaRPr dirty="0" lang="en-US" smtClean="0"/>
          </a:p>
          <a:p>
            <a:r>
              <a:rPr dirty="0" lang="en-US" smtClean="0"/>
              <a:t>Rugby</a:t>
            </a:r>
          </a:p>
          <a:p>
            <a:r>
              <a:rPr dirty="0" lang="en-US" smtClean="0"/>
              <a:t>Cycling</a:t>
            </a:r>
          </a:p>
          <a:p>
            <a:r>
              <a:rPr dirty="0" lang="en-US" smtClean="0"/>
              <a:t>Motor sport</a:t>
            </a:r>
            <a:endParaRPr altLang="en-GB" dirty="0"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721" y="1619456"/>
            <a:ext cx="7439993" cy="418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571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621" y="5532437"/>
            <a:ext cx="10515600" cy="1325563"/>
          </a:xfrm>
        </p:spPr>
        <p:txBody>
          <a:bodyPr numCol="1"/>
          <a:lstStyle/>
          <a:p>
            <a:r>
              <a:rPr dirty="0" lang="en-US" smtClean="0"/>
              <a:t>Hand over management…….</a:t>
            </a:r>
            <a:endParaRPr altLang="en-GB" dirty="0"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66" y="1603237"/>
            <a:ext cx="11482513" cy="38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21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25" y="2647149"/>
            <a:ext cx="10515600" cy="1325563"/>
          </a:xfrm>
        </p:spPr>
        <p:txBody>
          <a:bodyPr numCol="1"/>
          <a:lstStyle/>
          <a:p>
            <a:r>
              <a:rPr dirty="0" lang="en-US" smtClean="0"/>
              <a:t>Record of Care……..</a:t>
            </a:r>
            <a:endParaRPr altLang="en-GB" dirty="0"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370" y="-922352"/>
            <a:ext cx="7459002" cy="105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6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" y="222638"/>
            <a:ext cx="10735007" cy="65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1.png" id="4" name="Picture 3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844824"/>
            <a:ext cx="5760631" cy="4325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58" y="2950394"/>
            <a:ext cx="4864508" cy="1143000"/>
          </a:xfrm>
        </p:spPr>
        <p:txBody>
          <a:bodyPr numCol="1">
            <a:normAutofit/>
          </a:bodyPr>
          <a:lstStyle/>
          <a:p>
            <a:r>
              <a:rPr b="1" dirty="0" lang="en-US" sz="2800">
                <a:solidFill>
                  <a:srgbClr val="FF6600"/>
                </a:solidFill>
              </a:rPr>
              <a:t>Emergency care at Hospital</a:t>
            </a:r>
          </a:p>
        </p:txBody>
      </p:sp>
      <p:pic>
        <p:nvPicPr>
          <p:cNvPr descr="E2.png" id="5" name="Picture 4"/>
          <p:cNvPicPr>
            <a:picLocks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9" y="-48898"/>
            <a:ext cx="5544609" cy="33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51637"/>
      </p:ext>
    </p:extLst>
  </p:cSld>
  <p:clrMapOvr>
    <a:masterClrMapping/>
  </p:clrMapOvr>
  <p:transition spd="med">
    <p:fade/>
  </p:transition>
  <p:timing>
    <p:tnLst>
      <p:par>
        <p:cTn xmlns:p14="http://schemas.microsoft.com/office/powerpoint/2010/main"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dirty="0" lang="en-US" smtClean="0"/>
              <a:t>Emergency Unit phase…………</a:t>
            </a:r>
            <a:endParaRPr altLang="en-GB" dirty="0"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67" y="2746188"/>
            <a:ext cx="5327374" cy="4351338"/>
          </a:xfrm>
        </p:spPr>
        <p:txBody>
          <a:bodyPr numCol="1">
            <a:normAutofit/>
          </a:bodyPr>
          <a:lstStyle/>
          <a:p>
            <a:pPr>
              <a:buFont charset="2" panose="05000000000000000000" pitchFamily="2" typeface="Wingdings"/>
              <a:buChar char="§"/>
            </a:pPr>
            <a:r>
              <a:rPr dirty="0" lang="en-US" smtClean="0"/>
              <a:t>Assessment</a:t>
            </a:r>
          </a:p>
          <a:p>
            <a:pPr>
              <a:buFont charset="2" panose="05000000000000000000" pitchFamily="2" typeface="Wingdings"/>
              <a:buChar char="§"/>
            </a:pPr>
            <a:r>
              <a:rPr dirty="0" lang="en-US" smtClean="0"/>
              <a:t>Resuscitation</a:t>
            </a:r>
          </a:p>
          <a:p>
            <a:pPr>
              <a:buFont charset="2" panose="05000000000000000000" pitchFamily="2" typeface="Wingdings"/>
              <a:buChar char="§"/>
            </a:pPr>
            <a:r>
              <a:rPr dirty="0" lang="en-US" smtClean="0"/>
              <a:t>Intervention</a:t>
            </a:r>
          </a:p>
          <a:p>
            <a:pPr>
              <a:buFont charset="2" panose="05000000000000000000" pitchFamily="2" typeface="Wingdings"/>
              <a:buChar char="§"/>
            </a:pPr>
            <a:r>
              <a:rPr dirty="0" lang="en-US" smtClean="0"/>
              <a:t>Monitoring</a:t>
            </a:r>
          </a:p>
          <a:p>
            <a:pPr indent="0" marL="0">
              <a:buNone/>
            </a:pPr>
            <a:endParaRPr dirty="0" lang="en-US" smtClean="0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60" y="2351721"/>
            <a:ext cx="7810570" cy="35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19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dirty="0" lang="en-US" smtClean="0"/>
              <a:t>Definitive care</a:t>
            </a:r>
            <a:endParaRPr altLang="en-GB" dirty="0"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14761"/>
            <a:ext cx="7760473" cy="3362201"/>
          </a:xfrm>
        </p:spPr>
        <p:txBody>
          <a:bodyPr numCol="1"/>
          <a:lstStyle/>
          <a:p>
            <a:r>
              <a:rPr dirty="0" lang="en-US" smtClean="0"/>
              <a:t>Team</a:t>
            </a:r>
          </a:p>
          <a:p>
            <a:r>
              <a:rPr dirty="0" lang="en-US" smtClean="0"/>
              <a:t>Injury- Surgeons, Ortho, Neuro, OMF, Dental</a:t>
            </a:r>
          </a:p>
          <a:p>
            <a:r>
              <a:rPr dirty="0" lang="en-US" smtClean="0"/>
              <a:t>Decisions ??? Surgeon, Physio, Sports physician</a:t>
            </a:r>
          </a:p>
          <a:p>
            <a:r>
              <a:rPr dirty="0" lang="en-US" smtClean="0"/>
              <a:t>Damage control Vs Reconstruction</a:t>
            </a:r>
          </a:p>
          <a:p>
            <a:pPr indent="0" marL="0">
              <a:buNone/>
            </a:pPr>
            <a:endParaRPr altLang="en-GB" dirty="0" lang="en-GB"/>
          </a:p>
        </p:txBody>
      </p:sp>
    </p:spTree>
    <p:extLst>
      <p:ext uri="{BB962C8B-B14F-4D97-AF65-F5344CB8AC3E}">
        <p14:creationId xmlns:p14="http://schemas.microsoft.com/office/powerpoint/2010/main" val="1028887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53" y="698224"/>
            <a:ext cx="51435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107" y="865139"/>
            <a:ext cx="6412893" cy="48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6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75" y="1223756"/>
            <a:ext cx="5014704" cy="5014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683" y="251046"/>
            <a:ext cx="5343525" cy="3000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830" y="3536509"/>
            <a:ext cx="19716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93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dirty="0" lang="en-US" smtClean="0"/>
              <a:t>Unique considerations for definitive care..</a:t>
            </a:r>
            <a:endParaRPr altLang="en-GB" dirty="0"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26" y="1809723"/>
            <a:ext cx="6095337" cy="4351338"/>
          </a:xfrm>
        </p:spPr>
        <p:txBody>
          <a:bodyPr numCol="1">
            <a:normAutofit lnSpcReduction="10000"/>
          </a:bodyPr>
          <a:lstStyle/>
          <a:p>
            <a:pPr indent="0" marL="0">
              <a:buNone/>
            </a:pPr>
            <a:r>
              <a:rPr dirty="0" lang="en-US" smtClean="0"/>
              <a:t>To cut ……..or   not to cut???</a:t>
            </a:r>
          </a:p>
          <a:p>
            <a:pPr indent="0" marL="0">
              <a:buNone/>
            </a:pPr>
            <a:endParaRPr dirty="0" lang="en-US" smtClean="0"/>
          </a:p>
          <a:p>
            <a:pPr>
              <a:buFont charset="2" panose="05000000000000000000" pitchFamily="2" typeface="Wingdings"/>
              <a:buChar char="q"/>
            </a:pPr>
            <a:r>
              <a:rPr dirty="0" lang="en-US" smtClean="0"/>
              <a:t>Athlete</a:t>
            </a:r>
          </a:p>
          <a:p>
            <a:pPr indent="0" marL="0">
              <a:buNone/>
            </a:pPr>
            <a:endParaRPr dirty="0" lang="en-US" smtClean="0"/>
          </a:p>
          <a:p>
            <a:pPr>
              <a:buFont charset="2" panose="05000000000000000000" pitchFamily="2" typeface="Wingdings"/>
              <a:buChar char="q"/>
            </a:pPr>
            <a:r>
              <a:rPr dirty="0" lang="en-US" smtClean="0"/>
              <a:t>Athlete Medical Team: </a:t>
            </a:r>
          </a:p>
          <a:p>
            <a:pPr indent="0" marL="0">
              <a:buNone/>
            </a:pPr>
            <a:r>
              <a:rPr dirty="0" lang="en-US" smtClean="0"/>
              <a:t> physio, sports physician</a:t>
            </a:r>
          </a:p>
          <a:p>
            <a:pPr indent="0" marL="0">
              <a:buNone/>
            </a:pPr>
            <a:endParaRPr dirty="0" lang="en-US" smtClean="0"/>
          </a:p>
          <a:p>
            <a:pPr>
              <a:buFont charset="2" panose="05000000000000000000" pitchFamily="2" typeface="Wingdings"/>
              <a:buChar char="q"/>
            </a:pPr>
            <a:r>
              <a:rPr dirty="0" lang="en-US" smtClean="0"/>
              <a:t>Hospital team:</a:t>
            </a:r>
          </a:p>
          <a:p>
            <a:pPr indent="0" marL="0">
              <a:buNone/>
            </a:pPr>
            <a:r>
              <a:rPr dirty="0" lang="en-US" smtClean="0"/>
              <a:t> ED, Surgical, Cardio</a:t>
            </a:r>
            <a:endParaRPr altLang="en-GB" dirty="0"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163" y="2055905"/>
            <a:ext cx="5785567" cy="38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087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375" y="127221"/>
            <a:ext cx="8643068" cy="64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4920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71587"/>
            <a:ext cx="7620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77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47" y="102732"/>
            <a:ext cx="10515600" cy="867327"/>
          </a:xfrm>
        </p:spPr>
        <p:txBody>
          <a:bodyPr numCol="1"/>
          <a:lstStyle/>
          <a:p>
            <a:r>
              <a:rPr dirty="0" lang="en-US" smtClean="0"/>
              <a:t>Rehabilitation and Follow up…………</a:t>
            </a:r>
            <a:endParaRPr altLang="en-GB" dirty="0" lang="en-GB"/>
          </a:p>
        </p:txBody>
      </p:sp>
      <p:pic>
        <p:nvPicPr>
          <p:cNvPr id="4" name="Content Placeholder 3"/>
          <p:cNvPicPr>
            <a:picLocks noChangeAspect="1"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59" y="779228"/>
            <a:ext cx="5158956" cy="3437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768" y="0"/>
            <a:ext cx="3197211" cy="3197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847" y="3428503"/>
            <a:ext cx="7015701" cy="39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4753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7" y="255003"/>
            <a:ext cx="4339337" cy="6383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45" y="1015115"/>
            <a:ext cx="6480314" cy="43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88243"/>
      </p:ext>
    </p:extLst>
  </p:cSld>
  <p:clrMapOvr>
    <a:masterClrMapping/>
  </p:clrMapOvr>
  <p:timing>
    <p:tnLst>
      <p:par>
        <p:cTn xmlns:p14="http://schemas.microsoft.com/office/powerpoint/2010/main" dur="indefinite" id="1" nodeType="tmRoot" restart="never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1865" y="6488668"/>
            <a:ext cx="5050857" cy="369332"/>
          </a:xfrm>
          <a:prstGeom prst="rect">
            <a:avLst/>
          </a:prstGeom>
        </p:spPr>
        <p:txBody>
          <a:bodyPr numCol="1" wrap="none">
            <a:spAutoFit/>
          </a:bodyPr>
          <a:lstStyle/>
          <a:p>
            <a:r>
              <a:rPr dirty="0" lang="en-US">
                <a:hlinkClick r:id="rId2"/>
              </a:rPr>
              <a:t>https://www.youtube.com/watch?v=</a:t>
            </a:r>
            <a:r>
              <a:rPr dirty="0" lang="en-US" smtClean="0">
                <a:hlinkClick r:id="rId3"/>
              </a:rPr>
              <a:t>sYUKLMwTfiM</a:t>
            </a:r>
            <a:r>
              <a:rPr dirty="0" lang="en-US" smtClean="0"/>
              <a:t> </a:t>
            </a:r>
            <a:endParaRPr dirty="0"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294" y="522941"/>
            <a:ext cx="9293412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9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5" y="0"/>
            <a:ext cx="4627660" cy="3086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601" y="0"/>
            <a:ext cx="5311472" cy="2987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4" y="3448877"/>
            <a:ext cx="4549775" cy="284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456" y="3086613"/>
            <a:ext cx="4937762" cy="35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5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35" y="-297"/>
            <a:ext cx="925453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8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73" y="990309"/>
            <a:ext cx="6810375" cy="4543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66941" y="5498353"/>
            <a:ext cx="2075508" cy="369332"/>
          </a:xfrm>
          <a:prstGeom prst="rect">
            <a:avLst/>
          </a:prstGeom>
          <a:noFill/>
        </p:spPr>
        <p:txBody>
          <a:bodyPr numCol="1" rtlCol="0" wrap="none">
            <a:spAutoFit/>
          </a:bodyPr>
          <a:lstStyle/>
          <a:p>
            <a:r>
              <a:rPr dirty="0" lang="en-US" smtClean="0"/>
              <a:t>Think Cardiac Arrest</a:t>
            </a:r>
            <a:endParaRPr dirty="0" lang="en-US"/>
          </a:p>
        </p:txBody>
      </p:sp>
    </p:spTree>
    <p:extLst>
      <p:ext uri="{BB962C8B-B14F-4D97-AF65-F5344CB8AC3E}">
        <p14:creationId xmlns:p14="http://schemas.microsoft.com/office/powerpoint/2010/main" val="387205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338262"/>
            <a:ext cx="74295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17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id="{62F939B6-93AF-4DB8-9C6B-D6C7DFDC589F}" name="Office Theme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id="{62F939B6-93AF-4DB8-9C6B-D6C7DFDC589F}" name="Office Theme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Company/>
  <Words>383</Words>
  <Paragraphs>87</Paragraphs>
  <Slides>41</Slides>
  <Notes>2</Notes>
  <TotalTime>798</TotalTime>
  <HiddenSlides>0</HiddenSlides>
  <MMClips>1</MMClips>
  <ScaleCrop>false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baseType="lpstr" size="42">
      <vt:lpstr>Office Theme</vt:lpstr>
      <vt:lpstr>The Role of Sports Medicine in Modern Era</vt:lpstr>
      <vt:lpstr>Sports Medicine</vt:lpstr>
      <vt:lpstr>PowerPoint Presentation</vt:lpstr>
      <vt:lpstr>Wide range of sports disciplines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GRTP (HIA1/2/3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Sports Injury Rehabilitation Phases</vt:lpstr>
      <vt:lpstr>PowerPoint Presentation</vt:lpstr>
      <vt:lpstr>The athlete`s journey…………………….</vt:lpstr>
      <vt:lpstr>PowerPoint Presentation</vt:lpstr>
      <vt:lpstr>PowerPoint Presentation</vt:lpstr>
      <vt:lpstr>Possible injuries/ illnesses………….</vt:lpstr>
      <vt:lpstr>Immediate Care</vt:lpstr>
      <vt:lpstr>Safe Movement</vt:lpstr>
      <vt:lpstr>Improper planning and debrief</vt:lpstr>
      <vt:lpstr>PowerPoint Presentation</vt:lpstr>
      <vt:lpstr>Record of Care……..</vt:lpstr>
      <vt:lpstr>Transportation</vt:lpstr>
      <vt:lpstr>PowerPoint Presentation</vt:lpstr>
      <vt:lpstr>Hand over management…….</vt:lpstr>
      <vt:lpstr>Record of Care……..</vt:lpstr>
      <vt:lpstr>PowerPoint Presentation</vt:lpstr>
      <vt:lpstr>Emergency care at Hospital</vt:lpstr>
      <vt:lpstr>Emergency Unit phase…………</vt:lpstr>
      <vt:lpstr>Definitive care</vt:lpstr>
      <vt:lpstr>PowerPoint Presentation</vt:lpstr>
      <vt:lpstr>PowerPoint Presentation</vt:lpstr>
      <vt:lpstr>Unique considerations for definitive care..</vt:lpstr>
      <vt:lpstr>PowerPoint Presentation</vt:lpstr>
      <vt:lpstr>Rehabilitation and Follow up…………</vt:lpstr>
      <vt:lpstr>PowerPoint Presentation</vt:lpstr>
    </vt:vector>
  </TitlesOfParts>
  <LinksUpToDate>false</LinksUpToDate>
  <SharedDoc>false</SharedDoc>
  <HyperlinksChanged>false</HyperlinksChanged>
  <Application>Microsoft Macintosh PowerPoint</Application>
  <AppVersion>14.0000</AppVersion>
  <PresentationFormat>Custom</PresentationFormat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2020-02-14T06:14:24Z</dcterms:created>
  <dc:creator>joseph kalanzi</dc:creator>
  <cp:lastModifiedBy>Francis Bogonko Lamech</cp:lastModifiedBy>
  <dcterms:modified xsi:type="dcterms:W3CDTF">2022-06-02T03:19:19Z</dcterms:modified>
  <cp:revision>39</cp:revision>
  <dc:title>IRMA</dc:title>
</cp:coreProperties>
</file>