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3" r:id="rId3"/>
    <p:sldId id="259" r:id="rId4"/>
    <p:sldId id="284" r:id="rId5"/>
    <p:sldId id="268" r:id="rId6"/>
    <p:sldId id="264" r:id="rId7"/>
    <p:sldId id="274" r:id="rId8"/>
    <p:sldId id="267" r:id="rId9"/>
    <p:sldId id="273" r:id="rId10"/>
    <p:sldId id="262" r:id="rId11"/>
    <p:sldId id="275" r:id="rId12"/>
    <p:sldId id="266" r:id="rId13"/>
    <p:sldId id="260" r:id="rId14"/>
    <p:sldId id="257" r:id="rId15"/>
    <p:sldId id="276" r:id="rId16"/>
    <p:sldId id="261" r:id="rId17"/>
    <p:sldId id="277" r:id="rId18"/>
    <p:sldId id="278" r:id="rId19"/>
    <p:sldId id="258" r:id="rId20"/>
    <p:sldId id="269" r:id="rId21"/>
    <p:sldId id="280" r:id="rId22"/>
    <p:sldId id="270" r:id="rId23"/>
    <p:sldId id="271" r:id="rId24"/>
    <p:sldId id="272" r:id="rId25"/>
    <p:sldId id="285" r:id="rId26"/>
    <p:sldId id="281" r:id="rId27"/>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1667"/>
  </p:normalViewPr>
  <p:slideViewPr>
    <p:cSldViewPr snapToGrid="0">
      <p:cViewPr>
        <p:scale>
          <a:sx n="132" d="100"/>
          <a:sy n="132" d="100"/>
        </p:scale>
        <p:origin x="-5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9T17:53:17.67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0 395,'80'0,"1"0,9 0,4 0,-25 0,2 0,1 0,4 0,0 0,1 0,0 0,1 0,0 0,2 0,1 0,-1 0,1 0,-1 1,1 0,-1 1,-1 1,-1 0,-5-1,-1 1,-4 0,16 1,-7 0,-19-1,-6-1,10-2,-30 0,12 0,24 0,22 0,5 0,-21 0,-21 0,8 0,34 0,-31 0,5 0,14 0,3 0,1 0,0 0,-8 0,-3 0,-8 0,-2 0,-8 0,0 0,-1 0,1 1,9 2,2 1,3 3,2 1,0 3,0 2,-7 1,-3 1,32 9,-30-7,-28-10,-13-6,13-5,20-12,30-14,-36 9,1-1,3-2,0 0,-4 1,-1 2,36-15,-21 10,-21 8,-16 9,-6 0,-11 6,9-1,0 4,19 0,8-2,3 0,-5-1,-13 1,-8 1,-6 1,4 0,-10 0,5 0,8 0,14 0,26 0,9 0,5 0,-10 0,-14 0,-16 0,-8 0,-12 0,18 0,15 0,30 0,-33 0,1 0,0 0,0 0,45 4,-10 7,-8 3,-9 2,-11-2,-15-3,-13-3,-11-4,-6-2,2-2,12 0,17 0,19 0,3 0,-4 0,-17 0,3 0,11-1,21-6,-29 1,1 0,45-9,-15-1,-27 6,-25 1,-10 0,11-4,19-6,12-1,-4-2,-22-7,-20 3,-2 4,19 9,24 13,31 7,-36-1,1 1,1 3,1 1,0 1,-2 1,44 10,-12-3,-10-7,-9-7,-11-3,-6-3,-2 0,-2 0,3 0,1 0,0 0,7 0,5-4,8-5,6-3,1-2,0 4,3 2,5 2,11 0,-43 3,0 0,2 1,0-1,-3-1,-1 2,42-2,-10 2,-7-1,-3 0,-7-2,-7-2,-3 1,0-4,13-1,12-2,7-1,-2 1,-11 2,-9 1,0 0,8 3,12 2,2 3,-3 2,-14 0,-13 0,-8 0,-7 5,1 3,-4 5,-3 1,-8-4,-11-2,-6-1,-73 8,9-9,-2-1,-35 8,-4-9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9T17:53:21.8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0 107,'73'0,"0"0,1 0,-1 0,-5 0,-1 0,0 0,0 0,0 0,-2 0,-5 0,-2 0,-2-1,-1 2,-2 0,-1 2,45 5,-9 4,-8 2,2-5,13-3,-39-5,2 0,9-1,2 0,6 0,2 0,2 0,1 0,-1 1,0 1,-4 0,0 1,-2 2,-1-1,-3 2,-1 1,-4-2,-1 0,-4 0,-1 0,-6 0,0 0,-2-1,-1 2,1 1,-1 1,47 8,-7 0,-10-2,-8-6,-2-4,6-2,14-2,-39 0,2 0,5 0,2 0,4 0,2 0,2 0,1 0,2 0,-1 0,-1 0,-2 0,-7-1,-2 2,-5 0,-3 0,34 3,-20 2,1 0,25-11,-22-4,8-2,19-3,6 0,-25 4,1-1,0 1,0 2,0 1,-3 1,25 1,-3 1,-11 2,-4 0,-12 2,-3 0,-9 0,-2 0,40 0,-20 0,-15 0,-8 0,2 0,8-4,8-5,7-3,4-4,0 3,-5 1,-1 4,-6 5,-7 1,-11 2,-15 0,-10 0,-9 0,-4 0,7 0,-1 0,22 0,6 0,5 0,-7 0,-12 0,-9 0,-6 0,0 0,9-2,10-1,7 0,1-2,-10 2,-10 0,-8 1,-2 0,10-2,14-4,10 0,0 0,-12 3,-12 2,-7 1,0 1,7-1,7-3,2 0,-5-1,-4 1,-12 1,3-2,1 1,11-3,6 1,1 0,-5 4,-10 1,-6 2,3 0,0 0,8 0,-3 0,0 0,2 0,8 0,7 0,4 0,-5 0,-14 0,-11 0,-10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9T17:54:06.8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1 172,'52'0,"2"0,-10 0,18 0,17 0,2 0,-6 0,-17 0,-17 0,-14 0,-7 0,-4 0,-2 0,6 0,-2 0,17 0,0 0,4 0,-5 0,-10 0,-6 0,-4 0,10 0,16 0,17 0,11 0,-5 0,-14 0,-13 0,-12 1,-5 2,-8-1,7 3,7 0,10 0,4 0,-7-3,-9-2,-8 0,13 0,8-4,19-6,5-4,-10-1,-12 4,-14 6,-10 3,-1-1,9-3,21-5,23-2,22 0,7 3,-5 4,-11 3,-9 2,6 1,13 0,11 0,-4 0,-18 0,-24 0,-20 0,-9 0,-13 0,9 0,2 0,25 0,19 0,13 0,-4 3,-18-1,-20 1,-8 1,7-1,17 0,20 0,8-2,-5-1,-17 0,-19 0,-7 0,3-1,21-5,23-7,-32 3,0 0,2-1,1 1,43-6,-15 6,-12 6,-6 1,3 2,4 1,2 0,-2 0,0 0,3 0,7 0,5 0,-1 0,-3 0,-10 0,-10 0,-5 0,-3 0,3 3,6 2,8 2,3 2,-1 0,-3 1,-3 2,-1 2,3 2,-4-2,-5 0,-8-3,-10-3,-4-3,-6-3,2-2,1 0,3 0,0 0,0 0,-5 0,-6 0,-5 0,-8 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9T17:54:14.6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1 229,'76'0,"7"0,1 0,0 0,-1 0,-7 0,-1 0,1 0,-4 0,-4 0,-5 1,-1 2,-3 0,1-1,1-2,-3 0,0 0,1 0,6 0,6 0,9 0,-1 0,-3 0,-3 0,-4 0,5 0,6 0,0 0,-1 0,-7 0,-4 0,0 0,0 0,-3 0,-2 0,-7 0,-4 0,-3 0,-1 0,3 0,-2 0,1 0,2 0,7 0,12 0,12 0,8 0,0 0,-9 0,-14 0,-17 0,-18 0,-9 0,-6 0,-3 0,3 0,6 0,15 0,6 0,3 0,-10 0,-12 0,-6 0,0-4,-11 1,14-11,7 10,22-8,28 4,18-5,-42 3,2-1,2-1,0 0,-3 0,-1 0,-2 0,-1 1,39-4,-13 1,-7 5,-9 1,0 2,-1 1,-4 1,-1 2,-1-1,1 1,-1-1,-2-2,0-1,-1 3,6 1,1 2,-1 0,0 0,0 0,8 0,9 0,10 0,11 0,-46 0,-1 0,50 0,-5 0,-9 1,-6 5,-4 7,-7 5,-9 2,-13-3,-12-4,-13-3,-9-1,-6 4,6-5,10 1,19-7,8 2,-3 1,-12 1,-11 2,-13-4,-2 14,-2-8,18 4,18-9,27-8,18-1,8-2,2 0,-10 3,-5 0,-8 3,-4 0,-8 0,-9 0,-8-1,-7-2,0 0,-4 1,1 1,2 1,-1 0,1 0,3 0,2 0,5 0,4 0,5 2,6 0,2 4,-1 2,-2-1,-4-2,2-2,-1-3,0 0,2 0,1 0,7 0,9 0,4 0,5 0,-4 0,-6 0,-5 0,-7 0,-3 0,-2 0,-1 0,3 0,3 0,1 2,0 5,-1 4,-6 1,-6 1,-6-4,-5-1,2 0,2-2,3 1,6-2,2 0,9 0,2-2,2-1,0-2,-2 0,0 0,4 0,7 0,9 0,11-7,-46 1,2-2,3-4,1-1,3-4,1-1,1-1,0 0,1-1,-1 0,-2 0,-1 2,-2 1,-2 2,-5 3,-1 1,40-2,-12 6,-6 2,-2 2,-10 0,-4 1,-8 2,-4 0,-1 0,1 0,4 3,5 4,4 5,-3 3,-7 1,-7-2,-5 0,3-1,6 1,8 2,10-1,7 0,7 0,3-5,0-1,1-2,6-4,6 0,6-3,-2 0,-12 0,-15 0,-15 0,-13 0,-11 0,-8 0,-8 4,-6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9T17:54:26.9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9,'81'0,"7"0,9 0,-42 0,2 0,-2 0,1 0,3 0,-1 0,-2 0,0 0,-2 0,1 0,1 0,0 0,1 0,0 0,0 0,0 0,-2 0,0 0,-2 1,-1 0,46 2,-4 3,-6 0,-5 0,1 3,-3-2,1 2,-2 0,-4-1,-2 0,-6-2,0-1,3-2,-2 2,0-2,-7 0,-7 0,-4-3,-2 0,6 0,4 0,7 0,-1 0,-3 0,-4 0,0 0,1-2,6-4,4 0,0-1,-1-1,-6 1,-4 0,-3 2,-1 2,-1 1,-3 2,-2 0,3 0,3 0,7 0,-2 0,-8 0,-13 0,-9-4,-14 3,-1-5,16-1,10 1,23-3,-5 4,-14 0,-11 3,-18 0,-2 2,22 0,9 0,39 0,1 0,-5 0,-17 0,-20 0,-18 0,-11-4,-7-1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3EEFC-40AB-E04B-A019-D32664DCCFF5}" type="datetimeFigureOut">
              <a:rPr lang="en-KE" smtClean="0"/>
              <a:t>29/02/2024</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11C84-C2ED-754D-9E44-CED3960F528B}" type="slidenum">
              <a:rPr lang="en-KE" smtClean="0"/>
              <a:t>‹#›</a:t>
            </a:fld>
            <a:endParaRPr lang="en-KE"/>
          </a:p>
        </p:txBody>
      </p:sp>
    </p:spTree>
    <p:extLst>
      <p:ext uri="{BB962C8B-B14F-4D97-AF65-F5344CB8AC3E}">
        <p14:creationId xmlns:p14="http://schemas.microsoft.com/office/powerpoint/2010/main" val="2068644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cbi.nlm.nih.gov/pmc/articles/PMC9780612/#bib6"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cbi.nlm.nih.gov/pmc/articles/PMC9780612/#bib7"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dirty="0"/>
              <a:t>Anteriors 95-97% , Posterior 2-4%, MDI </a:t>
            </a:r>
          </a:p>
        </p:txBody>
      </p:sp>
      <p:sp>
        <p:nvSpPr>
          <p:cNvPr id="4" name="Slide Number Placeholder 3"/>
          <p:cNvSpPr>
            <a:spLocks noGrp="1"/>
          </p:cNvSpPr>
          <p:nvPr>
            <p:ph type="sldNum" sz="quarter" idx="5"/>
          </p:nvPr>
        </p:nvSpPr>
        <p:spPr/>
        <p:txBody>
          <a:bodyPr/>
          <a:lstStyle/>
          <a:p>
            <a:fld id="{82F11C84-C2ED-754D-9E44-CED3960F528B}" type="slidenum">
              <a:rPr lang="en-KE" smtClean="0"/>
              <a:t>2</a:t>
            </a:fld>
            <a:endParaRPr lang="en-KE"/>
          </a:p>
        </p:txBody>
      </p:sp>
    </p:spTree>
    <p:extLst>
      <p:ext uri="{BB962C8B-B14F-4D97-AF65-F5344CB8AC3E}">
        <p14:creationId xmlns:p14="http://schemas.microsoft.com/office/powerpoint/2010/main" val="373672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Bone loss greater than 25%Primary vs revision surgery</a:t>
            </a:r>
          </a:p>
          <a:p>
            <a:r>
              <a:rPr lang="en-KE"/>
              <a:t>Open vs arthroscopic</a:t>
            </a:r>
          </a:p>
          <a:p>
            <a:endParaRPr lang="en-KE"/>
          </a:p>
          <a:p>
            <a:endParaRPr lang="en-KE"/>
          </a:p>
        </p:txBody>
      </p:sp>
      <p:sp>
        <p:nvSpPr>
          <p:cNvPr id="4" name="Slide Number Placeholder 3"/>
          <p:cNvSpPr>
            <a:spLocks noGrp="1"/>
          </p:cNvSpPr>
          <p:nvPr>
            <p:ph type="sldNum" sz="quarter" idx="5"/>
          </p:nvPr>
        </p:nvSpPr>
        <p:spPr/>
        <p:txBody>
          <a:bodyPr/>
          <a:lstStyle/>
          <a:p>
            <a:fld id="{82F11C84-C2ED-754D-9E44-CED3960F528B}" type="slidenum">
              <a:rPr lang="en-KE" smtClean="0"/>
              <a:t>12</a:t>
            </a:fld>
            <a:endParaRPr lang="en-KE"/>
          </a:p>
        </p:txBody>
      </p:sp>
    </p:spTree>
    <p:extLst>
      <p:ext uri="{BB962C8B-B14F-4D97-AF65-F5344CB8AC3E}">
        <p14:creationId xmlns:p14="http://schemas.microsoft.com/office/powerpoint/2010/main" val="254427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dirty="0"/>
              <a:t>Open vs arthroscopic</a:t>
            </a:r>
          </a:p>
          <a:p>
            <a:r>
              <a:rPr lang="en-KE" dirty="0"/>
              <a:t>Triple effect: bone block restores glenois bone loss, Conjoined tendon sling effect limits anterior humeral head anterior translation in abduction and ER, CA ligament stump attached to the medial capsule gives the ligament effect</a:t>
            </a:r>
          </a:p>
          <a:p>
            <a:endParaRPr lang="en-KE" dirty="0"/>
          </a:p>
          <a:p>
            <a:r>
              <a:rPr lang="en-KE" dirty="0"/>
              <a:t>RF for poor results: Atraumatic dislocation ( failure rate 5* higher), bilateral dislocation (4* chance of recurrence), female patient (3*- anatomy, smaller glenoid)</a:t>
            </a:r>
          </a:p>
        </p:txBody>
      </p:sp>
      <p:sp>
        <p:nvSpPr>
          <p:cNvPr id="4" name="Slide Number Placeholder 3"/>
          <p:cNvSpPr>
            <a:spLocks noGrp="1"/>
          </p:cNvSpPr>
          <p:nvPr>
            <p:ph type="sldNum" sz="quarter" idx="5"/>
          </p:nvPr>
        </p:nvSpPr>
        <p:spPr/>
        <p:txBody>
          <a:bodyPr/>
          <a:lstStyle/>
          <a:p>
            <a:fld id="{82F11C84-C2ED-754D-9E44-CED3960F528B}" type="slidenum">
              <a:rPr lang="en-KE" smtClean="0"/>
              <a:t>13</a:t>
            </a:fld>
            <a:endParaRPr lang="en-KE"/>
          </a:p>
        </p:txBody>
      </p:sp>
    </p:spTree>
    <p:extLst>
      <p:ext uri="{BB962C8B-B14F-4D97-AF65-F5344CB8AC3E}">
        <p14:creationId xmlns:p14="http://schemas.microsoft.com/office/powerpoint/2010/main" val="175339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Iliac crest, tibia, femur, scapular spine</a:t>
            </a:r>
          </a:p>
          <a:p>
            <a:r>
              <a:rPr lang="en-GB" dirty="0"/>
              <a:t>O</a:t>
            </a:r>
            <a:r>
              <a:rPr lang="en-KE" dirty="0"/>
              <a:t>pen vs arthroscopic ( arthroscopic is fully intra-articular no compromise to the subscapularis ( suture button fixation) </a:t>
            </a:r>
          </a:p>
          <a:p>
            <a:r>
              <a:rPr lang="en-KE" dirty="0"/>
              <a:t>2018 study following 26 ptns for 29months- no redislocations</a:t>
            </a:r>
          </a:p>
          <a:p>
            <a:endParaRPr lang="en-KE" dirty="0"/>
          </a:p>
          <a:p>
            <a:r>
              <a:rPr lang="en-KE" dirty="0"/>
              <a:t>Sensory disturbances in donor site in ICBG</a:t>
            </a:r>
          </a:p>
          <a:p>
            <a:r>
              <a:rPr lang="en-GB" b="0" i="0" dirty="0">
                <a:solidFill>
                  <a:srgbClr val="202124"/>
                </a:solidFill>
                <a:effectLst/>
                <a:latin typeface="Google Sans"/>
              </a:rPr>
              <a:t>The congruent-arc Latarjet (CAL) allows reconstruction of a greater percentage of glenoid bone deficit because the inferior surface of the coracoid is wider than the lateral edge of the coracoid used with the traditional Latarjet (TL).</a:t>
            </a:r>
            <a:endParaRPr lang="en-KE" dirty="0"/>
          </a:p>
        </p:txBody>
      </p:sp>
      <p:sp>
        <p:nvSpPr>
          <p:cNvPr id="4" name="Slide Number Placeholder 3"/>
          <p:cNvSpPr>
            <a:spLocks noGrp="1"/>
          </p:cNvSpPr>
          <p:nvPr>
            <p:ph type="sldNum" sz="quarter" idx="5"/>
          </p:nvPr>
        </p:nvSpPr>
        <p:spPr/>
        <p:txBody>
          <a:bodyPr/>
          <a:lstStyle/>
          <a:p>
            <a:fld id="{82F11C84-C2ED-754D-9E44-CED3960F528B}" type="slidenum">
              <a:rPr lang="en-KE" smtClean="0"/>
              <a:t>16</a:t>
            </a:fld>
            <a:endParaRPr lang="en-KE"/>
          </a:p>
        </p:txBody>
      </p:sp>
    </p:spTree>
    <p:extLst>
      <p:ext uri="{BB962C8B-B14F-4D97-AF65-F5344CB8AC3E}">
        <p14:creationId xmlns:p14="http://schemas.microsoft.com/office/powerpoint/2010/main" val="3252390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Posterior shoulder instability accounts for about 3% of instability</a:t>
            </a:r>
          </a:p>
          <a:p>
            <a:r>
              <a:rPr lang="en-KE"/>
              <a:t>Non-specific vague symptoms: posterior shoulder pain with flexion, adduction and IR</a:t>
            </a:r>
          </a:p>
        </p:txBody>
      </p:sp>
      <p:sp>
        <p:nvSpPr>
          <p:cNvPr id="4" name="Slide Number Placeholder 3"/>
          <p:cNvSpPr>
            <a:spLocks noGrp="1"/>
          </p:cNvSpPr>
          <p:nvPr>
            <p:ph type="sldNum" sz="quarter" idx="5"/>
          </p:nvPr>
        </p:nvSpPr>
        <p:spPr/>
        <p:txBody>
          <a:bodyPr/>
          <a:lstStyle/>
          <a:p>
            <a:fld id="{82F11C84-C2ED-754D-9E44-CED3960F528B}" type="slidenum">
              <a:rPr lang="en-KE" smtClean="0"/>
              <a:t>19</a:t>
            </a:fld>
            <a:endParaRPr lang="en-KE"/>
          </a:p>
        </p:txBody>
      </p:sp>
    </p:spTree>
    <p:extLst>
      <p:ext uri="{BB962C8B-B14F-4D97-AF65-F5344CB8AC3E}">
        <p14:creationId xmlns:p14="http://schemas.microsoft.com/office/powerpoint/2010/main" val="106759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Generally used when the articular bone loss is &lt;50%</a:t>
            </a:r>
          </a:p>
        </p:txBody>
      </p:sp>
      <p:sp>
        <p:nvSpPr>
          <p:cNvPr id="4" name="Slide Number Placeholder 3"/>
          <p:cNvSpPr>
            <a:spLocks noGrp="1"/>
          </p:cNvSpPr>
          <p:nvPr>
            <p:ph type="sldNum" sz="quarter" idx="5"/>
          </p:nvPr>
        </p:nvSpPr>
        <p:spPr/>
        <p:txBody>
          <a:bodyPr/>
          <a:lstStyle/>
          <a:p>
            <a:fld id="{82F11C84-C2ED-754D-9E44-CED3960F528B}" type="slidenum">
              <a:rPr lang="en-KE" smtClean="0"/>
              <a:t>22</a:t>
            </a:fld>
            <a:endParaRPr lang="en-KE"/>
          </a:p>
        </p:txBody>
      </p:sp>
    </p:spTree>
    <p:extLst>
      <p:ext uri="{BB962C8B-B14F-4D97-AF65-F5344CB8AC3E}">
        <p14:creationId xmlns:p14="http://schemas.microsoft.com/office/powerpoint/2010/main" val="3973098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Articular defects &gt;50%: reserved for the elderly</a:t>
            </a:r>
          </a:p>
        </p:txBody>
      </p:sp>
      <p:sp>
        <p:nvSpPr>
          <p:cNvPr id="4" name="Slide Number Placeholder 3"/>
          <p:cNvSpPr>
            <a:spLocks noGrp="1"/>
          </p:cNvSpPr>
          <p:nvPr>
            <p:ph type="sldNum" sz="quarter" idx="5"/>
          </p:nvPr>
        </p:nvSpPr>
        <p:spPr/>
        <p:txBody>
          <a:bodyPr/>
          <a:lstStyle/>
          <a:p>
            <a:fld id="{82F11C84-C2ED-754D-9E44-CED3960F528B}" type="slidenum">
              <a:rPr lang="en-KE" smtClean="0"/>
              <a:t>23</a:t>
            </a:fld>
            <a:endParaRPr lang="en-KE"/>
          </a:p>
        </p:txBody>
      </p:sp>
    </p:spTree>
    <p:extLst>
      <p:ext uri="{BB962C8B-B14F-4D97-AF65-F5344CB8AC3E}">
        <p14:creationId xmlns:p14="http://schemas.microsoft.com/office/powerpoint/2010/main" val="3458314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12121"/>
                </a:solidFill>
                <a:effectLst/>
                <a:latin typeface="Cambria" panose="02040503050406030204" pitchFamily="18" charset="0"/>
              </a:rPr>
              <a:t>Distinction between the terms ‘laxity and instability’ must be clearly made in order to diagnose and treat MDI. The concept of laxity can be defined as an increase in physiological range of motion and increase in joint elasticity; however, it is an asymptomatic condition, considered physiological and may be one of the predisposing factors causing instability (</a:t>
            </a:r>
            <a:r>
              <a:rPr lang="en-GB" b="0" i="0" u="sng" dirty="0">
                <a:solidFill>
                  <a:srgbClr val="376FAA"/>
                </a:solidFill>
                <a:effectLst/>
                <a:latin typeface="Cambria" panose="02040503050406030204" pitchFamily="18" charset="0"/>
                <a:hlinkClick r:id="rId3"/>
              </a:rPr>
              <a:t>6</a:t>
            </a:r>
            <a:r>
              <a:rPr lang="en-GB" b="0" i="0" dirty="0">
                <a:solidFill>
                  <a:srgbClr val="212121"/>
                </a:solidFill>
                <a:effectLst/>
                <a:latin typeface="Cambria" panose="02040503050406030204" pitchFamily="18" charset="0"/>
              </a:rPr>
              <a:t>, </a:t>
            </a:r>
            <a:r>
              <a:rPr lang="en-GB" b="0" i="0" u="sng" dirty="0">
                <a:solidFill>
                  <a:srgbClr val="376FAA"/>
                </a:solidFill>
                <a:effectLst/>
                <a:latin typeface="Cambria" panose="02040503050406030204" pitchFamily="18" charset="0"/>
                <a:hlinkClick r:id="rId4"/>
              </a:rPr>
              <a:t>7</a:t>
            </a:r>
            <a:r>
              <a:rPr lang="en-GB" b="0" i="0" dirty="0">
                <a:solidFill>
                  <a:srgbClr val="212121"/>
                </a:solidFill>
                <a:effectLst/>
                <a:latin typeface="Cambria" panose="02040503050406030204" pitchFamily="18" charset="0"/>
              </a:rPr>
              <a:t>). On the contrary, instability is a symptomatic and pathological condition and may develop after repetitive microtrauma or a single macrotrauma.</a:t>
            </a:r>
            <a:endParaRPr lang="en-KE" dirty="0"/>
          </a:p>
        </p:txBody>
      </p:sp>
      <p:sp>
        <p:nvSpPr>
          <p:cNvPr id="4" name="Slide Number Placeholder 3"/>
          <p:cNvSpPr>
            <a:spLocks noGrp="1"/>
          </p:cNvSpPr>
          <p:nvPr>
            <p:ph type="sldNum" sz="quarter" idx="5"/>
          </p:nvPr>
        </p:nvSpPr>
        <p:spPr/>
        <p:txBody>
          <a:bodyPr/>
          <a:lstStyle/>
          <a:p>
            <a:fld id="{82F11C84-C2ED-754D-9E44-CED3960F528B}" type="slidenum">
              <a:rPr lang="en-KE" smtClean="0"/>
              <a:t>24</a:t>
            </a:fld>
            <a:endParaRPr lang="en-KE"/>
          </a:p>
        </p:txBody>
      </p:sp>
    </p:spTree>
    <p:extLst>
      <p:ext uri="{BB962C8B-B14F-4D97-AF65-F5344CB8AC3E}">
        <p14:creationId xmlns:p14="http://schemas.microsoft.com/office/powerpoint/2010/main" val="2072763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dirty="0"/>
              <a:t>4-6 in arm sling</a:t>
            </a:r>
          </a:p>
          <a:p>
            <a:r>
              <a:rPr lang="en-KE" dirty="0"/>
              <a:t>Passive and active ROM </a:t>
            </a:r>
          </a:p>
          <a:p>
            <a:r>
              <a:rPr lang="en-KE" dirty="0"/>
              <a:t>Isometric exercises from week 6</a:t>
            </a:r>
          </a:p>
          <a:p>
            <a:r>
              <a:rPr lang="en-KE" dirty="0"/>
              <a:t>Band work from week 8</a:t>
            </a:r>
          </a:p>
          <a:p>
            <a:r>
              <a:rPr lang="en-KE" dirty="0"/>
              <a:t>ASI: Limit ER</a:t>
            </a:r>
          </a:p>
          <a:p>
            <a:r>
              <a:rPr lang="en-KE" dirty="0"/>
              <a:t>PSI: Abduction and in 20deg ER</a:t>
            </a:r>
          </a:p>
        </p:txBody>
      </p:sp>
      <p:sp>
        <p:nvSpPr>
          <p:cNvPr id="4" name="Slide Number Placeholder 3"/>
          <p:cNvSpPr>
            <a:spLocks noGrp="1"/>
          </p:cNvSpPr>
          <p:nvPr>
            <p:ph type="sldNum" sz="quarter" idx="5"/>
          </p:nvPr>
        </p:nvSpPr>
        <p:spPr/>
        <p:txBody>
          <a:bodyPr/>
          <a:lstStyle/>
          <a:p>
            <a:fld id="{82F11C84-C2ED-754D-9E44-CED3960F528B}" type="slidenum">
              <a:rPr lang="en-KE" smtClean="0"/>
              <a:t>25</a:t>
            </a:fld>
            <a:endParaRPr lang="en-KE"/>
          </a:p>
        </p:txBody>
      </p:sp>
    </p:spTree>
    <p:extLst>
      <p:ext uri="{BB962C8B-B14F-4D97-AF65-F5344CB8AC3E}">
        <p14:creationId xmlns:p14="http://schemas.microsoft.com/office/powerpoint/2010/main" val="49099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Bankart failure rate 5-15% at 6-14yr follow-up</a:t>
            </a:r>
          </a:p>
          <a:p>
            <a:r>
              <a:rPr lang="en-KE"/>
              <a:t>Arthroscopic bankart recurrence as high as 26% vs open: open  restores capsulolabral complex, retentioning the pathologogic capsule by plication and manage rotator interval lesions ( better capacity to resist high stress in collision sports</a:t>
            </a:r>
          </a:p>
        </p:txBody>
      </p:sp>
      <p:sp>
        <p:nvSpPr>
          <p:cNvPr id="4" name="Slide Number Placeholder 3"/>
          <p:cNvSpPr>
            <a:spLocks noGrp="1"/>
          </p:cNvSpPr>
          <p:nvPr>
            <p:ph type="sldNum" sz="quarter" idx="5"/>
          </p:nvPr>
        </p:nvSpPr>
        <p:spPr/>
        <p:txBody>
          <a:bodyPr/>
          <a:lstStyle/>
          <a:p>
            <a:fld id="{82F11C84-C2ED-754D-9E44-CED3960F528B}" type="slidenum">
              <a:rPr lang="en-KE" smtClean="0"/>
              <a:t>3</a:t>
            </a:fld>
            <a:endParaRPr lang="en-KE"/>
          </a:p>
        </p:txBody>
      </p:sp>
    </p:spTree>
    <p:extLst>
      <p:ext uri="{BB962C8B-B14F-4D97-AF65-F5344CB8AC3E}">
        <p14:creationId xmlns:p14="http://schemas.microsoft.com/office/powerpoint/2010/main" val="407620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dirty="0"/>
              <a:t>On-track, off track and GBL %</a:t>
            </a:r>
          </a:p>
          <a:p>
            <a:r>
              <a:rPr lang="en-KE" dirty="0"/>
              <a:t>GBL: </a:t>
            </a:r>
            <a:r>
              <a:rPr lang="en-GB" b="0" i="0" dirty="0">
                <a:solidFill>
                  <a:srgbClr val="212121"/>
                </a:solidFill>
                <a:effectLst/>
                <a:latin typeface="Cambria" panose="02040503050406030204" pitchFamily="18" charset="0"/>
              </a:rPr>
              <a:t>Surface area of glenoid bone loss was defined as low- (≤10% GBL), moderate- (11%-20% GBL), and high-grade (≥20% GBL). These values were arbitrarily based on previous anterior shoulder instability literature suggesting that critical or clinically relevant bone loss can occur anywhere from 13.5% to 25%.</a:t>
            </a:r>
            <a:endParaRPr lang="en-KE" dirty="0"/>
          </a:p>
        </p:txBody>
      </p:sp>
      <p:sp>
        <p:nvSpPr>
          <p:cNvPr id="4" name="Slide Number Placeholder 3"/>
          <p:cNvSpPr>
            <a:spLocks noGrp="1"/>
          </p:cNvSpPr>
          <p:nvPr>
            <p:ph type="sldNum" sz="quarter" idx="5"/>
          </p:nvPr>
        </p:nvSpPr>
        <p:spPr/>
        <p:txBody>
          <a:bodyPr/>
          <a:lstStyle/>
          <a:p>
            <a:fld id="{82F11C84-C2ED-754D-9E44-CED3960F528B}" type="slidenum">
              <a:rPr lang="en-KE" smtClean="0"/>
              <a:t>4</a:t>
            </a:fld>
            <a:endParaRPr lang="en-KE"/>
          </a:p>
        </p:txBody>
      </p:sp>
    </p:spTree>
    <p:extLst>
      <p:ext uri="{BB962C8B-B14F-4D97-AF65-F5344CB8AC3E}">
        <p14:creationId xmlns:p14="http://schemas.microsoft.com/office/powerpoint/2010/main" val="428334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Indications: revision surgery, Prior coracoid fracture, </a:t>
            </a:r>
          </a:p>
        </p:txBody>
      </p:sp>
      <p:sp>
        <p:nvSpPr>
          <p:cNvPr id="4" name="Slide Number Placeholder 3"/>
          <p:cNvSpPr>
            <a:spLocks noGrp="1"/>
          </p:cNvSpPr>
          <p:nvPr>
            <p:ph type="sldNum" sz="quarter" idx="5"/>
          </p:nvPr>
        </p:nvSpPr>
        <p:spPr/>
        <p:txBody>
          <a:bodyPr/>
          <a:lstStyle/>
          <a:p>
            <a:fld id="{82F11C84-C2ED-754D-9E44-CED3960F528B}" type="slidenum">
              <a:rPr lang="en-KE" smtClean="0"/>
              <a:t>5</a:t>
            </a:fld>
            <a:endParaRPr lang="en-KE"/>
          </a:p>
        </p:txBody>
      </p:sp>
    </p:spTree>
    <p:extLst>
      <p:ext uri="{BB962C8B-B14F-4D97-AF65-F5344CB8AC3E}">
        <p14:creationId xmlns:p14="http://schemas.microsoft.com/office/powerpoint/2010/main" val="150313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bigger scar, higher post-op morbidity/pain, ROM reduction</a:t>
            </a:r>
            <a:endParaRPr lang="en-KE"/>
          </a:p>
          <a:p>
            <a:r>
              <a:rPr lang="en-KE"/>
              <a:t>Arthroscopic bankart recurrence as high as 26% vs open: open restores capsulolabral complex, retensioning the pathologogic capsule by plication and manage rotator interval lesions ( better capacity to resist high stress in collision sports)</a:t>
            </a:r>
          </a:p>
          <a:p>
            <a:endParaRPr lang="en-KE"/>
          </a:p>
        </p:txBody>
      </p:sp>
      <p:sp>
        <p:nvSpPr>
          <p:cNvPr id="4" name="Slide Number Placeholder 3"/>
          <p:cNvSpPr>
            <a:spLocks noGrp="1"/>
          </p:cNvSpPr>
          <p:nvPr>
            <p:ph type="sldNum" sz="quarter" idx="5"/>
          </p:nvPr>
        </p:nvSpPr>
        <p:spPr/>
        <p:txBody>
          <a:bodyPr/>
          <a:lstStyle/>
          <a:p>
            <a:fld id="{82F11C84-C2ED-754D-9E44-CED3960F528B}" type="slidenum">
              <a:rPr lang="en-KE" smtClean="0"/>
              <a:t>6</a:t>
            </a:fld>
            <a:endParaRPr lang="en-KE"/>
          </a:p>
        </p:txBody>
      </p:sp>
    </p:spTree>
    <p:extLst>
      <p:ext uri="{BB962C8B-B14F-4D97-AF65-F5344CB8AC3E}">
        <p14:creationId xmlns:p14="http://schemas.microsoft.com/office/powerpoint/2010/main" val="2517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
            </a:r>
            <a:r>
              <a:rPr lang="en-KE"/>
              <a:t>inimum 3 anchors ( 4 are preferred). Lowest at 5:30position</a:t>
            </a:r>
          </a:p>
          <a:p>
            <a:r>
              <a:rPr lang="en-KE"/>
              <a:t>Bankart failure rate 5-15% at 6-14yr follow-up</a:t>
            </a:r>
          </a:p>
          <a:p>
            <a:endParaRPr lang="en-KE"/>
          </a:p>
          <a:p>
            <a:r>
              <a:rPr lang="en-KE"/>
              <a:t>Arthroscopic bankart recurrence as high as 26% vs open: open restores capsulolabral complex, retensioning the pathologogic capsule by plication and manage rotator interval lesions ( better capacity to resist high stress in collision sports)</a:t>
            </a:r>
          </a:p>
          <a:p>
            <a:endParaRPr lang="en-KE"/>
          </a:p>
        </p:txBody>
      </p:sp>
      <p:sp>
        <p:nvSpPr>
          <p:cNvPr id="4" name="Slide Number Placeholder 3"/>
          <p:cNvSpPr>
            <a:spLocks noGrp="1"/>
          </p:cNvSpPr>
          <p:nvPr>
            <p:ph type="sldNum" sz="quarter" idx="5"/>
          </p:nvPr>
        </p:nvSpPr>
        <p:spPr/>
        <p:txBody>
          <a:bodyPr/>
          <a:lstStyle/>
          <a:p>
            <a:fld id="{82F11C84-C2ED-754D-9E44-CED3960F528B}" type="slidenum">
              <a:rPr lang="en-KE" smtClean="0"/>
              <a:t>7</a:t>
            </a:fld>
            <a:endParaRPr lang="en-KE"/>
          </a:p>
        </p:txBody>
      </p:sp>
    </p:spTree>
    <p:extLst>
      <p:ext uri="{BB962C8B-B14F-4D97-AF65-F5344CB8AC3E}">
        <p14:creationId xmlns:p14="http://schemas.microsoft.com/office/powerpoint/2010/main" val="271166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Arthroscopic bankart recurrence as high as 26% vs open</a:t>
            </a:r>
          </a:p>
          <a:p>
            <a:r>
              <a:rPr lang="en-KE"/>
              <a:t>Open vs arthroscopic: higher recurrence rate in the arthroscopic group, Not deemed statistically significant. </a:t>
            </a:r>
          </a:p>
        </p:txBody>
      </p:sp>
      <p:sp>
        <p:nvSpPr>
          <p:cNvPr id="4" name="Slide Number Placeholder 3"/>
          <p:cNvSpPr>
            <a:spLocks noGrp="1"/>
          </p:cNvSpPr>
          <p:nvPr>
            <p:ph type="sldNum" sz="quarter" idx="5"/>
          </p:nvPr>
        </p:nvSpPr>
        <p:spPr/>
        <p:txBody>
          <a:bodyPr/>
          <a:lstStyle/>
          <a:p>
            <a:fld id="{82F11C84-C2ED-754D-9E44-CED3960F528B}" type="slidenum">
              <a:rPr lang="en-KE" smtClean="0"/>
              <a:t>9</a:t>
            </a:fld>
            <a:endParaRPr lang="en-KE"/>
          </a:p>
        </p:txBody>
      </p:sp>
    </p:spTree>
    <p:extLst>
      <p:ext uri="{BB962C8B-B14F-4D97-AF65-F5344CB8AC3E}">
        <p14:creationId xmlns:p14="http://schemas.microsoft.com/office/powerpoint/2010/main" val="446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t>
            </a:r>
            <a:r>
              <a:rPr lang="en-KE"/>
              <a:t>ankart + Reimplissage “4* reduction in recurrence compared to bankart alone</a:t>
            </a:r>
          </a:p>
          <a:p>
            <a:pPr marL="0" marR="0" lvl="0" indent="0" algn="l" defTabSz="914400" rtl="0" eaLnBrk="1" fontAlgn="auto" latinLnBrk="0" hangingPunct="1">
              <a:lnSpc>
                <a:spcPct val="100000"/>
              </a:lnSpc>
              <a:spcBef>
                <a:spcPts val="0"/>
              </a:spcBef>
              <a:spcAft>
                <a:spcPts val="0"/>
              </a:spcAft>
              <a:buClrTx/>
              <a:buSzTx/>
              <a:buFontTx/>
              <a:buNone/>
              <a:tabLst/>
              <a:defRPr/>
            </a:pPr>
            <a:r>
              <a:rPr lang="en-KE"/>
              <a:t>Disadv: ER limitation in abduction</a:t>
            </a:r>
          </a:p>
          <a:p>
            <a:endParaRPr lang="en-KE"/>
          </a:p>
        </p:txBody>
      </p:sp>
      <p:sp>
        <p:nvSpPr>
          <p:cNvPr id="4" name="Slide Number Placeholder 3"/>
          <p:cNvSpPr>
            <a:spLocks noGrp="1"/>
          </p:cNvSpPr>
          <p:nvPr>
            <p:ph type="sldNum" sz="quarter" idx="5"/>
          </p:nvPr>
        </p:nvSpPr>
        <p:spPr/>
        <p:txBody>
          <a:bodyPr/>
          <a:lstStyle/>
          <a:p>
            <a:fld id="{82F11C84-C2ED-754D-9E44-CED3960F528B}" type="slidenum">
              <a:rPr lang="en-KE" smtClean="0"/>
              <a:t>10</a:t>
            </a:fld>
            <a:endParaRPr lang="en-KE"/>
          </a:p>
        </p:txBody>
      </p:sp>
    </p:spTree>
    <p:extLst>
      <p:ext uri="{BB962C8B-B14F-4D97-AF65-F5344CB8AC3E}">
        <p14:creationId xmlns:p14="http://schemas.microsoft.com/office/powerpoint/2010/main" val="291840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538 athletes: 86% RTS</a:t>
            </a:r>
          </a:p>
          <a:p>
            <a:r>
              <a:rPr lang="en-KE"/>
              <a:t>2-9deg loss of ER: not clinically/statistically significant</a:t>
            </a:r>
          </a:p>
        </p:txBody>
      </p:sp>
      <p:sp>
        <p:nvSpPr>
          <p:cNvPr id="4" name="Slide Number Placeholder 3"/>
          <p:cNvSpPr>
            <a:spLocks noGrp="1"/>
          </p:cNvSpPr>
          <p:nvPr>
            <p:ph type="sldNum" sz="quarter" idx="5"/>
          </p:nvPr>
        </p:nvSpPr>
        <p:spPr/>
        <p:txBody>
          <a:bodyPr/>
          <a:lstStyle/>
          <a:p>
            <a:fld id="{82F11C84-C2ED-754D-9E44-CED3960F528B}" type="slidenum">
              <a:rPr lang="en-KE" smtClean="0"/>
              <a:t>11</a:t>
            </a:fld>
            <a:endParaRPr lang="en-KE"/>
          </a:p>
        </p:txBody>
      </p:sp>
    </p:spTree>
    <p:extLst>
      <p:ext uri="{BB962C8B-B14F-4D97-AF65-F5344CB8AC3E}">
        <p14:creationId xmlns:p14="http://schemas.microsoft.com/office/powerpoint/2010/main" val="26978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D4E8-EB04-3874-505D-70A60325F89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KE"/>
          </a:p>
        </p:txBody>
      </p:sp>
      <p:sp>
        <p:nvSpPr>
          <p:cNvPr id="3" name="Subtitle 2">
            <a:extLst>
              <a:ext uri="{FF2B5EF4-FFF2-40B4-BE49-F238E27FC236}">
                <a16:creationId xmlns:a16="http://schemas.microsoft.com/office/drawing/2014/main" id="{4895D0B7-5CE0-B15B-2EF9-28CAC0DF8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KE"/>
          </a:p>
        </p:txBody>
      </p:sp>
      <p:sp>
        <p:nvSpPr>
          <p:cNvPr id="4" name="Date Placeholder 3">
            <a:extLst>
              <a:ext uri="{FF2B5EF4-FFF2-40B4-BE49-F238E27FC236}">
                <a16:creationId xmlns:a16="http://schemas.microsoft.com/office/drawing/2014/main" id="{DC2E58A8-EF7F-8DC2-8D56-230B1E12935C}"/>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5" name="Footer Placeholder 4">
            <a:extLst>
              <a:ext uri="{FF2B5EF4-FFF2-40B4-BE49-F238E27FC236}">
                <a16:creationId xmlns:a16="http://schemas.microsoft.com/office/drawing/2014/main" id="{801C930E-EEDA-B082-A69E-58DEA5C44D77}"/>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71203A3D-EE86-A3CB-8740-4690F4547A19}"/>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301941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FE94-3CA5-F8F1-477E-93754B0CC5DE}"/>
              </a:ext>
            </a:extLst>
          </p:cNvPr>
          <p:cNvSpPr>
            <a:spLocks noGrp="1"/>
          </p:cNvSpPr>
          <p:nvPr>
            <p:ph type="title"/>
          </p:nvPr>
        </p:nvSpPr>
        <p:spPr/>
        <p:txBody>
          <a:bodyPr/>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CE841427-6F50-4E87-09C7-2BC96DE49F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DECE3653-5CDC-5D55-A381-5069ABDE8C74}"/>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5" name="Footer Placeholder 4">
            <a:extLst>
              <a:ext uri="{FF2B5EF4-FFF2-40B4-BE49-F238E27FC236}">
                <a16:creationId xmlns:a16="http://schemas.microsoft.com/office/drawing/2014/main" id="{254F96A5-2E7E-C6DB-DF32-8FC5734140AA}"/>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7C90EF2C-8D49-607F-2CCD-F2B5B1794327}"/>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452279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7103BC-21A1-D0AE-0574-31532EE0BD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66244BC3-9E63-53BB-E79D-F8FCCCC21CA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C23E99ED-F5A4-2209-90A6-6A3236DD2CB3}"/>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5" name="Footer Placeholder 4">
            <a:extLst>
              <a:ext uri="{FF2B5EF4-FFF2-40B4-BE49-F238E27FC236}">
                <a16:creationId xmlns:a16="http://schemas.microsoft.com/office/drawing/2014/main" id="{0286F192-0AB8-ACE6-2F13-F16514458801}"/>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27D85A1-CA22-0106-2124-E09C9FA31411}"/>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252877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0285-3DE8-B8F4-15BC-440A24CFABB5}"/>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E44C6779-2A90-39B7-4540-F3214802D0C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ACC274DD-E9D9-D620-C251-65F180B026F8}"/>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5" name="Footer Placeholder 4">
            <a:extLst>
              <a:ext uri="{FF2B5EF4-FFF2-40B4-BE49-F238E27FC236}">
                <a16:creationId xmlns:a16="http://schemas.microsoft.com/office/drawing/2014/main" id="{1D2F63C4-FDA2-F14D-7245-7C8FF9F71BA8}"/>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5CF5D889-CC8F-A514-5168-5497F590ED99}"/>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376193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774C-8E5D-EF76-4F2E-5C2CE671EC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KE"/>
          </a:p>
        </p:txBody>
      </p:sp>
      <p:sp>
        <p:nvSpPr>
          <p:cNvPr id="3" name="Text Placeholder 2">
            <a:extLst>
              <a:ext uri="{FF2B5EF4-FFF2-40B4-BE49-F238E27FC236}">
                <a16:creationId xmlns:a16="http://schemas.microsoft.com/office/drawing/2014/main" id="{32D18BDD-D3BE-E765-FE42-791EC4E60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39DF588-1D26-07CC-E087-58D02A4A7D81}"/>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5" name="Footer Placeholder 4">
            <a:extLst>
              <a:ext uri="{FF2B5EF4-FFF2-40B4-BE49-F238E27FC236}">
                <a16:creationId xmlns:a16="http://schemas.microsoft.com/office/drawing/2014/main" id="{CAE62F57-124A-3F2C-216B-C1784E6B0DE0}"/>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F1BD619C-21E3-588D-A2B5-D9E1493657C0}"/>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183484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C46C-EFDF-209E-DC26-736B91DDE3E0}"/>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1407AB62-0D85-16B2-BA0B-16451468CBA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Content Placeholder 3">
            <a:extLst>
              <a:ext uri="{FF2B5EF4-FFF2-40B4-BE49-F238E27FC236}">
                <a16:creationId xmlns:a16="http://schemas.microsoft.com/office/drawing/2014/main" id="{140A4C92-6A14-763B-2AB8-30B34693939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Date Placeholder 4">
            <a:extLst>
              <a:ext uri="{FF2B5EF4-FFF2-40B4-BE49-F238E27FC236}">
                <a16:creationId xmlns:a16="http://schemas.microsoft.com/office/drawing/2014/main" id="{37DF430F-94A3-04C9-B3CC-68DA4AEF0B4E}"/>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6" name="Footer Placeholder 5">
            <a:extLst>
              <a:ext uri="{FF2B5EF4-FFF2-40B4-BE49-F238E27FC236}">
                <a16:creationId xmlns:a16="http://schemas.microsoft.com/office/drawing/2014/main" id="{1720B9FE-61D1-7D62-BE41-8E3A215335C8}"/>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C6DA69E5-477F-9C50-B1AA-3A1098DB5A64}"/>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104172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8E11-48A5-1142-F1C3-3D9CC55A8A10}"/>
              </a:ext>
            </a:extLst>
          </p:cNvPr>
          <p:cNvSpPr>
            <a:spLocks noGrp="1"/>
          </p:cNvSpPr>
          <p:nvPr>
            <p:ph type="title"/>
          </p:nvPr>
        </p:nvSpPr>
        <p:spPr>
          <a:xfrm>
            <a:off x="839788" y="365125"/>
            <a:ext cx="10515600" cy="1325563"/>
          </a:xfrm>
        </p:spPr>
        <p:txBody>
          <a:bodyPr/>
          <a:lstStyle/>
          <a:p>
            <a:r>
              <a:rPr lang="en-GB"/>
              <a:t>Click to edit Master title style</a:t>
            </a:r>
            <a:endParaRPr lang="en-KE"/>
          </a:p>
        </p:txBody>
      </p:sp>
      <p:sp>
        <p:nvSpPr>
          <p:cNvPr id="3" name="Text Placeholder 2">
            <a:extLst>
              <a:ext uri="{FF2B5EF4-FFF2-40B4-BE49-F238E27FC236}">
                <a16:creationId xmlns:a16="http://schemas.microsoft.com/office/drawing/2014/main" id="{7CE02E06-C92D-2D0D-52C0-673C16F89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A1BA37-4D24-E19D-8C19-9E2ED8FBFC1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Text Placeholder 4">
            <a:extLst>
              <a:ext uri="{FF2B5EF4-FFF2-40B4-BE49-F238E27FC236}">
                <a16:creationId xmlns:a16="http://schemas.microsoft.com/office/drawing/2014/main" id="{BB50099F-2DF1-75ED-9E79-7AAE0A547F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503C0C-C738-9CDE-593D-054B9562DFD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7" name="Date Placeholder 6">
            <a:extLst>
              <a:ext uri="{FF2B5EF4-FFF2-40B4-BE49-F238E27FC236}">
                <a16:creationId xmlns:a16="http://schemas.microsoft.com/office/drawing/2014/main" id="{48BFA286-47A2-A215-2550-7BEA6BC135D7}"/>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8" name="Footer Placeholder 7">
            <a:extLst>
              <a:ext uri="{FF2B5EF4-FFF2-40B4-BE49-F238E27FC236}">
                <a16:creationId xmlns:a16="http://schemas.microsoft.com/office/drawing/2014/main" id="{ADC6113B-4A62-A62D-7048-55B069656CB0}"/>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FB2C9E52-B96F-3F2B-8ABE-C7022AEB95BF}"/>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386785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DCB4-F56B-5277-0854-36BD02FFF18A}"/>
              </a:ext>
            </a:extLst>
          </p:cNvPr>
          <p:cNvSpPr>
            <a:spLocks noGrp="1"/>
          </p:cNvSpPr>
          <p:nvPr>
            <p:ph type="title"/>
          </p:nvPr>
        </p:nvSpPr>
        <p:spPr/>
        <p:txBody>
          <a:bodyPr/>
          <a:lstStyle/>
          <a:p>
            <a:r>
              <a:rPr lang="en-GB"/>
              <a:t>Click to edit Master title style</a:t>
            </a:r>
            <a:endParaRPr lang="en-KE"/>
          </a:p>
        </p:txBody>
      </p:sp>
      <p:sp>
        <p:nvSpPr>
          <p:cNvPr id="3" name="Date Placeholder 2">
            <a:extLst>
              <a:ext uri="{FF2B5EF4-FFF2-40B4-BE49-F238E27FC236}">
                <a16:creationId xmlns:a16="http://schemas.microsoft.com/office/drawing/2014/main" id="{AD88100E-69A5-1E42-7176-46A1F8FCDCDC}"/>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4" name="Footer Placeholder 3">
            <a:extLst>
              <a:ext uri="{FF2B5EF4-FFF2-40B4-BE49-F238E27FC236}">
                <a16:creationId xmlns:a16="http://schemas.microsoft.com/office/drawing/2014/main" id="{2A2AE315-1499-99D2-78E8-ECFC22746627}"/>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23B88835-FA85-14AC-0F71-55201ADEA22C}"/>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386140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37D93-A302-8A69-BBFE-5ADDEBB107E1}"/>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3" name="Footer Placeholder 2">
            <a:extLst>
              <a:ext uri="{FF2B5EF4-FFF2-40B4-BE49-F238E27FC236}">
                <a16:creationId xmlns:a16="http://schemas.microsoft.com/office/drawing/2014/main" id="{68E4D6FA-A087-3886-747B-7FA94069AFB2}"/>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CE11AA41-8F3D-C301-D5D4-82706C0BD698}"/>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399026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7B20-093E-E8DB-9826-58950C191A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Content Placeholder 2">
            <a:extLst>
              <a:ext uri="{FF2B5EF4-FFF2-40B4-BE49-F238E27FC236}">
                <a16:creationId xmlns:a16="http://schemas.microsoft.com/office/drawing/2014/main" id="{148813FC-89DE-8C3A-3388-38804BEE1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Text Placeholder 3">
            <a:extLst>
              <a:ext uri="{FF2B5EF4-FFF2-40B4-BE49-F238E27FC236}">
                <a16:creationId xmlns:a16="http://schemas.microsoft.com/office/drawing/2014/main" id="{2D3320B5-9EC4-E003-09F9-342D7A447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D7BD7F-8098-F3D3-C402-BD248268AD3A}"/>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6" name="Footer Placeholder 5">
            <a:extLst>
              <a:ext uri="{FF2B5EF4-FFF2-40B4-BE49-F238E27FC236}">
                <a16:creationId xmlns:a16="http://schemas.microsoft.com/office/drawing/2014/main" id="{34BD943B-1483-A82C-4BDE-BBE0E78D887F}"/>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3D590E9B-5C24-A10B-2F7C-FF296C7FA62E}"/>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368153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8339-0350-6F5D-59F0-A18491F331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Picture Placeholder 2">
            <a:extLst>
              <a:ext uri="{FF2B5EF4-FFF2-40B4-BE49-F238E27FC236}">
                <a16:creationId xmlns:a16="http://schemas.microsoft.com/office/drawing/2014/main" id="{C504638B-38B5-E98E-970A-352F9ECC6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E1ADC4BD-8919-36B5-9B27-B95FD9798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9C4360-F37C-75E1-12B1-0F91D97C4D5A}"/>
              </a:ext>
            </a:extLst>
          </p:cNvPr>
          <p:cNvSpPr>
            <a:spLocks noGrp="1"/>
          </p:cNvSpPr>
          <p:nvPr>
            <p:ph type="dt" sz="half" idx="10"/>
          </p:nvPr>
        </p:nvSpPr>
        <p:spPr/>
        <p:txBody>
          <a:bodyPr/>
          <a:lstStyle/>
          <a:p>
            <a:fld id="{2AD27F9E-DC1B-644F-ACCB-D73F8E70F668}" type="datetimeFigureOut">
              <a:rPr lang="en-KE" smtClean="0"/>
              <a:t>29/02/2024</a:t>
            </a:fld>
            <a:endParaRPr lang="en-KE"/>
          </a:p>
        </p:txBody>
      </p:sp>
      <p:sp>
        <p:nvSpPr>
          <p:cNvPr id="6" name="Footer Placeholder 5">
            <a:extLst>
              <a:ext uri="{FF2B5EF4-FFF2-40B4-BE49-F238E27FC236}">
                <a16:creationId xmlns:a16="http://schemas.microsoft.com/office/drawing/2014/main" id="{6536F130-FDFC-0269-DD11-702C7129C067}"/>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FD178A06-0DFC-6FA8-A798-BC68222D1C0A}"/>
              </a:ext>
            </a:extLst>
          </p:cNvPr>
          <p:cNvSpPr>
            <a:spLocks noGrp="1"/>
          </p:cNvSpPr>
          <p:nvPr>
            <p:ph type="sldNum" sz="quarter" idx="12"/>
          </p:nvPr>
        </p:nvSpPr>
        <p:spPr/>
        <p:txBody>
          <a:bodyPr/>
          <a:lstStyle/>
          <a:p>
            <a:fld id="{726DA338-9314-0E4D-A9D6-43DC6AD7C73D}" type="slidenum">
              <a:rPr lang="en-KE" smtClean="0"/>
              <a:t>‹#›</a:t>
            </a:fld>
            <a:endParaRPr lang="en-KE"/>
          </a:p>
        </p:txBody>
      </p:sp>
    </p:spTree>
    <p:extLst>
      <p:ext uri="{BB962C8B-B14F-4D97-AF65-F5344CB8AC3E}">
        <p14:creationId xmlns:p14="http://schemas.microsoft.com/office/powerpoint/2010/main" val="49919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3AD-4BFE-755B-0317-405C61B18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KE"/>
          </a:p>
        </p:txBody>
      </p:sp>
      <p:sp>
        <p:nvSpPr>
          <p:cNvPr id="3" name="Text Placeholder 2">
            <a:extLst>
              <a:ext uri="{FF2B5EF4-FFF2-40B4-BE49-F238E27FC236}">
                <a16:creationId xmlns:a16="http://schemas.microsoft.com/office/drawing/2014/main" id="{F6253C14-54E5-45B0-1206-02BCC6E67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007AA536-E36D-9B75-A676-097B825C8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27F9E-DC1B-644F-ACCB-D73F8E70F668}" type="datetimeFigureOut">
              <a:rPr lang="en-KE" smtClean="0"/>
              <a:t>29/02/2024</a:t>
            </a:fld>
            <a:endParaRPr lang="en-KE"/>
          </a:p>
        </p:txBody>
      </p:sp>
      <p:sp>
        <p:nvSpPr>
          <p:cNvPr id="5" name="Footer Placeholder 4">
            <a:extLst>
              <a:ext uri="{FF2B5EF4-FFF2-40B4-BE49-F238E27FC236}">
                <a16:creationId xmlns:a16="http://schemas.microsoft.com/office/drawing/2014/main" id="{54C858E6-3573-F767-E780-A790869D39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D5FDD817-0667-D2EA-0070-3D01751911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38-9314-0E4D-A9D6-43DC6AD7C73D}" type="slidenum">
              <a:rPr lang="en-KE" smtClean="0"/>
              <a:t>‹#›</a:t>
            </a:fld>
            <a:endParaRPr lang="en-KE"/>
          </a:p>
        </p:txBody>
      </p:sp>
    </p:spTree>
    <p:extLst>
      <p:ext uri="{BB962C8B-B14F-4D97-AF65-F5344CB8AC3E}">
        <p14:creationId xmlns:p14="http://schemas.microsoft.com/office/powerpoint/2010/main" val="2969216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TI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customXml" Target="../ink/ink4.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image" Target="../media/image49.png"/><Relationship Id="rId5" Type="http://schemas.openxmlformats.org/officeDocument/2006/relationships/image" Target="../media/image46.jpg"/><Relationship Id="rId15" Type="http://schemas.openxmlformats.org/officeDocument/2006/relationships/image" Target="../media/image51.png"/><Relationship Id="rId10" Type="http://schemas.openxmlformats.org/officeDocument/2006/relationships/customXml" Target="../ink/ink3.xml"/><Relationship Id="rId4" Type="http://schemas.openxmlformats.org/officeDocument/2006/relationships/image" Target="../media/image45.jpg"/><Relationship Id="rId9" Type="http://schemas.openxmlformats.org/officeDocument/2006/relationships/image" Target="../media/image48.png"/><Relationship Id="rId14" Type="http://schemas.openxmlformats.org/officeDocument/2006/relationships/customXml" Target="../ink/ink5.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up of a person's hand&#10;&#10;Description automatically generated">
            <a:extLst>
              <a:ext uri="{FF2B5EF4-FFF2-40B4-BE49-F238E27FC236}">
                <a16:creationId xmlns:a16="http://schemas.microsoft.com/office/drawing/2014/main" id="{2CEB76CD-19DE-E8C7-21C0-950ACE4B0289}"/>
              </a:ext>
            </a:extLst>
          </p:cNvPr>
          <p:cNvPicPr>
            <a:picLocks noChangeAspect="1"/>
          </p:cNvPicPr>
          <p:nvPr/>
        </p:nvPicPr>
        <p:blipFill rotWithShape="1">
          <a:blip r:embed="rId2"/>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21D9EE-03F6-D3E0-BFA1-68CA813FDB5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C</a:t>
            </a:r>
            <a:r>
              <a:rPr lang="en-KE" sz="5200">
                <a:solidFill>
                  <a:srgbClr val="FFFFFF"/>
                </a:solidFill>
              </a:rPr>
              <a:t>urrent trends in shoulder instability surgery</a:t>
            </a:r>
          </a:p>
        </p:txBody>
      </p:sp>
      <p:sp>
        <p:nvSpPr>
          <p:cNvPr id="3" name="Subtitle 2">
            <a:extLst>
              <a:ext uri="{FF2B5EF4-FFF2-40B4-BE49-F238E27FC236}">
                <a16:creationId xmlns:a16="http://schemas.microsoft.com/office/drawing/2014/main" id="{D1084BF5-901F-9A98-ADF0-5DB52ECE7B6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KE" sz="2200">
                <a:solidFill>
                  <a:srgbClr val="FFFFFF"/>
                </a:solidFill>
              </a:rPr>
              <a:t>Dr Eva Langat</a:t>
            </a:r>
          </a:p>
          <a:p>
            <a:r>
              <a:rPr lang="en-KE" sz="2200">
                <a:solidFill>
                  <a:srgbClr val="FFFFFF"/>
                </a:solidFill>
              </a:rPr>
              <a:t>Consultant Orthopedic Surgeon</a:t>
            </a:r>
          </a:p>
          <a:p>
            <a:r>
              <a:rPr lang="en-KE" sz="2200">
                <a:solidFill>
                  <a:srgbClr val="FFFFFF"/>
                </a:solidFill>
              </a:rPr>
              <a:t>Sports medicine Fellow</a:t>
            </a:r>
          </a:p>
        </p:txBody>
      </p:sp>
    </p:spTree>
    <p:extLst>
      <p:ext uri="{BB962C8B-B14F-4D97-AF65-F5344CB8AC3E}">
        <p14:creationId xmlns:p14="http://schemas.microsoft.com/office/powerpoint/2010/main" val="33698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016CB47-C4D4-4332-9ED0-DBB916252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444D2-8034-E1E7-AF1B-E2119D3801D9}"/>
              </a:ext>
            </a:extLst>
          </p:cNvPr>
          <p:cNvSpPr>
            <a:spLocks noGrp="1"/>
          </p:cNvSpPr>
          <p:nvPr>
            <p:ph type="title"/>
          </p:nvPr>
        </p:nvSpPr>
        <p:spPr>
          <a:xfrm>
            <a:off x="532015" y="3930305"/>
            <a:ext cx="3861960" cy="2437244"/>
          </a:xfrm>
        </p:spPr>
        <p:txBody>
          <a:bodyPr anchor="ctr">
            <a:normAutofit/>
          </a:bodyPr>
          <a:lstStyle/>
          <a:p>
            <a:endParaRPr lang="en-KE" sz="3600"/>
          </a:p>
        </p:txBody>
      </p:sp>
      <p:sp>
        <p:nvSpPr>
          <p:cNvPr id="13"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human body&#10;&#10;Description automatically generated">
            <a:extLst>
              <a:ext uri="{FF2B5EF4-FFF2-40B4-BE49-F238E27FC236}">
                <a16:creationId xmlns:a16="http://schemas.microsoft.com/office/drawing/2014/main" id="{E5BDB5CC-E402-8495-0376-4EB02A241F8E}"/>
              </a:ext>
            </a:extLst>
          </p:cNvPr>
          <p:cNvPicPr>
            <a:picLocks noGrp="1" noChangeAspect="1"/>
          </p:cNvPicPr>
          <p:nvPr>
            <p:ph idx="4294967295"/>
          </p:nvPr>
        </p:nvPicPr>
        <p:blipFill>
          <a:blip r:embed="rId3"/>
          <a:stretch>
            <a:fillRect/>
          </a:stretch>
        </p:blipFill>
        <p:spPr>
          <a:xfrm>
            <a:off x="1193687" y="384462"/>
            <a:ext cx="2438055" cy="3044537"/>
          </a:xfrm>
          <a:prstGeom prst="rect">
            <a:avLst/>
          </a:prstGeom>
        </p:spPr>
      </p:pic>
      <p:pic>
        <p:nvPicPr>
          <p:cNvPr id="4" name="Picture 3" descr="A diagram of the back and back of the back&#10;&#10;Description automatically generated with medium confidence">
            <a:extLst>
              <a:ext uri="{FF2B5EF4-FFF2-40B4-BE49-F238E27FC236}">
                <a16:creationId xmlns:a16="http://schemas.microsoft.com/office/drawing/2014/main" id="{21689594-5624-9EC8-EB67-30BCC923FCA6}"/>
              </a:ext>
            </a:extLst>
          </p:cNvPr>
          <p:cNvPicPr>
            <a:picLocks noChangeAspect="1"/>
          </p:cNvPicPr>
          <p:nvPr/>
        </p:nvPicPr>
        <p:blipFill>
          <a:blip r:embed="rId4"/>
          <a:stretch>
            <a:fillRect/>
          </a:stretch>
        </p:blipFill>
        <p:spPr>
          <a:xfrm>
            <a:off x="4466396" y="772758"/>
            <a:ext cx="3336953" cy="2034727"/>
          </a:xfrm>
          <a:prstGeom prst="rect">
            <a:avLst/>
          </a:prstGeom>
        </p:spPr>
      </p:pic>
      <p:pic>
        <p:nvPicPr>
          <p:cNvPr id="6" name="Picture 5" descr="Diagram of a bone with a needle attached to it&#10;&#10;Description automatically generated with medium confidence">
            <a:extLst>
              <a:ext uri="{FF2B5EF4-FFF2-40B4-BE49-F238E27FC236}">
                <a16:creationId xmlns:a16="http://schemas.microsoft.com/office/drawing/2014/main" id="{4D23B8CB-EEB1-35F3-9778-960BE8BFF630}"/>
              </a:ext>
            </a:extLst>
          </p:cNvPr>
          <p:cNvPicPr>
            <a:picLocks noChangeAspect="1"/>
          </p:cNvPicPr>
          <p:nvPr/>
        </p:nvPicPr>
        <p:blipFill>
          <a:blip r:embed="rId5"/>
          <a:stretch>
            <a:fillRect/>
          </a:stretch>
        </p:blipFill>
        <p:spPr>
          <a:xfrm>
            <a:off x="8095756" y="901712"/>
            <a:ext cx="3336953" cy="1776819"/>
          </a:xfrm>
          <a:prstGeom prst="rect">
            <a:avLst/>
          </a:prstGeom>
        </p:spPr>
      </p:pic>
      <p:sp>
        <p:nvSpPr>
          <p:cNvPr id="17"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91FB3B-6F56-DB4A-0FAF-A6C57BC10B60}"/>
              </a:ext>
            </a:extLst>
          </p:cNvPr>
          <p:cNvSpPr>
            <a:spLocks noGrp="1"/>
          </p:cNvSpPr>
          <p:nvPr>
            <p:ph idx="1"/>
          </p:nvPr>
        </p:nvSpPr>
        <p:spPr>
          <a:xfrm>
            <a:off x="5162719" y="3930305"/>
            <a:ext cx="6586915" cy="2437244"/>
          </a:xfrm>
        </p:spPr>
        <p:txBody>
          <a:bodyPr anchor="ctr">
            <a:normAutofit/>
          </a:bodyPr>
          <a:lstStyle/>
          <a:p>
            <a:r>
              <a:rPr lang="en-GB" sz="2000"/>
              <a:t>Bankart Repair + Reimplissage</a:t>
            </a:r>
          </a:p>
          <a:p>
            <a:pPr lvl="1"/>
            <a:r>
              <a:rPr lang="en-GB" sz="2000"/>
              <a:t>Indicated for Bankart lesion with an off-track hill sach lesion and minor/subcritical Glenoid bone loss. </a:t>
            </a:r>
          </a:p>
          <a:p>
            <a:pPr lvl="1"/>
            <a:r>
              <a:rPr lang="en-GB" sz="2000"/>
              <a:t>P</a:t>
            </a:r>
            <a:r>
              <a:rPr lang="en-KE" sz="2000"/>
              <a:t>osterior capsulodesis and infraspinatus tenodesis</a:t>
            </a:r>
          </a:p>
          <a:p>
            <a:endParaRPr lang="en-KE" sz="2000"/>
          </a:p>
        </p:txBody>
      </p:sp>
    </p:spTree>
    <p:extLst>
      <p:ext uri="{BB962C8B-B14F-4D97-AF65-F5344CB8AC3E}">
        <p14:creationId xmlns:p14="http://schemas.microsoft.com/office/powerpoint/2010/main" val="581658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948197-C904-00DA-AF3E-18503143E33D}"/>
              </a:ext>
            </a:extLst>
          </p:cNvPr>
          <p:cNvPicPr>
            <a:picLocks noChangeAspect="1"/>
          </p:cNvPicPr>
          <p:nvPr/>
        </p:nvPicPr>
        <p:blipFill>
          <a:blip r:embed="rId3"/>
          <a:stretch>
            <a:fillRect/>
          </a:stretch>
        </p:blipFill>
        <p:spPr>
          <a:xfrm>
            <a:off x="1465245" y="643466"/>
            <a:ext cx="9147562" cy="3898177"/>
          </a:xfrm>
          <a:prstGeom prst="rect">
            <a:avLst/>
          </a:prstGeom>
        </p:spPr>
      </p:pic>
      <p:pic>
        <p:nvPicPr>
          <p:cNvPr id="3" name="Picture 2">
            <a:extLst>
              <a:ext uri="{FF2B5EF4-FFF2-40B4-BE49-F238E27FC236}">
                <a16:creationId xmlns:a16="http://schemas.microsoft.com/office/drawing/2014/main" id="{0A786210-DDD7-D807-1BFE-7F9F6310967D}"/>
              </a:ext>
            </a:extLst>
          </p:cNvPr>
          <p:cNvPicPr>
            <a:picLocks noChangeAspect="1"/>
          </p:cNvPicPr>
          <p:nvPr/>
        </p:nvPicPr>
        <p:blipFill>
          <a:blip r:embed="rId4"/>
          <a:stretch>
            <a:fillRect/>
          </a:stretch>
        </p:blipFill>
        <p:spPr>
          <a:xfrm>
            <a:off x="1579193" y="4995680"/>
            <a:ext cx="9147562" cy="1218853"/>
          </a:xfrm>
          <a:prstGeom prst="rect">
            <a:avLst/>
          </a:prstGeom>
        </p:spPr>
      </p:pic>
    </p:spTree>
    <p:extLst>
      <p:ext uri="{BB962C8B-B14F-4D97-AF65-F5344CB8AC3E}">
        <p14:creationId xmlns:p14="http://schemas.microsoft.com/office/powerpoint/2010/main" val="3423823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32BAF1-CC8E-F087-60BC-F168C87EC82B}"/>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6100" kern="1200" dirty="0">
                <a:solidFill>
                  <a:schemeClr val="tx1"/>
                </a:solidFill>
                <a:latin typeface="+mj-lt"/>
                <a:ea typeface="+mj-ea"/>
                <a:cs typeface="+mj-cs"/>
              </a:rPr>
              <a:t>Bony block procedures/Glenoid reconstruction procedures</a:t>
            </a:r>
          </a:p>
        </p:txBody>
      </p:sp>
      <p:sp>
        <p:nvSpPr>
          <p:cNvPr id="4" name="Text Placeholder 3">
            <a:extLst>
              <a:ext uri="{FF2B5EF4-FFF2-40B4-BE49-F238E27FC236}">
                <a16:creationId xmlns:a16="http://schemas.microsoft.com/office/drawing/2014/main" id="{89EB18FA-E75D-FD0E-E38F-AABA21926CA3}"/>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endParaRPr lang="en-US" sz="2400" kern="1200" dirty="0">
              <a:solidFill>
                <a:schemeClr val="tx1"/>
              </a:solidFill>
              <a:latin typeface="+mn-lt"/>
              <a:ea typeface="+mn-ea"/>
              <a:cs typeface="+mn-cs"/>
            </a:endParaRP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74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diagram of the bone structure&#10;&#10;Description automatically generated with medium confidence">
            <a:extLst>
              <a:ext uri="{FF2B5EF4-FFF2-40B4-BE49-F238E27FC236}">
                <a16:creationId xmlns:a16="http://schemas.microsoft.com/office/drawing/2014/main" id="{6DDC89EC-8529-4A79-7003-C6FDBC1F61D1}"/>
              </a:ext>
            </a:extLst>
          </p:cNvPr>
          <p:cNvPicPr>
            <a:picLocks noGrp="1" noChangeAspect="1"/>
          </p:cNvPicPr>
          <p:nvPr>
            <p:ph idx="4294967295"/>
          </p:nvPr>
        </p:nvPicPr>
        <p:blipFill>
          <a:blip r:embed="rId3"/>
          <a:stretch>
            <a:fillRect/>
          </a:stretch>
        </p:blipFill>
        <p:spPr>
          <a:xfrm>
            <a:off x="4776788" y="720725"/>
            <a:ext cx="2668588" cy="5413375"/>
          </a:xfrm>
        </p:spPr>
      </p:pic>
      <p:pic>
        <p:nvPicPr>
          <p:cNvPr id="7" name="Picture 6" descr="A drawing of a knee joint&#10;&#10;Description automatically generated">
            <a:extLst>
              <a:ext uri="{FF2B5EF4-FFF2-40B4-BE49-F238E27FC236}">
                <a16:creationId xmlns:a16="http://schemas.microsoft.com/office/drawing/2014/main" id="{2913DDC2-BD7F-13C1-4298-86194CE3DCD5}"/>
              </a:ext>
            </a:extLst>
          </p:cNvPr>
          <p:cNvPicPr>
            <a:picLocks noChangeAspect="1"/>
          </p:cNvPicPr>
          <p:nvPr/>
        </p:nvPicPr>
        <p:blipFill>
          <a:blip r:embed="rId4"/>
          <a:stretch>
            <a:fillRect/>
          </a:stretch>
        </p:blipFill>
        <p:spPr>
          <a:xfrm>
            <a:off x="7512050" y="720725"/>
            <a:ext cx="4046538" cy="2884488"/>
          </a:xfrm>
          <a:prstGeom prst="rect">
            <a:avLst/>
          </a:prstGeom>
        </p:spPr>
      </p:pic>
      <p:pic>
        <p:nvPicPr>
          <p:cNvPr id="9" name="Picture 8" descr="A close-up of several images of a human neck&#10;&#10;Description automatically generated">
            <a:extLst>
              <a:ext uri="{FF2B5EF4-FFF2-40B4-BE49-F238E27FC236}">
                <a16:creationId xmlns:a16="http://schemas.microsoft.com/office/drawing/2014/main" id="{927056A0-A526-18F6-5634-39118DA697A1}"/>
              </a:ext>
            </a:extLst>
          </p:cNvPr>
          <p:cNvPicPr>
            <a:picLocks noChangeAspect="1"/>
          </p:cNvPicPr>
          <p:nvPr/>
        </p:nvPicPr>
        <p:blipFill>
          <a:blip r:embed="rId5"/>
          <a:stretch>
            <a:fillRect/>
          </a:stretch>
        </p:blipFill>
        <p:spPr>
          <a:xfrm>
            <a:off x="7512050" y="3670300"/>
            <a:ext cx="4046538" cy="2462213"/>
          </a:xfrm>
          <a:prstGeom prst="rect">
            <a:avLst/>
          </a:prstGeom>
        </p:spPr>
      </p:pic>
      <p:sp>
        <p:nvSpPr>
          <p:cNvPr id="2" name="Title 1">
            <a:extLst>
              <a:ext uri="{FF2B5EF4-FFF2-40B4-BE49-F238E27FC236}">
                <a16:creationId xmlns:a16="http://schemas.microsoft.com/office/drawing/2014/main" id="{6E84E29D-7DD9-9BEA-69F7-762F2BCEE917}"/>
              </a:ext>
            </a:extLst>
          </p:cNvPr>
          <p:cNvSpPr>
            <a:spLocks noGrp="1"/>
          </p:cNvSpPr>
          <p:nvPr>
            <p:ph type="title" idx="4294967295"/>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Latarjet Procedure</a:t>
            </a:r>
          </a:p>
        </p:txBody>
      </p:sp>
    </p:spTree>
    <p:extLst>
      <p:ext uri="{BB962C8B-B14F-4D97-AF65-F5344CB8AC3E}">
        <p14:creationId xmlns:p14="http://schemas.microsoft.com/office/powerpoint/2010/main" val="393372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DD4D331-F155-960E-577B-DC628427A3D6}"/>
              </a:ext>
            </a:extLst>
          </p:cNvPr>
          <p:cNvPicPr>
            <a:picLocks noChangeAspect="1"/>
          </p:cNvPicPr>
          <p:nvPr/>
        </p:nvPicPr>
        <p:blipFill>
          <a:blip r:embed="rId2"/>
          <a:stretch>
            <a:fillRect/>
          </a:stretch>
        </p:blipFill>
        <p:spPr>
          <a:xfrm>
            <a:off x="1994004" y="284767"/>
            <a:ext cx="8693045" cy="2977367"/>
          </a:xfrm>
          <a:prstGeom prst="rect">
            <a:avLst/>
          </a:prstGeom>
        </p:spPr>
      </p:pic>
      <p:pic>
        <p:nvPicPr>
          <p:cNvPr id="5" name="Content Placeholder 4" descr="A close-up of a text&#10;&#10;Description automatically generated">
            <a:extLst>
              <a:ext uri="{FF2B5EF4-FFF2-40B4-BE49-F238E27FC236}">
                <a16:creationId xmlns:a16="http://schemas.microsoft.com/office/drawing/2014/main" id="{1805E5D3-F458-1752-DADD-A08A99983FCA}"/>
              </a:ext>
            </a:extLst>
          </p:cNvPr>
          <p:cNvPicPr>
            <a:picLocks noGrp="1" noChangeAspect="1"/>
          </p:cNvPicPr>
          <p:nvPr>
            <p:ph idx="4294967295"/>
          </p:nvPr>
        </p:nvPicPr>
        <p:blipFill>
          <a:blip r:embed="rId3"/>
          <a:stretch>
            <a:fillRect/>
          </a:stretch>
        </p:blipFill>
        <p:spPr>
          <a:xfrm>
            <a:off x="2171700" y="3298828"/>
            <a:ext cx="9190702" cy="1998977"/>
          </a:xfrm>
          <a:prstGeom prst="rect">
            <a:avLst/>
          </a:prstGeom>
        </p:spPr>
      </p:pic>
    </p:spTree>
    <p:extLst>
      <p:ext uri="{BB962C8B-B14F-4D97-AF65-F5344CB8AC3E}">
        <p14:creationId xmlns:p14="http://schemas.microsoft.com/office/powerpoint/2010/main" val="74555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97BFB0-2890-DB02-2465-82528DA2B26F}"/>
              </a:ext>
            </a:extLst>
          </p:cNvPr>
          <p:cNvPicPr>
            <a:picLocks noChangeAspect="1"/>
          </p:cNvPicPr>
          <p:nvPr/>
        </p:nvPicPr>
        <p:blipFill>
          <a:blip r:embed="rId2"/>
          <a:stretch>
            <a:fillRect/>
          </a:stretch>
        </p:blipFill>
        <p:spPr>
          <a:xfrm>
            <a:off x="0" y="150934"/>
            <a:ext cx="11401370" cy="2019671"/>
          </a:xfrm>
          <a:prstGeom prst="rect">
            <a:avLst/>
          </a:prstGeom>
        </p:spPr>
      </p:pic>
      <p:pic>
        <p:nvPicPr>
          <p:cNvPr id="3" name="Picture 2">
            <a:extLst>
              <a:ext uri="{FF2B5EF4-FFF2-40B4-BE49-F238E27FC236}">
                <a16:creationId xmlns:a16="http://schemas.microsoft.com/office/drawing/2014/main" id="{4D2290FC-673E-0C0A-72F2-204847DC6878}"/>
              </a:ext>
            </a:extLst>
          </p:cNvPr>
          <p:cNvPicPr>
            <a:picLocks noChangeAspect="1"/>
          </p:cNvPicPr>
          <p:nvPr/>
        </p:nvPicPr>
        <p:blipFill>
          <a:blip r:embed="rId3"/>
          <a:stretch>
            <a:fillRect/>
          </a:stretch>
        </p:blipFill>
        <p:spPr>
          <a:xfrm>
            <a:off x="241151" y="2019671"/>
            <a:ext cx="7772400" cy="2438227"/>
          </a:xfrm>
          <a:prstGeom prst="rect">
            <a:avLst/>
          </a:prstGeom>
        </p:spPr>
      </p:pic>
      <p:pic>
        <p:nvPicPr>
          <p:cNvPr id="5" name="Picture 4" descr="A diagram of a bone&#10;&#10;Description automatically generated">
            <a:extLst>
              <a:ext uri="{FF2B5EF4-FFF2-40B4-BE49-F238E27FC236}">
                <a16:creationId xmlns:a16="http://schemas.microsoft.com/office/drawing/2014/main" id="{BE7896E9-6FF4-44C2-1A19-AC7E3C53392E}"/>
              </a:ext>
            </a:extLst>
          </p:cNvPr>
          <p:cNvPicPr>
            <a:picLocks noChangeAspect="1"/>
          </p:cNvPicPr>
          <p:nvPr/>
        </p:nvPicPr>
        <p:blipFill>
          <a:blip r:embed="rId4"/>
          <a:stretch>
            <a:fillRect/>
          </a:stretch>
        </p:blipFill>
        <p:spPr>
          <a:xfrm>
            <a:off x="8891248" y="3238784"/>
            <a:ext cx="2910918" cy="3468282"/>
          </a:xfrm>
          <a:prstGeom prst="rect">
            <a:avLst/>
          </a:prstGeom>
        </p:spPr>
      </p:pic>
      <p:pic>
        <p:nvPicPr>
          <p:cNvPr id="7" name="Picture 6">
            <a:extLst>
              <a:ext uri="{FF2B5EF4-FFF2-40B4-BE49-F238E27FC236}">
                <a16:creationId xmlns:a16="http://schemas.microsoft.com/office/drawing/2014/main" id="{4B39ECE9-069D-0F23-5550-48ABCC75AB20}"/>
              </a:ext>
            </a:extLst>
          </p:cNvPr>
          <p:cNvPicPr>
            <a:picLocks noChangeAspect="1"/>
          </p:cNvPicPr>
          <p:nvPr/>
        </p:nvPicPr>
        <p:blipFill>
          <a:blip r:embed="rId5"/>
          <a:stretch>
            <a:fillRect/>
          </a:stretch>
        </p:blipFill>
        <p:spPr>
          <a:xfrm>
            <a:off x="4488691" y="4823294"/>
            <a:ext cx="3214617" cy="1641199"/>
          </a:xfrm>
          <a:prstGeom prst="rect">
            <a:avLst/>
          </a:prstGeom>
        </p:spPr>
      </p:pic>
      <p:pic>
        <p:nvPicPr>
          <p:cNvPr id="9" name="Picture 8">
            <a:extLst>
              <a:ext uri="{FF2B5EF4-FFF2-40B4-BE49-F238E27FC236}">
                <a16:creationId xmlns:a16="http://schemas.microsoft.com/office/drawing/2014/main" id="{E4F2672D-01BE-0A54-2AC1-971292B44AA9}"/>
              </a:ext>
            </a:extLst>
          </p:cNvPr>
          <p:cNvPicPr>
            <a:picLocks noChangeAspect="1"/>
          </p:cNvPicPr>
          <p:nvPr/>
        </p:nvPicPr>
        <p:blipFill>
          <a:blip r:embed="rId6"/>
          <a:stretch>
            <a:fillRect/>
          </a:stretch>
        </p:blipFill>
        <p:spPr>
          <a:xfrm>
            <a:off x="8891248" y="1130422"/>
            <a:ext cx="3011055" cy="1778498"/>
          </a:xfrm>
          <a:prstGeom prst="rect">
            <a:avLst/>
          </a:prstGeom>
        </p:spPr>
      </p:pic>
      <p:pic>
        <p:nvPicPr>
          <p:cNvPr id="11" name="Picture 10" descr="A diagram of a horse's ear&#10;&#10;Description automatically generated">
            <a:extLst>
              <a:ext uri="{FF2B5EF4-FFF2-40B4-BE49-F238E27FC236}">
                <a16:creationId xmlns:a16="http://schemas.microsoft.com/office/drawing/2014/main" id="{31238CA2-51E7-F9E4-9B3B-579F5E01A731}"/>
              </a:ext>
            </a:extLst>
          </p:cNvPr>
          <p:cNvPicPr>
            <a:picLocks noChangeAspect="1"/>
          </p:cNvPicPr>
          <p:nvPr/>
        </p:nvPicPr>
        <p:blipFill>
          <a:blip r:embed="rId7"/>
          <a:stretch>
            <a:fillRect/>
          </a:stretch>
        </p:blipFill>
        <p:spPr>
          <a:xfrm>
            <a:off x="389834" y="4777260"/>
            <a:ext cx="3214617" cy="1923427"/>
          </a:xfrm>
          <a:prstGeom prst="rect">
            <a:avLst/>
          </a:prstGeom>
        </p:spPr>
      </p:pic>
    </p:spTree>
    <p:extLst>
      <p:ext uri="{BB962C8B-B14F-4D97-AF65-F5344CB8AC3E}">
        <p14:creationId xmlns:p14="http://schemas.microsoft.com/office/powerpoint/2010/main" val="253384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DF96C9-0AEF-3398-0F48-7CC3B317AA1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Bone Graft:</a:t>
            </a:r>
          </a:p>
        </p:txBody>
      </p:sp>
      <p:pic>
        <p:nvPicPr>
          <p:cNvPr id="7" name="Content Placeholder 6" descr="A close-up of a human heart&#10;&#10;Description automatically generated">
            <a:extLst>
              <a:ext uri="{FF2B5EF4-FFF2-40B4-BE49-F238E27FC236}">
                <a16:creationId xmlns:a16="http://schemas.microsoft.com/office/drawing/2014/main" id="{270CD0DB-9182-4055-97D1-8F9039AB7F5E}"/>
              </a:ext>
            </a:extLst>
          </p:cNvPr>
          <p:cNvPicPr>
            <a:picLocks noGrp="1" noChangeAspect="1"/>
          </p:cNvPicPr>
          <p:nvPr>
            <p:ph idx="1"/>
          </p:nvPr>
        </p:nvPicPr>
        <p:blipFill>
          <a:blip r:embed="rId3"/>
          <a:stretch>
            <a:fillRect/>
          </a:stretch>
        </p:blipFill>
        <p:spPr>
          <a:xfrm>
            <a:off x="6841427" y="610205"/>
            <a:ext cx="4307679" cy="5880796"/>
          </a:xfrm>
          <a:prstGeom prst="rect">
            <a:avLst/>
          </a:prstGeom>
        </p:spPr>
      </p:pic>
    </p:spTree>
    <p:extLst>
      <p:ext uri="{BB962C8B-B14F-4D97-AF65-F5344CB8AC3E}">
        <p14:creationId xmlns:p14="http://schemas.microsoft.com/office/powerpoint/2010/main" val="1611138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669B82-50FD-12E2-906A-AD1D7D76FBCD}"/>
              </a:ext>
            </a:extLst>
          </p:cNvPr>
          <p:cNvPicPr>
            <a:picLocks noGrp="1" noChangeAspect="1"/>
          </p:cNvPicPr>
          <p:nvPr>
            <p:ph idx="4294967295"/>
          </p:nvPr>
        </p:nvPicPr>
        <p:blipFill>
          <a:blip r:embed="rId2"/>
          <a:stretch>
            <a:fillRect/>
          </a:stretch>
        </p:blipFill>
        <p:spPr>
          <a:xfrm>
            <a:off x="185494" y="286750"/>
            <a:ext cx="9636461" cy="2701485"/>
          </a:xfrm>
          <a:prstGeom prst="rect">
            <a:avLst/>
          </a:prstGeom>
        </p:spPr>
      </p:pic>
      <p:pic>
        <p:nvPicPr>
          <p:cNvPr id="5" name="Picture 4">
            <a:extLst>
              <a:ext uri="{FF2B5EF4-FFF2-40B4-BE49-F238E27FC236}">
                <a16:creationId xmlns:a16="http://schemas.microsoft.com/office/drawing/2014/main" id="{57F5729C-8FED-A1AF-5BD2-B2BB1D9F8736}"/>
              </a:ext>
            </a:extLst>
          </p:cNvPr>
          <p:cNvPicPr>
            <a:picLocks noChangeAspect="1"/>
          </p:cNvPicPr>
          <p:nvPr/>
        </p:nvPicPr>
        <p:blipFill>
          <a:blip r:embed="rId3"/>
          <a:stretch>
            <a:fillRect/>
          </a:stretch>
        </p:blipFill>
        <p:spPr>
          <a:xfrm>
            <a:off x="3099510" y="3429000"/>
            <a:ext cx="5992980" cy="2037396"/>
          </a:xfrm>
          <a:prstGeom prst="rect">
            <a:avLst/>
          </a:prstGeom>
        </p:spPr>
      </p:pic>
    </p:spTree>
    <p:extLst>
      <p:ext uri="{BB962C8B-B14F-4D97-AF65-F5344CB8AC3E}">
        <p14:creationId xmlns:p14="http://schemas.microsoft.com/office/powerpoint/2010/main" val="264376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39917F-C09B-B5E6-1EB4-5DF6FA90536D}"/>
              </a:ext>
            </a:extLst>
          </p:cNvPr>
          <p:cNvPicPr>
            <a:picLocks noGrp="1" noChangeAspect="1"/>
          </p:cNvPicPr>
          <p:nvPr>
            <p:ph idx="4294967295"/>
          </p:nvPr>
        </p:nvPicPr>
        <p:blipFill>
          <a:blip r:embed="rId2"/>
          <a:stretch>
            <a:fillRect/>
          </a:stretch>
        </p:blipFill>
        <p:spPr>
          <a:xfrm>
            <a:off x="628650" y="1024794"/>
            <a:ext cx="6000750" cy="2010190"/>
          </a:xfrm>
          <a:prstGeom prst="rect">
            <a:avLst/>
          </a:prstGeom>
        </p:spPr>
      </p:pic>
      <p:pic>
        <p:nvPicPr>
          <p:cNvPr id="5" name="Picture 4">
            <a:extLst>
              <a:ext uri="{FF2B5EF4-FFF2-40B4-BE49-F238E27FC236}">
                <a16:creationId xmlns:a16="http://schemas.microsoft.com/office/drawing/2014/main" id="{AFC7B771-8557-DA8B-8857-7990A0889CC7}"/>
              </a:ext>
            </a:extLst>
          </p:cNvPr>
          <p:cNvPicPr>
            <a:picLocks noChangeAspect="1"/>
          </p:cNvPicPr>
          <p:nvPr/>
        </p:nvPicPr>
        <p:blipFill>
          <a:blip r:embed="rId3"/>
          <a:stretch>
            <a:fillRect/>
          </a:stretch>
        </p:blipFill>
        <p:spPr>
          <a:xfrm>
            <a:off x="3102447" y="3429000"/>
            <a:ext cx="6793723" cy="1494618"/>
          </a:xfrm>
          <a:prstGeom prst="rect">
            <a:avLst/>
          </a:prstGeom>
        </p:spPr>
      </p:pic>
    </p:spTree>
    <p:extLst>
      <p:ext uri="{BB962C8B-B14F-4D97-AF65-F5344CB8AC3E}">
        <p14:creationId xmlns:p14="http://schemas.microsoft.com/office/powerpoint/2010/main" val="457249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96F2A3-C8D1-B760-D58C-D5622D6125C8}"/>
              </a:ext>
            </a:extLst>
          </p:cNvPr>
          <p:cNvSpPr>
            <a:spLocks noGrp="1"/>
          </p:cNvSpPr>
          <p:nvPr>
            <p:ph type="title" idx="4294967295"/>
          </p:nvPr>
        </p:nvSpPr>
        <p:spPr>
          <a:xfrm>
            <a:off x="1371597" y="348865"/>
            <a:ext cx="10044023" cy="877729"/>
          </a:xfrm>
        </p:spPr>
        <p:txBody>
          <a:bodyPr vert="horz" lIns="91440" tIns="45720" rIns="91440" bIns="45720" rtlCol="0" anchor="ctr">
            <a:normAutofit/>
          </a:bodyPr>
          <a:lstStyle/>
          <a:p>
            <a:r>
              <a:rPr lang="en-US" sz="4000" kern="1200" dirty="0">
                <a:solidFill>
                  <a:srgbClr val="FFFFFF"/>
                </a:solidFill>
                <a:latin typeface="+mj-lt"/>
                <a:ea typeface="+mj-ea"/>
                <a:cs typeface="+mj-cs"/>
              </a:rPr>
              <a:t>Posterior Shoulder Instability</a:t>
            </a:r>
          </a:p>
        </p:txBody>
      </p:sp>
      <p:pic>
        <p:nvPicPr>
          <p:cNvPr id="5" name="Content Placeholder 4" descr="A diagram of a diagram&#10;&#10;Description automatically generated">
            <a:extLst>
              <a:ext uri="{FF2B5EF4-FFF2-40B4-BE49-F238E27FC236}">
                <a16:creationId xmlns:a16="http://schemas.microsoft.com/office/drawing/2014/main" id="{9A8422D0-45FB-8C54-8709-E269149F03E1}"/>
              </a:ext>
            </a:extLst>
          </p:cNvPr>
          <p:cNvPicPr>
            <a:picLocks noChangeAspect="1"/>
          </p:cNvPicPr>
          <p:nvPr/>
        </p:nvPicPr>
        <p:blipFill>
          <a:blip r:embed="rId3"/>
          <a:stretch>
            <a:fillRect/>
          </a:stretch>
        </p:blipFill>
        <p:spPr>
          <a:xfrm>
            <a:off x="433522" y="1924820"/>
            <a:ext cx="6785488" cy="4280078"/>
          </a:xfrm>
          <a:prstGeom prst="rect">
            <a:avLst/>
          </a:prstGeom>
        </p:spPr>
      </p:pic>
      <p:pic>
        <p:nvPicPr>
          <p:cNvPr id="18" name="Picture 17" descr="A person in a red shirt&#10;&#10;Description automatically generated">
            <a:extLst>
              <a:ext uri="{FF2B5EF4-FFF2-40B4-BE49-F238E27FC236}">
                <a16:creationId xmlns:a16="http://schemas.microsoft.com/office/drawing/2014/main" id="{02D7183C-4952-27A8-7998-EB8BEF72F80F}"/>
              </a:ext>
            </a:extLst>
          </p:cNvPr>
          <p:cNvPicPr>
            <a:picLocks noChangeAspect="1"/>
          </p:cNvPicPr>
          <p:nvPr/>
        </p:nvPicPr>
        <p:blipFill>
          <a:blip r:embed="rId4"/>
          <a:stretch>
            <a:fillRect/>
          </a:stretch>
        </p:blipFill>
        <p:spPr>
          <a:xfrm>
            <a:off x="7652531" y="1784755"/>
            <a:ext cx="2761897" cy="1621318"/>
          </a:xfrm>
          <a:prstGeom prst="rect">
            <a:avLst/>
          </a:prstGeom>
        </p:spPr>
      </p:pic>
    </p:spTree>
    <p:extLst>
      <p:ext uri="{BB962C8B-B14F-4D97-AF65-F5344CB8AC3E}">
        <p14:creationId xmlns:p14="http://schemas.microsoft.com/office/powerpoint/2010/main" val="980685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BD8B-D8A4-8602-B11A-1C7E5E538DA6}"/>
              </a:ext>
            </a:extLst>
          </p:cNvPr>
          <p:cNvSpPr>
            <a:spLocks noGrp="1"/>
          </p:cNvSpPr>
          <p:nvPr>
            <p:ph type="title"/>
          </p:nvPr>
        </p:nvSpPr>
        <p:spPr/>
        <p:txBody>
          <a:bodyPr/>
          <a:lstStyle/>
          <a:p>
            <a:r>
              <a:rPr lang="en-KE" dirty="0"/>
              <a:t>Outline</a:t>
            </a:r>
          </a:p>
        </p:txBody>
      </p:sp>
      <p:sp>
        <p:nvSpPr>
          <p:cNvPr id="3" name="Content Placeholder 2">
            <a:extLst>
              <a:ext uri="{FF2B5EF4-FFF2-40B4-BE49-F238E27FC236}">
                <a16:creationId xmlns:a16="http://schemas.microsoft.com/office/drawing/2014/main" id="{0EB4A18B-42DC-44E1-18F8-2F18168765A0}"/>
              </a:ext>
            </a:extLst>
          </p:cNvPr>
          <p:cNvSpPr>
            <a:spLocks noGrp="1"/>
          </p:cNvSpPr>
          <p:nvPr>
            <p:ph idx="1"/>
          </p:nvPr>
        </p:nvSpPr>
        <p:spPr/>
        <p:txBody>
          <a:bodyPr/>
          <a:lstStyle/>
          <a:p>
            <a:r>
              <a:rPr lang="en-KE" dirty="0"/>
              <a:t>Anterior shoulder instability surgeries: </a:t>
            </a:r>
          </a:p>
          <a:p>
            <a:pPr lvl="1"/>
            <a:r>
              <a:rPr lang="en-KE" dirty="0"/>
              <a:t>Soft tissue procedures</a:t>
            </a:r>
          </a:p>
          <a:p>
            <a:pPr lvl="1"/>
            <a:r>
              <a:rPr lang="en-KE" dirty="0"/>
              <a:t>Bony block procedures</a:t>
            </a:r>
          </a:p>
          <a:p>
            <a:r>
              <a:rPr lang="en-KE" dirty="0"/>
              <a:t>Posterior shoulder instability management:</a:t>
            </a:r>
          </a:p>
          <a:p>
            <a:pPr lvl="1"/>
            <a:r>
              <a:rPr lang="en-KE" dirty="0"/>
              <a:t>Soft tissue procedures</a:t>
            </a:r>
          </a:p>
          <a:p>
            <a:pPr lvl="1"/>
            <a:r>
              <a:rPr lang="en-KE" dirty="0"/>
              <a:t>Bony procedures</a:t>
            </a:r>
          </a:p>
          <a:p>
            <a:pPr marL="457200" lvl="1" indent="0">
              <a:buNone/>
            </a:pPr>
            <a:endParaRPr lang="en-KE" dirty="0"/>
          </a:p>
          <a:p>
            <a:r>
              <a:rPr lang="en-KE" dirty="0"/>
              <a:t>Multidirectional shoulder instability surgery</a:t>
            </a:r>
          </a:p>
        </p:txBody>
      </p:sp>
    </p:spTree>
    <p:extLst>
      <p:ext uri="{BB962C8B-B14F-4D97-AF65-F5344CB8AC3E}">
        <p14:creationId xmlns:p14="http://schemas.microsoft.com/office/powerpoint/2010/main" val="1666814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x-ray of a shoulder bone&#10;&#10;Description automatically generated">
            <a:extLst>
              <a:ext uri="{FF2B5EF4-FFF2-40B4-BE49-F238E27FC236}">
                <a16:creationId xmlns:a16="http://schemas.microsoft.com/office/drawing/2014/main" id="{2C791B45-0568-753F-D391-9A9E30B31140}"/>
              </a:ext>
            </a:extLst>
          </p:cNvPr>
          <p:cNvPicPr>
            <a:picLocks noChangeAspect="1"/>
          </p:cNvPicPr>
          <p:nvPr/>
        </p:nvPicPr>
        <p:blipFill>
          <a:blip r:embed="rId2"/>
          <a:stretch>
            <a:fillRect/>
          </a:stretch>
        </p:blipFill>
        <p:spPr>
          <a:xfrm>
            <a:off x="457202" y="695750"/>
            <a:ext cx="5426764" cy="2157138"/>
          </a:xfrm>
          <a:prstGeom prst="rect">
            <a:avLst/>
          </a:prstGeom>
        </p:spPr>
      </p:pic>
      <p:pic>
        <p:nvPicPr>
          <p:cNvPr id="5" name="Content Placeholder 4" descr="A drawing of a cartoon&#10;&#10;Description automatically generated with medium confidence">
            <a:extLst>
              <a:ext uri="{FF2B5EF4-FFF2-40B4-BE49-F238E27FC236}">
                <a16:creationId xmlns:a16="http://schemas.microsoft.com/office/drawing/2014/main" id="{C80510BF-538F-3A4C-97E4-C759EA56BD41}"/>
              </a:ext>
            </a:extLst>
          </p:cNvPr>
          <p:cNvPicPr>
            <a:picLocks noGrp="1" noChangeAspect="1"/>
          </p:cNvPicPr>
          <p:nvPr>
            <p:ph idx="4294967295"/>
          </p:nvPr>
        </p:nvPicPr>
        <p:blipFill>
          <a:blip r:embed="rId3"/>
          <a:stretch>
            <a:fillRect/>
          </a:stretch>
        </p:blipFill>
        <p:spPr>
          <a:xfrm>
            <a:off x="457201" y="4421215"/>
            <a:ext cx="5426764" cy="1180321"/>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a x-ray&#10;&#10;Description automatically generated">
            <a:extLst>
              <a:ext uri="{FF2B5EF4-FFF2-40B4-BE49-F238E27FC236}">
                <a16:creationId xmlns:a16="http://schemas.microsoft.com/office/drawing/2014/main" id="{05A1B395-98BC-90A6-D7EA-D84FDCCA7BDF}"/>
              </a:ext>
            </a:extLst>
          </p:cNvPr>
          <p:cNvPicPr>
            <a:picLocks noChangeAspect="1"/>
          </p:cNvPicPr>
          <p:nvPr/>
        </p:nvPicPr>
        <p:blipFill>
          <a:blip r:embed="rId4"/>
          <a:stretch>
            <a:fillRect/>
          </a:stretch>
        </p:blipFill>
        <p:spPr>
          <a:xfrm>
            <a:off x="6308034" y="1164282"/>
            <a:ext cx="5426764" cy="4384825"/>
          </a:xfrm>
          <a:prstGeom prst="rect">
            <a:avLst/>
          </a:prstGeom>
        </p:spPr>
      </p:pic>
    </p:spTree>
    <p:extLst>
      <p:ext uri="{BB962C8B-B14F-4D97-AF65-F5344CB8AC3E}">
        <p14:creationId xmlns:p14="http://schemas.microsoft.com/office/powerpoint/2010/main" val="399280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57FCE-A0E5-499B-CF75-48CC503FBDA0}"/>
              </a:ext>
            </a:extLst>
          </p:cNvPr>
          <p:cNvPicPr>
            <a:picLocks noChangeAspect="1"/>
          </p:cNvPicPr>
          <p:nvPr/>
        </p:nvPicPr>
        <p:blipFill>
          <a:blip r:embed="rId2"/>
          <a:stretch>
            <a:fillRect/>
          </a:stretch>
        </p:blipFill>
        <p:spPr>
          <a:xfrm>
            <a:off x="1083231" y="11465"/>
            <a:ext cx="7772400" cy="2294056"/>
          </a:xfrm>
          <a:prstGeom prst="rect">
            <a:avLst/>
          </a:prstGeom>
        </p:spPr>
      </p:pic>
      <p:pic>
        <p:nvPicPr>
          <p:cNvPr id="5" name="Picture 4">
            <a:extLst>
              <a:ext uri="{FF2B5EF4-FFF2-40B4-BE49-F238E27FC236}">
                <a16:creationId xmlns:a16="http://schemas.microsoft.com/office/drawing/2014/main" id="{8526EFE1-F766-3214-A06E-5BEBFEC5FE07}"/>
              </a:ext>
            </a:extLst>
          </p:cNvPr>
          <p:cNvPicPr>
            <a:picLocks noChangeAspect="1"/>
          </p:cNvPicPr>
          <p:nvPr/>
        </p:nvPicPr>
        <p:blipFill>
          <a:blip r:embed="rId3"/>
          <a:stretch>
            <a:fillRect/>
          </a:stretch>
        </p:blipFill>
        <p:spPr>
          <a:xfrm>
            <a:off x="1558889" y="2133600"/>
            <a:ext cx="5454334" cy="3054108"/>
          </a:xfrm>
          <a:prstGeom prst="rect">
            <a:avLst/>
          </a:prstGeom>
        </p:spPr>
      </p:pic>
      <p:pic>
        <p:nvPicPr>
          <p:cNvPr id="11" name="Picture 10" descr="Close-up of a human tooth&#10;&#10;Description automatically generated">
            <a:extLst>
              <a:ext uri="{FF2B5EF4-FFF2-40B4-BE49-F238E27FC236}">
                <a16:creationId xmlns:a16="http://schemas.microsoft.com/office/drawing/2014/main" id="{70F686BA-0FBB-E937-2EB3-824A3AC1CAE0}"/>
              </a:ext>
            </a:extLst>
          </p:cNvPr>
          <p:cNvPicPr>
            <a:picLocks noChangeAspect="1"/>
          </p:cNvPicPr>
          <p:nvPr/>
        </p:nvPicPr>
        <p:blipFill>
          <a:blip r:embed="rId4"/>
          <a:stretch>
            <a:fillRect/>
          </a:stretch>
        </p:blipFill>
        <p:spPr>
          <a:xfrm>
            <a:off x="8198556" y="1466665"/>
            <a:ext cx="2743200" cy="2298700"/>
          </a:xfrm>
          <a:prstGeom prst="rect">
            <a:avLst/>
          </a:prstGeom>
        </p:spPr>
      </p:pic>
      <p:pic>
        <p:nvPicPr>
          <p:cNvPr id="13" name="Picture 12" descr="Close-up of a human body&#10;&#10;Description automatically generated">
            <a:extLst>
              <a:ext uri="{FF2B5EF4-FFF2-40B4-BE49-F238E27FC236}">
                <a16:creationId xmlns:a16="http://schemas.microsoft.com/office/drawing/2014/main" id="{14DA09F9-C415-7767-5B59-554E35F42A7A}"/>
              </a:ext>
            </a:extLst>
          </p:cNvPr>
          <p:cNvPicPr>
            <a:picLocks noChangeAspect="1"/>
          </p:cNvPicPr>
          <p:nvPr/>
        </p:nvPicPr>
        <p:blipFill>
          <a:blip r:embed="rId5"/>
          <a:stretch>
            <a:fillRect/>
          </a:stretch>
        </p:blipFill>
        <p:spPr>
          <a:xfrm>
            <a:off x="8313617" y="4216221"/>
            <a:ext cx="2743200" cy="2311400"/>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243A0B2D-6B7A-A36F-27EF-BC05D6E0BD4D}"/>
                  </a:ext>
                </a:extLst>
              </p14:cNvPr>
              <p14:cNvContentPartPr/>
              <p14:nvPr/>
            </p14:nvContentPartPr>
            <p14:xfrm>
              <a:off x="2247283" y="2876301"/>
              <a:ext cx="4424040" cy="198360"/>
            </p14:xfrm>
          </p:contentPart>
        </mc:Choice>
        <mc:Fallback>
          <p:pic>
            <p:nvPicPr>
              <p:cNvPr id="3" name="Ink 2">
                <a:extLst>
                  <a:ext uri="{FF2B5EF4-FFF2-40B4-BE49-F238E27FC236}">
                    <a16:creationId xmlns:a16="http://schemas.microsoft.com/office/drawing/2014/main" id="{243A0B2D-6B7A-A36F-27EF-BC05D6E0BD4D}"/>
                  </a:ext>
                </a:extLst>
              </p:cNvPr>
              <p:cNvPicPr/>
              <p:nvPr/>
            </p:nvPicPr>
            <p:blipFill>
              <a:blip r:embed="rId7"/>
              <a:stretch>
                <a:fillRect/>
              </a:stretch>
            </p:blipFill>
            <p:spPr>
              <a:xfrm>
                <a:off x="2193283" y="2768661"/>
                <a:ext cx="4531680" cy="414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18F577DC-1FAD-7FAC-F40D-6EA607423EAA}"/>
                  </a:ext>
                </a:extLst>
              </p14:cNvPr>
              <p14:cNvContentPartPr/>
              <p14:nvPr/>
            </p14:nvContentPartPr>
            <p14:xfrm>
              <a:off x="1634563" y="3182301"/>
              <a:ext cx="3220560" cy="117000"/>
            </p14:xfrm>
          </p:contentPart>
        </mc:Choice>
        <mc:Fallback>
          <p:pic>
            <p:nvPicPr>
              <p:cNvPr id="10" name="Ink 9">
                <a:extLst>
                  <a:ext uri="{FF2B5EF4-FFF2-40B4-BE49-F238E27FC236}">
                    <a16:creationId xmlns:a16="http://schemas.microsoft.com/office/drawing/2014/main" id="{18F577DC-1FAD-7FAC-F40D-6EA607423EAA}"/>
                  </a:ext>
                </a:extLst>
              </p:cNvPr>
              <p:cNvPicPr/>
              <p:nvPr/>
            </p:nvPicPr>
            <p:blipFill>
              <a:blip r:embed="rId9"/>
              <a:stretch>
                <a:fillRect/>
              </a:stretch>
            </p:blipFill>
            <p:spPr>
              <a:xfrm>
                <a:off x="1580563" y="3074661"/>
                <a:ext cx="3328200" cy="3326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0FD438C7-42E8-BD2F-2BA8-BD583FF7F6D1}"/>
                  </a:ext>
                </a:extLst>
              </p14:cNvPr>
              <p14:cNvContentPartPr/>
              <p14:nvPr/>
            </p14:nvContentPartPr>
            <p14:xfrm>
              <a:off x="4230883" y="4216221"/>
              <a:ext cx="2366640" cy="72360"/>
            </p14:xfrm>
          </p:contentPart>
        </mc:Choice>
        <mc:Fallback>
          <p:pic>
            <p:nvPicPr>
              <p:cNvPr id="12" name="Ink 11">
                <a:extLst>
                  <a:ext uri="{FF2B5EF4-FFF2-40B4-BE49-F238E27FC236}">
                    <a16:creationId xmlns:a16="http://schemas.microsoft.com/office/drawing/2014/main" id="{0FD438C7-42E8-BD2F-2BA8-BD583FF7F6D1}"/>
                  </a:ext>
                </a:extLst>
              </p:cNvPr>
              <p:cNvPicPr/>
              <p:nvPr/>
            </p:nvPicPr>
            <p:blipFill>
              <a:blip r:embed="rId11"/>
              <a:stretch>
                <a:fillRect/>
              </a:stretch>
            </p:blipFill>
            <p:spPr>
              <a:xfrm>
                <a:off x="4177243" y="4108221"/>
                <a:ext cx="247428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ED92C2DC-3103-B49F-9D67-3FF7DFCC78C8}"/>
                  </a:ext>
                </a:extLst>
              </p14:cNvPr>
              <p14:cNvContentPartPr/>
              <p14:nvPr/>
            </p14:nvContentPartPr>
            <p14:xfrm>
              <a:off x="1686403" y="4366701"/>
              <a:ext cx="5288040" cy="113400"/>
            </p14:xfrm>
          </p:contentPart>
        </mc:Choice>
        <mc:Fallback>
          <p:pic>
            <p:nvPicPr>
              <p:cNvPr id="14" name="Ink 13">
                <a:extLst>
                  <a:ext uri="{FF2B5EF4-FFF2-40B4-BE49-F238E27FC236}">
                    <a16:creationId xmlns:a16="http://schemas.microsoft.com/office/drawing/2014/main" id="{ED92C2DC-3103-B49F-9D67-3FF7DFCC78C8}"/>
                  </a:ext>
                </a:extLst>
              </p:cNvPr>
              <p:cNvPicPr/>
              <p:nvPr/>
            </p:nvPicPr>
            <p:blipFill>
              <a:blip r:embed="rId13"/>
              <a:stretch>
                <a:fillRect/>
              </a:stretch>
            </p:blipFill>
            <p:spPr>
              <a:xfrm>
                <a:off x="1632763" y="4259061"/>
                <a:ext cx="5395680" cy="329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3A553396-AA12-4ED5-E94C-86B623DE7626}"/>
                  </a:ext>
                </a:extLst>
              </p14:cNvPr>
              <p14:cNvContentPartPr/>
              <p14:nvPr/>
            </p14:nvContentPartPr>
            <p14:xfrm>
              <a:off x="1693963" y="4657221"/>
              <a:ext cx="1820880" cy="39600"/>
            </p14:xfrm>
          </p:contentPart>
        </mc:Choice>
        <mc:Fallback>
          <p:pic>
            <p:nvPicPr>
              <p:cNvPr id="16" name="Ink 15">
                <a:extLst>
                  <a:ext uri="{FF2B5EF4-FFF2-40B4-BE49-F238E27FC236}">
                    <a16:creationId xmlns:a16="http://schemas.microsoft.com/office/drawing/2014/main" id="{3A553396-AA12-4ED5-E94C-86B623DE7626}"/>
                  </a:ext>
                </a:extLst>
              </p:cNvPr>
              <p:cNvPicPr/>
              <p:nvPr/>
            </p:nvPicPr>
            <p:blipFill>
              <a:blip r:embed="rId15"/>
              <a:stretch>
                <a:fillRect/>
              </a:stretch>
            </p:blipFill>
            <p:spPr>
              <a:xfrm>
                <a:off x="1639963" y="4549581"/>
                <a:ext cx="1928520" cy="255240"/>
              </a:xfrm>
              <a:prstGeom prst="rect">
                <a:avLst/>
              </a:prstGeom>
            </p:spPr>
          </p:pic>
        </mc:Fallback>
      </mc:AlternateContent>
    </p:spTree>
    <p:extLst>
      <p:ext uri="{BB962C8B-B14F-4D97-AF65-F5344CB8AC3E}">
        <p14:creationId xmlns:p14="http://schemas.microsoft.com/office/powerpoint/2010/main" val="160924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EABD2B-2F9D-3E70-498C-107DFC8CD518}"/>
              </a:ext>
            </a:extLst>
          </p:cNvPr>
          <p:cNvSpPr>
            <a:spLocks noGrp="1"/>
          </p:cNvSpPr>
          <p:nvPr>
            <p:ph type="title" idx="4294967295"/>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Chronic dislocation/recurrent dislocation</a:t>
            </a:r>
          </a:p>
        </p:txBody>
      </p:sp>
      <p:pic>
        <p:nvPicPr>
          <p:cNvPr id="5" name="Content Placeholder 4" descr="A diagram of a hip surgery&#10;&#10;Description automatically generated with medium confidence">
            <a:extLst>
              <a:ext uri="{FF2B5EF4-FFF2-40B4-BE49-F238E27FC236}">
                <a16:creationId xmlns:a16="http://schemas.microsoft.com/office/drawing/2014/main" id="{2817AF46-3346-A682-59FA-292D68A733C6}"/>
              </a:ext>
            </a:extLst>
          </p:cNvPr>
          <p:cNvPicPr>
            <a:picLocks noChangeAspect="1"/>
          </p:cNvPicPr>
          <p:nvPr/>
        </p:nvPicPr>
        <p:blipFill>
          <a:blip r:embed="rId3"/>
          <a:stretch>
            <a:fillRect/>
          </a:stretch>
        </p:blipFill>
        <p:spPr>
          <a:xfrm>
            <a:off x="640081" y="2866192"/>
            <a:ext cx="4058650" cy="3202832"/>
          </a:xfrm>
          <a:prstGeom prst="rect">
            <a:avLst/>
          </a:prstGeom>
        </p:spPr>
      </p:pic>
      <p:pic>
        <p:nvPicPr>
          <p:cNvPr id="7" name="Picture 6" descr="A diagram of a surgical operation&#10;&#10;Description automatically generated">
            <a:extLst>
              <a:ext uri="{FF2B5EF4-FFF2-40B4-BE49-F238E27FC236}">
                <a16:creationId xmlns:a16="http://schemas.microsoft.com/office/drawing/2014/main" id="{4C33F3EC-C375-657D-B5D2-306BDEE9FA97}"/>
              </a:ext>
            </a:extLst>
          </p:cNvPr>
          <p:cNvPicPr>
            <a:picLocks noChangeAspect="1"/>
          </p:cNvPicPr>
          <p:nvPr/>
        </p:nvPicPr>
        <p:blipFill>
          <a:blip r:embed="rId4"/>
          <a:stretch>
            <a:fillRect/>
          </a:stretch>
        </p:blipFill>
        <p:spPr>
          <a:xfrm>
            <a:off x="5218244" y="2866192"/>
            <a:ext cx="4802288" cy="3439192"/>
          </a:xfrm>
          <a:prstGeom prst="rect">
            <a:avLst/>
          </a:prstGeom>
        </p:spPr>
      </p:pic>
      <p:sp>
        <p:nvSpPr>
          <p:cNvPr id="8" name="TextBox 7">
            <a:extLst>
              <a:ext uri="{FF2B5EF4-FFF2-40B4-BE49-F238E27FC236}">
                <a16:creationId xmlns:a16="http://schemas.microsoft.com/office/drawing/2014/main" id="{1B6108A0-2734-B2E3-2849-01838C3FF049}"/>
              </a:ext>
            </a:extLst>
          </p:cNvPr>
          <p:cNvSpPr txBox="1"/>
          <p:nvPr/>
        </p:nvSpPr>
        <p:spPr>
          <a:xfrm>
            <a:off x="2594610" y="2366011"/>
            <a:ext cx="5797828" cy="369332"/>
          </a:xfrm>
          <a:prstGeom prst="rect">
            <a:avLst/>
          </a:prstGeom>
          <a:noFill/>
        </p:spPr>
        <p:txBody>
          <a:bodyPr wrap="square" rtlCol="0">
            <a:spAutoFit/>
          </a:bodyPr>
          <a:lstStyle/>
          <a:p>
            <a:pPr defTabSz="713232">
              <a:spcAft>
                <a:spcPts val="600"/>
              </a:spcAft>
            </a:pPr>
            <a:r>
              <a:rPr lang="en-KE" kern="1200" dirty="0">
                <a:solidFill>
                  <a:schemeClr val="tx1"/>
                </a:solidFill>
                <a:latin typeface="+mn-lt"/>
                <a:ea typeface="+mn-ea"/>
                <a:cs typeface="+mn-cs"/>
              </a:rPr>
              <a:t>Open reduction + Maclaughlin/ Modified Maclaughlin</a:t>
            </a:r>
            <a:endParaRPr lang="en-KE" sz="2400" dirty="0"/>
          </a:p>
        </p:txBody>
      </p:sp>
    </p:spTree>
    <p:extLst>
      <p:ext uri="{BB962C8B-B14F-4D97-AF65-F5344CB8AC3E}">
        <p14:creationId xmlns:p14="http://schemas.microsoft.com/office/powerpoint/2010/main" val="2254668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4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55208-BB27-6531-8D6A-CB197833CA35}"/>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dirty="0">
                <a:solidFill>
                  <a:srgbClr val="FFFFFF"/>
                </a:solidFill>
              </a:rPr>
              <a:t>A</a:t>
            </a:r>
            <a:r>
              <a:rPr lang="en-US" sz="3200" kern="1200" dirty="0">
                <a:solidFill>
                  <a:srgbClr val="FFFFFF"/>
                </a:solidFill>
                <a:latin typeface="+mj-lt"/>
                <a:ea typeface="+mj-ea"/>
                <a:cs typeface="+mj-cs"/>
              </a:rPr>
              <a:t>rthroplasty</a:t>
            </a:r>
          </a:p>
        </p:txBody>
      </p:sp>
      <p:pic>
        <p:nvPicPr>
          <p:cNvPr id="5" name="Content Placeholder 4">
            <a:extLst>
              <a:ext uri="{FF2B5EF4-FFF2-40B4-BE49-F238E27FC236}">
                <a16:creationId xmlns:a16="http://schemas.microsoft.com/office/drawing/2014/main" id="{A460DB24-67FD-6756-38E8-19EF8A09D4DC}"/>
              </a:ext>
            </a:extLst>
          </p:cNvPr>
          <p:cNvPicPr>
            <a:picLocks noGrp="1" noChangeAspect="1"/>
          </p:cNvPicPr>
          <p:nvPr>
            <p:ph idx="1"/>
          </p:nvPr>
        </p:nvPicPr>
        <p:blipFill>
          <a:blip r:embed="rId3"/>
          <a:stretch>
            <a:fillRect/>
          </a:stretch>
        </p:blipFill>
        <p:spPr>
          <a:xfrm>
            <a:off x="4207933" y="1133382"/>
            <a:ext cx="7347537" cy="4592211"/>
          </a:xfrm>
          <a:prstGeom prst="rect">
            <a:avLst/>
          </a:prstGeom>
        </p:spPr>
      </p:pic>
    </p:spTree>
    <p:extLst>
      <p:ext uri="{BB962C8B-B14F-4D97-AF65-F5344CB8AC3E}">
        <p14:creationId xmlns:p14="http://schemas.microsoft.com/office/powerpoint/2010/main" val="2387126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diagram of a medical procedure&#10;&#10;Description automatically generated with medium confidence">
            <a:extLst>
              <a:ext uri="{FF2B5EF4-FFF2-40B4-BE49-F238E27FC236}">
                <a16:creationId xmlns:a16="http://schemas.microsoft.com/office/drawing/2014/main" id="{B5CF74E9-8A53-E777-DE48-0266FAF6B1AC}"/>
              </a:ext>
            </a:extLst>
          </p:cNvPr>
          <p:cNvPicPr>
            <a:picLocks noGrp="1" noChangeAspect="1"/>
          </p:cNvPicPr>
          <p:nvPr>
            <p:ph idx="1"/>
          </p:nvPr>
        </p:nvPicPr>
        <p:blipFill>
          <a:blip r:embed="rId3"/>
          <a:stretch>
            <a:fillRect/>
          </a:stretch>
        </p:blipFill>
        <p:spPr>
          <a:xfrm>
            <a:off x="1238250" y="1844675"/>
            <a:ext cx="3389313" cy="4449763"/>
          </a:xfrm>
        </p:spPr>
      </p:pic>
      <p:pic>
        <p:nvPicPr>
          <p:cNvPr id="7" name="Picture 6" descr="A diagram of a shoulder joint&#10;&#10;Description automatically generated with medium confidence">
            <a:extLst>
              <a:ext uri="{FF2B5EF4-FFF2-40B4-BE49-F238E27FC236}">
                <a16:creationId xmlns:a16="http://schemas.microsoft.com/office/drawing/2014/main" id="{39BA1B58-C48B-BC0A-7503-68AE922FAA58}"/>
              </a:ext>
            </a:extLst>
          </p:cNvPr>
          <p:cNvPicPr>
            <a:picLocks noChangeAspect="1"/>
          </p:cNvPicPr>
          <p:nvPr/>
        </p:nvPicPr>
        <p:blipFill>
          <a:blip r:embed="rId4"/>
          <a:stretch>
            <a:fillRect/>
          </a:stretch>
        </p:blipFill>
        <p:spPr>
          <a:xfrm>
            <a:off x="4692650" y="1844675"/>
            <a:ext cx="6256338" cy="4449763"/>
          </a:xfrm>
          <a:prstGeom prst="rect">
            <a:avLst/>
          </a:prstGeom>
        </p:spPr>
      </p:pic>
      <p:sp>
        <p:nvSpPr>
          <p:cNvPr id="2" name="Title 1">
            <a:extLst>
              <a:ext uri="{FF2B5EF4-FFF2-40B4-BE49-F238E27FC236}">
                <a16:creationId xmlns:a16="http://schemas.microsoft.com/office/drawing/2014/main" id="{631BA105-D2CC-55FE-8410-BC08B1E4C8F3}"/>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Multidirectional instability</a:t>
            </a:r>
          </a:p>
        </p:txBody>
      </p:sp>
    </p:spTree>
    <p:extLst>
      <p:ext uri="{BB962C8B-B14F-4D97-AF65-F5344CB8AC3E}">
        <p14:creationId xmlns:p14="http://schemas.microsoft.com/office/powerpoint/2010/main" val="21189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9A9C4-9210-A696-8E1E-C0A4F570001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Final common pathway</a:t>
            </a:r>
          </a:p>
        </p:txBody>
      </p:sp>
      <p:pic>
        <p:nvPicPr>
          <p:cNvPr id="9" name="Content Placeholder 8" descr="A close-up of a sign&#10;&#10;Description automatically generated">
            <a:extLst>
              <a:ext uri="{FF2B5EF4-FFF2-40B4-BE49-F238E27FC236}">
                <a16:creationId xmlns:a16="http://schemas.microsoft.com/office/drawing/2014/main" id="{4A097642-FD9E-35B1-221F-384F55C17A35}"/>
              </a:ext>
            </a:extLst>
          </p:cNvPr>
          <p:cNvPicPr>
            <a:picLocks noGrp="1" noChangeAspect="1"/>
          </p:cNvPicPr>
          <p:nvPr>
            <p:ph idx="1"/>
          </p:nvPr>
        </p:nvPicPr>
        <p:blipFill>
          <a:blip r:embed="rId3"/>
          <a:stretch>
            <a:fillRect/>
          </a:stretch>
        </p:blipFill>
        <p:spPr>
          <a:xfrm>
            <a:off x="4777316" y="1605522"/>
            <a:ext cx="6780700" cy="3644626"/>
          </a:xfrm>
          <a:prstGeom prst="rect">
            <a:avLst/>
          </a:prstGeom>
        </p:spPr>
      </p:pic>
    </p:spTree>
    <p:extLst>
      <p:ext uri="{BB962C8B-B14F-4D97-AF65-F5344CB8AC3E}">
        <p14:creationId xmlns:p14="http://schemas.microsoft.com/office/powerpoint/2010/main" val="1516638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aby with a green shirt&#10;&#10;Description automatically generated">
            <a:extLst>
              <a:ext uri="{FF2B5EF4-FFF2-40B4-BE49-F238E27FC236}">
                <a16:creationId xmlns:a16="http://schemas.microsoft.com/office/drawing/2014/main" id="{80B39F8B-6B77-F587-3FA3-792A97D7F460}"/>
              </a:ext>
            </a:extLst>
          </p:cNvPr>
          <p:cNvPicPr>
            <a:picLocks noGrp="1" noChangeAspect="1"/>
          </p:cNvPicPr>
          <p:nvPr>
            <p:ph idx="4294967295"/>
          </p:nvPr>
        </p:nvPicPr>
        <p:blipFill>
          <a:blip r:embed="rId2"/>
          <a:stretch>
            <a:fillRect/>
          </a:stretch>
        </p:blipFill>
        <p:spPr>
          <a:xfrm>
            <a:off x="3349592" y="710464"/>
            <a:ext cx="4445668" cy="4445668"/>
          </a:xfrm>
        </p:spPr>
      </p:pic>
    </p:spTree>
    <p:extLst>
      <p:ext uri="{BB962C8B-B14F-4D97-AF65-F5344CB8AC3E}">
        <p14:creationId xmlns:p14="http://schemas.microsoft.com/office/powerpoint/2010/main" val="2015851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F111EE-0464-81C3-3028-EE47D67481F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Anterior shoulder instability</a:t>
            </a:r>
          </a:p>
        </p:txBody>
      </p:sp>
      <p:pic>
        <p:nvPicPr>
          <p:cNvPr id="6" name="Content Placeholder 5" descr="A diagram of a work flow&#10;&#10;Description automatically generated">
            <a:extLst>
              <a:ext uri="{FF2B5EF4-FFF2-40B4-BE49-F238E27FC236}">
                <a16:creationId xmlns:a16="http://schemas.microsoft.com/office/drawing/2014/main" id="{CAFFCDD8-4C7F-11B8-C454-C80DC1FB9956}"/>
              </a:ext>
            </a:extLst>
          </p:cNvPr>
          <p:cNvPicPr>
            <a:picLocks noGrp="1" noChangeAspect="1"/>
          </p:cNvPicPr>
          <p:nvPr>
            <p:ph idx="1"/>
          </p:nvPr>
        </p:nvPicPr>
        <p:blipFill>
          <a:blip r:embed="rId3"/>
          <a:stretch>
            <a:fillRect/>
          </a:stretch>
        </p:blipFill>
        <p:spPr>
          <a:xfrm>
            <a:off x="4216526" y="1374975"/>
            <a:ext cx="7149300" cy="3860621"/>
          </a:xfrm>
          <a:prstGeom prst="rect">
            <a:avLst/>
          </a:prstGeom>
        </p:spPr>
      </p:pic>
    </p:spTree>
    <p:extLst>
      <p:ext uri="{BB962C8B-B14F-4D97-AF65-F5344CB8AC3E}">
        <p14:creationId xmlns:p14="http://schemas.microsoft.com/office/powerpoint/2010/main" val="428016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2E5D-9855-FF5B-372C-663495B22600}"/>
              </a:ext>
            </a:extLst>
          </p:cNvPr>
          <p:cNvSpPr>
            <a:spLocks noGrp="1"/>
          </p:cNvSpPr>
          <p:nvPr>
            <p:ph type="title"/>
          </p:nvPr>
        </p:nvSpPr>
        <p:spPr/>
        <p:txBody>
          <a:bodyPr/>
          <a:lstStyle/>
          <a:p>
            <a:r>
              <a:rPr lang="en-KE" dirty="0"/>
              <a:t>Key concepts</a:t>
            </a:r>
          </a:p>
        </p:txBody>
      </p:sp>
      <p:pic>
        <p:nvPicPr>
          <p:cNvPr id="5" name="Content Placeholder 4" descr="A diagram of a broken eye&#10;&#10;Description automatically generated with medium confidence">
            <a:extLst>
              <a:ext uri="{FF2B5EF4-FFF2-40B4-BE49-F238E27FC236}">
                <a16:creationId xmlns:a16="http://schemas.microsoft.com/office/drawing/2014/main" id="{6E2CA992-605B-2D13-041D-D9B49FBEF8ED}"/>
              </a:ext>
            </a:extLst>
          </p:cNvPr>
          <p:cNvPicPr>
            <a:picLocks noGrp="1" noChangeAspect="1"/>
          </p:cNvPicPr>
          <p:nvPr>
            <p:ph idx="1"/>
          </p:nvPr>
        </p:nvPicPr>
        <p:blipFill>
          <a:blip r:embed="rId3"/>
          <a:stretch>
            <a:fillRect/>
          </a:stretch>
        </p:blipFill>
        <p:spPr>
          <a:xfrm>
            <a:off x="958849" y="1660843"/>
            <a:ext cx="5599113" cy="2239645"/>
          </a:xfrm>
        </p:spPr>
      </p:pic>
      <p:pic>
        <p:nvPicPr>
          <p:cNvPr id="7" name="Picture 6" descr="A drawing of a golf ball&#10;&#10;Description automatically generated with medium confidence">
            <a:extLst>
              <a:ext uri="{FF2B5EF4-FFF2-40B4-BE49-F238E27FC236}">
                <a16:creationId xmlns:a16="http://schemas.microsoft.com/office/drawing/2014/main" id="{613A9D0F-7837-A205-6C3B-224F6AAAF39B}"/>
              </a:ext>
            </a:extLst>
          </p:cNvPr>
          <p:cNvPicPr>
            <a:picLocks noChangeAspect="1"/>
          </p:cNvPicPr>
          <p:nvPr/>
        </p:nvPicPr>
        <p:blipFill>
          <a:blip r:embed="rId4"/>
          <a:stretch>
            <a:fillRect/>
          </a:stretch>
        </p:blipFill>
        <p:spPr>
          <a:xfrm>
            <a:off x="1227139" y="4196456"/>
            <a:ext cx="4478791" cy="2209800"/>
          </a:xfrm>
          <a:prstGeom prst="rect">
            <a:avLst/>
          </a:prstGeom>
        </p:spPr>
      </p:pic>
      <p:pic>
        <p:nvPicPr>
          <p:cNvPr id="9" name="Picture 8" descr="Diagram of a bone loss diagram&#10;&#10;Description automatically generated">
            <a:extLst>
              <a:ext uri="{FF2B5EF4-FFF2-40B4-BE49-F238E27FC236}">
                <a16:creationId xmlns:a16="http://schemas.microsoft.com/office/drawing/2014/main" id="{7F724BBC-DE48-1513-1F38-9B40B994BAAA}"/>
              </a:ext>
            </a:extLst>
          </p:cNvPr>
          <p:cNvPicPr>
            <a:picLocks noChangeAspect="1"/>
          </p:cNvPicPr>
          <p:nvPr/>
        </p:nvPicPr>
        <p:blipFill>
          <a:blip r:embed="rId5"/>
          <a:stretch>
            <a:fillRect/>
          </a:stretch>
        </p:blipFill>
        <p:spPr>
          <a:xfrm>
            <a:off x="7052370" y="2226271"/>
            <a:ext cx="4806256" cy="3348434"/>
          </a:xfrm>
          <a:prstGeom prst="rect">
            <a:avLst/>
          </a:prstGeom>
        </p:spPr>
      </p:pic>
      <p:pic>
        <p:nvPicPr>
          <p:cNvPr id="10" name="Picture 9" descr="A diagram of a human body&#10;&#10;Description automatically generated with medium confidence">
            <a:extLst>
              <a:ext uri="{FF2B5EF4-FFF2-40B4-BE49-F238E27FC236}">
                <a16:creationId xmlns:a16="http://schemas.microsoft.com/office/drawing/2014/main" id="{D68D13E1-F58D-15B9-F505-6F2A6DAAA597}"/>
              </a:ext>
            </a:extLst>
          </p:cNvPr>
          <p:cNvPicPr>
            <a:picLocks noChangeAspect="1"/>
          </p:cNvPicPr>
          <p:nvPr/>
        </p:nvPicPr>
        <p:blipFill rotWithShape="1">
          <a:blip r:embed="rId6"/>
          <a:srcRect r="39287" b="26222"/>
          <a:stretch/>
        </p:blipFill>
        <p:spPr>
          <a:xfrm>
            <a:off x="8458680" y="0"/>
            <a:ext cx="2533370" cy="2239645"/>
          </a:xfrm>
          <a:prstGeom prst="rect">
            <a:avLst/>
          </a:prstGeom>
        </p:spPr>
      </p:pic>
    </p:spTree>
    <p:extLst>
      <p:ext uri="{BB962C8B-B14F-4D97-AF65-F5344CB8AC3E}">
        <p14:creationId xmlns:p14="http://schemas.microsoft.com/office/powerpoint/2010/main" val="155192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a:extLst>
              <a:ext uri="{FF2B5EF4-FFF2-40B4-BE49-F238E27FC236}">
                <a16:creationId xmlns:a16="http://schemas.microsoft.com/office/drawing/2014/main" id="{B874E5ED-5288-E4D0-0951-3D903E812BCC}"/>
              </a:ext>
            </a:extLst>
          </p:cNvPr>
          <p:cNvPicPr>
            <a:picLocks noGrp="1" noChangeAspect="1"/>
          </p:cNvPicPr>
          <p:nvPr>
            <p:ph idx="4294967295"/>
          </p:nvPr>
        </p:nvPicPr>
        <p:blipFill>
          <a:blip r:embed="rId3"/>
          <a:stretch>
            <a:fillRect/>
          </a:stretch>
        </p:blipFill>
        <p:spPr>
          <a:xfrm>
            <a:off x="864952" y="643467"/>
            <a:ext cx="10462095" cy="5571066"/>
          </a:xfrm>
          <a:prstGeom prst="rect">
            <a:avLst/>
          </a:prstGeom>
        </p:spPr>
      </p:pic>
    </p:spTree>
    <p:extLst>
      <p:ext uri="{BB962C8B-B14F-4D97-AF65-F5344CB8AC3E}">
        <p14:creationId xmlns:p14="http://schemas.microsoft.com/office/powerpoint/2010/main" val="192165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BC379E-3880-5FA5-47EA-1F6351C0A04A}"/>
              </a:ext>
            </a:extLst>
          </p:cNvPr>
          <p:cNvSpPr>
            <a:spLocks noGrp="1"/>
          </p:cNvSpPr>
          <p:nvPr>
            <p:ph type="title" idx="4294967295"/>
          </p:nvPr>
        </p:nvSpPr>
        <p:spPr>
          <a:xfrm>
            <a:off x="1198181" y="557189"/>
            <a:ext cx="9795637" cy="1104857"/>
          </a:xfrm>
        </p:spPr>
        <p:txBody>
          <a:bodyPr vert="horz" lIns="91440" tIns="45720" rIns="91440" bIns="45720" rtlCol="0" anchor="b">
            <a:normAutofit/>
          </a:bodyPr>
          <a:lstStyle/>
          <a:p>
            <a:pPr algn="ctr"/>
            <a:r>
              <a:rPr lang="en-US" sz="5200" dirty="0"/>
              <a:t>Soft tissue Repair</a:t>
            </a:r>
          </a:p>
        </p:txBody>
      </p:sp>
      <p:sp>
        <p:nvSpPr>
          <p:cNvPr id="3" name="Content Placeholder 2">
            <a:extLst>
              <a:ext uri="{FF2B5EF4-FFF2-40B4-BE49-F238E27FC236}">
                <a16:creationId xmlns:a16="http://schemas.microsoft.com/office/drawing/2014/main" id="{6AA4B796-CAE3-C830-D444-2E2955E34498}"/>
              </a:ext>
            </a:extLst>
          </p:cNvPr>
          <p:cNvSpPr>
            <a:spLocks noGrp="1"/>
          </p:cNvSpPr>
          <p:nvPr>
            <p:ph idx="4294967295"/>
          </p:nvPr>
        </p:nvSpPr>
        <p:spPr>
          <a:xfrm>
            <a:off x="1188803" y="1833765"/>
            <a:ext cx="9805015" cy="780466"/>
          </a:xfrm>
        </p:spPr>
        <p:txBody>
          <a:bodyPr vert="horz" lIns="91440" tIns="45720" rIns="91440" bIns="45720" rtlCol="0">
            <a:normAutofit/>
          </a:bodyPr>
          <a:lstStyle/>
          <a:p>
            <a:pPr marL="0" indent="0" algn="ctr">
              <a:buNone/>
            </a:pPr>
            <a:r>
              <a:rPr lang="en-US" sz="2400" b="1" dirty="0"/>
              <a:t>Bankart Repair</a:t>
            </a:r>
            <a:r>
              <a:rPr lang="en-US" sz="2400" dirty="0"/>
              <a:t>: Open vs arthroscopic</a:t>
            </a:r>
          </a:p>
        </p:txBody>
      </p:sp>
      <p:pic>
        <p:nvPicPr>
          <p:cNvPr id="12" name="Picture 11">
            <a:extLst>
              <a:ext uri="{FF2B5EF4-FFF2-40B4-BE49-F238E27FC236}">
                <a16:creationId xmlns:a16="http://schemas.microsoft.com/office/drawing/2014/main" id="{3722921C-EDE1-D643-C82C-D73F3C7F42AB}"/>
              </a:ext>
            </a:extLst>
          </p:cNvPr>
          <p:cNvPicPr>
            <a:picLocks noChangeAspect="1"/>
          </p:cNvPicPr>
          <p:nvPr/>
        </p:nvPicPr>
        <p:blipFill>
          <a:blip r:embed="rId3"/>
          <a:stretch>
            <a:fillRect/>
          </a:stretch>
        </p:blipFill>
        <p:spPr>
          <a:xfrm>
            <a:off x="427705" y="2785950"/>
            <a:ext cx="3330324" cy="3514855"/>
          </a:xfrm>
          <a:prstGeom prst="rect">
            <a:avLst/>
          </a:prstGeom>
        </p:spPr>
      </p:pic>
      <p:pic>
        <p:nvPicPr>
          <p:cNvPr id="11" name="Picture 10">
            <a:extLst>
              <a:ext uri="{FF2B5EF4-FFF2-40B4-BE49-F238E27FC236}">
                <a16:creationId xmlns:a16="http://schemas.microsoft.com/office/drawing/2014/main" id="{17EA5E69-C458-C2C9-80CF-7FFBB8FB0D4A}"/>
              </a:ext>
            </a:extLst>
          </p:cNvPr>
          <p:cNvPicPr>
            <a:picLocks noChangeAspect="1"/>
          </p:cNvPicPr>
          <p:nvPr/>
        </p:nvPicPr>
        <p:blipFill>
          <a:blip r:embed="rId4"/>
          <a:stretch>
            <a:fillRect/>
          </a:stretch>
        </p:blipFill>
        <p:spPr>
          <a:xfrm>
            <a:off x="4193386" y="3121134"/>
            <a:ext cx="3797536" cy="2844486"/>
          </a:xfrm>
          <a:prstGeom prst="rect">
            <a:avLst/>
          </a:prstGeom>
        </p:spPr>
      </p:pic>
      <p:pic>
        <p:nvPicPr>
          <p:cNvPr id="14" name="Picture 13" descr="Several images of a person's body&#10;&#10;Description automatically generated">
            <a:extLst>
              <a:ext uri="{FF2B5EF4-FFF2-40B4-BE49-F238E27FC236}">
                <a16:creationId xmlns:a16="http://schemas.microsoft.com/office/drawing/2014/main" id="{5609C2A8-ACEE-BDAA-1685-D76F8D34D535}"/>
              </a:ext>
            </a:extLst>
          </p:cNvPr>
          <p:cNvPicPr>
            <a:picLocks noChangeAspect="1"/>
          </p:cNvPicPr>
          <p:nvPr/>
        </p:nvPicPr>
        <p:blipFill>
          <a:blip r:embed="rId5"/>
          <a:stretch>
            <a:fillRect/>
          </a:stretch>
        </p:blipFill>
        <p:spPr>
          <a:xfrm>
            <a:off x="8192673" y="3252215"/>
            <a:ext cx="3797536" cy="2582325"/>
          </a:xfrm>
          <a:prstGeom prst="rect">
            <a:avLst/>
          </a:prstGeom>
        </p:spPr>
      </p:pic>
    </p:spTree>
    <p:extLst>
      <p:ext uri="{BB962C8B-B14F-4D97-AF65-F5344CB8AC3E}">
        <p14:creationId xmlns:p14="http://schemas.microsoft.com/office/powerpoint/2010/main" val="2154199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person's right arthroscopic repair of bankart&#10;&#10;Description automatically generated">
            <a:extLst>
              <a:ext uri="{FF2B5EF4-FFF2-40B4-BE49-F238E27FC236}">
                <a16:creationId xmlns:a16="http://schemas.microsoft.com/office/drawing/2014/main" id="{B1927701-422D-5E1D-3688-2CC52542DC45}"/>
              </a:ext>
            </a:extLst>
          </p:cNvPr>
          <p:cNvPicPr>
            <a:picLocks noChangeAspect="1"/>
          </p:cNvPicPr>
          <p:nvPr/>
        </p:nvPicPr>
        <p:blipFill rotWithShape="1">
          <a:blip r:embed="rId3"/>
          <a:srcRect l="-1" t="7848" r="-1443"/>
          <a:stretch/>
        </p:blipFill>
        <p:spPr>
          <a:xfrm>
            <a:off x="484632" y="1224985"/>
            <a:ext cx="6716272" cy="4408030"/>
          </a:xfrm>
          <a:prstGeom prst="rect">
            <a:avLst/>
          </a:prstGeom>
        </p:spPr>
      </p:pic>
      <p:pic>
        <p:nvPicPr>
          <p:cNvPr id="2" name="Picture 1" descr="A diagram of a human body&#10;&#10;Description automatically generated with medium confidence">
            <a:extLst>
              <a:ext uri="{FF2B5EF4-FFF2-40B4-BE49-F238E27FC236}">
                <a16:creationId xmlns:a16="http://schemas.microsoft.com/office/drawing/2014/main" id="{E9093B06-94F3-2CE5-5BBF-EF858D01A435}"/>
              </a:ext>
            </a:extLst>
          </p:cNvPr>
          <p:cNvPicPr>
            <a:picLocks noChangeAspect="1"/>
          </p:cNvPicPr>
          <p:nvPr/>
        </p:nvPicPr>
        <p:blipFill>
          <a:blip r:embed="rId4"/>
          <a:stretch>
            <a:fillRect/>
          </a:stretch>
        </p:blipFill>
        <p:spPr>
          <a:xfrm>
            <a:off x="7534655" y="1911177"/>
            <a:ext cx="4172712" cy="3035647"/>
          </a:xfrm>
          <a:prstGeom prst="rect">
            <a:avLst/>
          </a:prstGeom>
        </p:spPr>
      </p:pic>
    </p:spTree>
    <p:extLst>
      <p:ext uri="{BB962C8B-B14F-4D97-AF65-F5344CB8AC3E}">
        <p14:creationId xmlns:p14="http://schemas.microsoft.com/office/powerpoint/2010/main" val="1794540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01C6D6-D735-E1C1-9A55-18C762A337C7}"/>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Bony Bankart Lesion Management </a:t>
            </a:r>
          </a:p>
        </p:txBody>
      </p:sp>
      <p:pic>
        <p:nvPicPr>
          <p:cNvPr id="5" name="Content Placeholder 4" descr="A diagram of a person's body&#10;&#10;Description automatically generated with medium confidence">
            <a:extLst>
              <a:ext uri="{FF2B5EF4-FFF2-40B4-BE49-F238E27FC236}">
                <a16:creationId xmlns:a16="http://schemas.microsoft.com/office/drawing/2014/main" id="{1ADCDAE0-5EED-6381-FA4D-A8379C3044EA}"/>
              </a:ext>
            </a:extLst>
          </p:cNvPr>
          <p:cNvPicPr>
            <a:picLocks noGrp="1" noChangeAspect="1"/>
          </p:cNvPicPr>
          <p:nvPr>
            <p:ph idx="4294967295"/>
          </p:nvPr>
        </p:nvPicPr>
        <p:blipFill rotWithShape="1">
          <a:blip r:embed="rId2"/>
          <a:srcRect t="763" b="120"/>
          <a:stretch/>
        </p:blipFill>
        <p:spPr>
          <a:xfrm>
            <a:off x="1" y="10"/>
            <a:ext cx="6936390" cy="6857990"/>
          </a:xfrm>
          <a:prstGeom prst="rect">
            <a:avLst/>
          </a:prstGeom>
        </p:spPr>
      </p:pic>
    </p:spTree>
    <p:extLst>
      <p:ext uri="{BB962C8B-B14F-4D97-AF65-F5344CB8AC3E}">
        <p14:creationId xmlns:p14="http://schemas.microsoft.com/office/powerpoint/2010/main" val="961784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176153-F961-E748-7C09-36164EEB371B}"/>
              </a:ext>
            </a:extLst>
          </p:cNvPr>
          <p:cNvPicPr>
            <a:picLocks noChangeAspect="1"/>
          </p:cNvPicPr>
          <p:nvPr/>
        </p:nvPicPr>
        <p:blipFill>
          <a:blip r:embed="rId3"/>
          <a:stretch>
            <a:fillRect/>
          </a:stretch>
        </p:blipFill>
        <p:spPr>
          <a:xfrm>
            <a:off x="457202" y="1285910"/>
            <a:ext cx="5426764" cy="976817"/>
          </a:xfrm>
          <a:prstGeom prst="rect">
            <a:avLst/>
          </a:prstGeom>
        </p:spPr>
      </p:pic>
      <p:sp>
        <p:nvSpPr>
          <p:cNvPr id="11" name="Rectangle 10">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C007C3B-0B58-6AD2-D86E-AF0851BE5774}"/>
              </a:ext>
            </a:extLst>
          </p:cNvPr>
          <p:cNvPicPr>
            <a:picLocks noChangeAspect="1"/>
          </p:cNvPicPr>
          <p:nvPr/>
        </p:nvPicPr>
        <p:blipFill>
          <a:blip r:embed="rId4"/>
          <a:stretch>
            <a:fillRect/>
          </a:stretch>
        </p:blipFill>
        <p:spPr>
          <a:xfrm>
            <a:off x="6308034" y="879615"/>
            <a:ext cx="5112595" cy="1789408"/>
          </a:xfrm>
          <a:prstGeom prst="rect">
            <a:avLst/>
          </a:prstGeom>
        </p:spPr>
      </p:pic>
      <p:sp>
        <p:nvSpPr>
          <p:cNvPr id="13" name="Rectangle 12">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F6C167F-9F26-AA62-6A07-DACBAAEBCEB6}"/>
              </a:ext>
            </a:extLst>
          </p:cNvPr>
          <p:cNvPicPr>
            <a:picLocks noChangeAspect="1"/>
          </p:cNvPicPr>
          <p:nvPr/>
        </p:nvPicPr>
        <p:blipFill>
          <a:blip r:embed="rId5"/>
          <a:stretch>
            <a:fillRect/>
          </a:stretch>
        </p:blipFill>
        <p:spPr>
          <a:xfrm>
            <a:off x="457201" y="4563668"/>
            <a:ext cx="5426764" cy="895415"/>
          </a:xfrm>
          <a:prstGeom prst="rect">
            <a:avLst/>
          </a:prstGeom>
        </p:spPr>
      </p:pic>
      <p:pic>
        <p:nvPicPr>
          <p:cNvPr id="4" name="Picture 3">
            <a:extLst>
              <a:ext uri="{FF2B5EF4-FFF2-40B4-BE49-F238E27FC236}">
                <a16:creationId xmlns:a16="http://schemas.microsoft.com/office/drawing/2014/main" id="{852A2C28-5224-8019-6914-1A646620F498}"/>
              </a:ext>
            </a:extLst>
          </p:cNvPr>
          <p:cNvPicPr>
            <a:picLocks noChangeAspect="1"/>
          </p:cNvPicPr>
          <p:nvPr/>
        </p:nvPicPr>
        <p:blipFill>
          <a:blip r:embed="rId6"/>
          <a:stretch>
            <a:fillRect/>
          </a:stretch>
        </p:blipFill>
        <p:spPr>
          <a:xfrm>
            <a:off x="6308034" y="4474553"/>
            <a:ext cx="5112595" cy="1073645"/>
          </a:xfrm>
          <a:prstGeom prst="rect">
            <a:avLst/>
          </a:prstGeom>
        </p:spPr>
      </p:pic>
    </p:spTree>
    <p:extLst>
      <p:ext uri="{BB962C8B-B14F-4D97-AF65-F5344CB8AC3E}">
        <p14:creationId xmlns:p14="http://schemas.microsoft.com/office/powerpoint/2010/main" val="506641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1897</TotalTime>
  <Words>772</Words>
  <Application>Microsoft Macintosh PowerPoint</Application>
  <PresentationFormat>Widescreen</PresentationFormat>
  <Paragraphs>88</Paragraphs>
  <Slides>26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Cambria</vt:lpstr>
      <vt:lpstr>Google Sans</vt:lpstr>
      <vt:lpstr>Office Theme</vt:lpstr>
      <vt:lpstr>Current trends in shoulder instability surgery</vt:lpstr>
      <vt:lpstr>Outline</vt:lpstr>
      <vt:lpstr>Anterior shoulder instability</vt:lpstr>
      <vt:lpstr>Key concepts</vt:lpstr>
      <vt:lpstr>PowerPoint Presentation</vt:lpstr>
      <vt:lpstr>Soft tissue Repair</vt:lpstr>
      <vt:lpstr>PowerPoint Presentation</vt:lpstr>
      <vt:lpstr>PowerPoint Presentation</vt:lpstr>
      <vt:lpstr>PowerPoint Presentation</vt:lpstr>
      <vt:lpstr>PowerPoint Presentation</vt:lpstr>
      <vt:lpstr>PowerPoint Presentation</vt:lpstr>
      <vt:lpstr>Bony block procedures/Glenoid reconstruction procedures</vt:lpstr>
      <vt:lpstr>Latarjet Procedure</vt:lpstr>
      <vt:lpstr>PowerPoint Presentation</vt:lpstr>
      <vt:lpstr>PowerPoint Presentation</vt:lpstr>
      <vt:lpstr>Bone Graft:</vt:lpstr>
      <vt:lpstr>PowerPoint Presentation</vt:lpstr>
      <vt:lpstr>PowerPoint Presentation</vt:lpstr>
      <vt:lpstr>Posterior Shoulder Instability</vt:lpstr>
      <vt:lpstr>PowerPoint Presentation</vt:lpstr>
      <vt:lpstr>PowerPoint Presentation</vt:lpstr>
      <vt:lpstr>Chronic dislocation/recurrent dislocation</vt:lpstr>
      <vt:lpstr>Arthroplasty</vt:lpstr>
      <vt:lpstr>Multidirectional instability</vt:lpstr>
      <vt:lpstr>Final common pathway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trends in shoulder instability surgery</dc:title>
  <dc:creator>Eva Langat</dc:creator>
  <cp:lastModifiedBy>Eva Langat</cp:lastModifiedBy>
  <cp:revision>8</cp:revision>
  <dcterms:created xsi:type="dcterms:W3CDTF">2024-02-28T19:53:15Z</dcterms:created>
  <dcterms:modified xsi:type="dcterms:W3CDTF">2024-03-01T06:59:32Z</dcterms:modified>
</cp:coreProperties>
</file>