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63" r:id="rId3"/>
    <p:sldId id="257" r:id="rId4"/>
    <p:sldId id="262" r:id="rId5"/>
    <p:sldId id="258" r:id="rId6"/>
    <p:sldId id="261" r:id="rId7"/>
    <p:sldId id="259" r:id="rId8"/>
    <p:sldId id="260" r:id="rId9"/>
    <p:sldId id="267" r:id="rId10"/>
    <p:sldId id="266" r:id="rId11"/>
    <p:sldId id="265" r:id="rId12"/>
    <p:sldId id="270" r:id="rId13"/>
    <p:sldId id="269" r:id="rId14"/>
    <p:sldId id="264" r:id="rId15"/>
    <p:sldId id="268" r:id="rId16"/>
    <p:sldId id="271" r:id="rId17"/>
    <p:sldId id="272" r:id="rId18"/>
    <p:sldId id="274" r:id="rId19"/>
    <p:sldId id="277" r:id="rId20"/>
    <p:sldId id="276" r:id="rId21"/>
  </p:sldIdLst>
  <p:sldSz cx="12192000" cy="6858000"/>
  <p:notesSz cx="6858000" cy="9144000"/>
  <p:defaultTextStyle>
    <a:defPPr>
      <a:defRPr lang="en-K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0" autoAdjust="0"/>
    <p:restoredTop sz="86939" autoAdjust="0"/>
  </p:normalViewPr>
  <p:slideViewPr>
    <p:cSldViewPr snapToGrid="0">
      <p:cViewPr varScale="1">
        <p:scale>
          <a:sx n="57" d="100"/>
          <a:sy n="57" d="100"/>
        </p:scale>
        <p:origin x="28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K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C7EE1-CD28-4A61-9397-B7CD01D83477}" type="datetimeFigureOut">
              <a:rPr lang="en-KE" smtClean="0"/>
              <a:t>02/03/2024</a:t>
            </a:fld>
            <a:endParaRPr lang="en-K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K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K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BAF6A7-319B-41A5-AE50-6B4921F59050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432595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do we eat? Why should an athlete eat?</a:t>
            </a:r>
            <a:endParaRPr lang="en-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BAF6A7-319B-41A5-AE50-6B4921F59050}" type="slidenum">
              <a:rPr lang="en-KE" smtClean="0"/>
              <a:t>4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9449974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Our bodies are made of more than 60% water and therefore any losses through sweat urination and the increased demand for water exerted by exercise should account for replacement of the lost fluids and salts</a:t>
            </a:r>
            <a:endParaRPr lang="en-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BAF6A7-319B-41A5-AE50-6B4921F59050}" type="slidenum">
              <a:rPr lang="en-KE" smtClean="0"/>
              <a:t>14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3459729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Check to see that the content of what is being consumed is not in the list of banned substances</a:t>
            </a:r>
            <a:endParaRPr lang="en-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BAF6A7-319B-41A5-AE50-6B4921F59050}" type="slidenum">
              <a:rPr lang="en-KE" smtClean="0"/>
              <a:t>17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8746751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CB5972-0604-93DA-E2BD-7471C8061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FB4016F-F0E3-DA43-3F27-9ADA47371B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B25F5CB-5BD2-63E8-48D0-AF96FE8C75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Check to see that the content of what is being consumed is not in the list of banned substances</a:t>
            </a:r>
          </a:p>
          <a:p>
            <a:r>
              <a:rPr lang="en-US" dirty="0"/>
              <a:t>1 serving of protein powder is usually 25g</a:t>
            </a:r>
          </a:p>
          <a:p>
            <a:endParaRPr lang="en-K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CD537D-8BC0-08BA-567B-57CFF86B66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BAF6A7-319B-41A5-AE50-6B4921F59050}" type="slidenum">
              <a:rPr lang="en-KE" smtClean="0"/>
              <a:t>18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4701352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748F9F-C57C-11AC-64F1-529B1F9B87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8114BD-2976-600F-FF7F-5553F88C48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8CFEA18-C139-693D-E8C2-9A67AD737B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Check to see that the content of what is being consumed is not in the list of banned substances</a:t>
            </a:r>
          </a:p>
          <a:p>
            <a:r>
              <a:rPr lang="en-US" dirty="0"/>
              <a:t>1 serving of protein powder is usually 25g</a:t>
            </a:r>
          </a:p>
          <a:p>
            <a:endParaRPr lang="en-K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1E4C3E-7AA8-F7FF-8CDD-BFE797A254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BAF6A7-319B-41A5-AE50-6B4921F59050}" type="slidenum">
              <a:rPr lang="en-KE" smtClean="0"/>
              <a:t>19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5717092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Sources of Iron- animal products poultry, meat, eggs, nuts &amp; seeds as well as soy </a:t>
            </a:r>
          </a:p>
          <a:p>
            <a:endParaRPr lang="en-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BAF6A7-319B-41A5-AE50-6B4921F59050}" type="slidenum">
              <a:rPr lang="en-KE" smtClean="0"/>
              <a:t>5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38051456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serving of milk/yoghurt or 50g cheese will provide 300mg </a:t>
            </a:r>
          </a:p>
          <a:p>
            <a:endParaRPr lang="en-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BAF6A7-319B-41A5-AE50-6B4921F59050}" type="slidenum">
              <a:rPr lang="en-KE" smtClean="0"/>
              <a:t>6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6464086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Carb Loading</a:t>
            </a:r>
          </a:p>
          <a:p>
            <a:r>
              <a:rPr lang="en-US" dirty="0"/>
              <a:t>Simple carbs for snack whole grain carbs for main meals to provide slow release energy for intense training</a:t>
            </a:r>
          </a:p>
          <a:p>
            <a:endParaRPr lang="en-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BAF6A7-319B-41A5-AE50-6B4921F59050}" type="slidenum">
              <a:rPr lang="en-KE" smtClean="0"/>
              <a:t>7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9996881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brain itself is approximately 60% fat</a:t>
            </a:r>
          </a:p>
          <a:p>
            <a:r>
              <a:rPr lang="en-US" dirty="0"/>
              <a:t>Fat also provides insulation, protection of delicate body organs and act as shock absorbers</a:t>
            </a:r>
            <a:endParaRPr lang="en-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BAF6A7-319B-41A5-AE50-6B4921F59050}" type="slidenum">
              <a:rPr lang="en-KE" smtClean="0"/>
              <a:t>9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3946737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size of the meal and its timing will depend on the individuals caloric needs and tolerance</a:t>
            </a:r>
          </a:p>
          <a:p>
            <a:r>
              <a:rPr lang="en-US" dirty="0"/>
              <a:t>The goal is to provide energy without leaving excess food in the stomach which may result in GI distress</a:t>
            </a:r>
          </a:p>
          <a:p>
            <a:endParaRPr lang="en-US" dirty="0"/>
          </a:p>
          <a:p>
            <a:endParaRPr lang="en-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BAF6A7-319B-41A5-AE50-6B4921F59050}" type="slidenum">
              <a:rPr lang="en-KE" smtClean="0"/>
              <a:t>10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0625546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 athlete who is on moderate to high carb may not necessarily benefit form carb loading entirely</a:t>
            </a:r>
          </a:p>
          <a:p>
            <a:r>
              <a:rPr lang="en-US" dirty="0" err="1"/>
              <a:t>Llow</a:t>
            </a:r>
            <a:r>
              <a:rPr lang="en-US" dirty="0"/>
              <a:t> carb eaters, those who struggle to eat may need this more.</a:t>
            </a:r>
            <a:endParaRPr lang="en-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BAF6A7-319B-41A5-AE50-6B4921F59050}" type="slidenum">
              <a:rPr lang="en-KE" smtClean="0"/>
              <a:t>11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9223048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Sports gels, drinks are convenient and recommended here</a:t>
            </a:r>
            <a:endParaRPr lang="en-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BAF6A7-319B-41A5-AE50-6B4921F59050}" type="slidenum">
              <a:rPr lang="en-KE" smtClean="0"/>
              <a:t>12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9628310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Carbs are needed to replenish the glycogen stores, proteins to repair the muscles and fluids to rehydrate</a:t>
            </a:r>
          </a:p>
          <a:p>
            <a:endParaRPr lang="en-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BAF6A7-319B-41A5-AE50-6B4921F59050}" type="slidenum">
              <a:rPr lang="en-KE" smtClean="0"/>
              <a:t>13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3401713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F7C30-D435-FBA2-9C34-9C26082727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7EEBA6-A994-EAE1-464F-3EA0117240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833DAC-0D86-7F3A-B33A-2E1A714BD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9ED93-C643-44C4-9D1B-08B5171E9215}" type="datetimeFigureOut">
              <a:rPr lang="en-KE" smtClean="0"/>
              <a:t>02/03/2024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75CC3-8385-2AF2-2A38-A19D1ABE1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8556DA-69C6-F135-781A-BC67D41A5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73772-45D9-44FF-9A70-888C70BE447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374714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CA192-501C-CCC6-C0D4-3EAE3CDDD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A9E842-1B85-E394-FBED-E693E9B5F4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A1259-0936-F7DD-F10F-38A428DF8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9ED93-C643-44C4-9D1B-08B5171E9215}" type="datetimeFigureOut">
              <a:rPr lang="en-KE" smtClean="0"/>
              <a:t>02/03/2024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8B5C9-2E51-9490-4D40-CC672E76E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6966DC-0E98-FD08-8048-D059D7F14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73772-45D9-44FF-9A70-888C70BE447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182612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A37C4D-1C7C-CE28-7DED-0A528232A7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7825EA-62BE-F00C-7208-05379E01CC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09FCD1-1338-FC36-EC9F-06F6E0DDC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9ED93-C643-44C4-9D1B-08B5171E9215}" type="datetimeFigureOut">
              <a:rPr lang="en-KE" smtClean="0"/>
              <a:t>02/03/2024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4901C9-8066-BB35-117F-92452E40D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D1DE0A-C0B6-41B3-6ECF-420009B3D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73772-45D9-44FF-9A70-888C70BE447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547898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54B49-10ED-6BB4-2ECB-A770E0AA2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62525-89A5-1DFE-CEF0-4F56F176C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729B00-F42B-FD1F-B95A-99B4EF2A0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9ED93-C643-44C4-9D1B-08B5171E9215}" type="datetimeFigureOut">
              <a:rPr lang="en-KE" smtClean="0"/>
              <a:t>02/03/2024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2167FE-9037-11E4-8127-C86D44DB0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76B85A-2851-0149-9840-0E798A739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73772-45D9-44FF-9A70-888C70BE447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981694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03868-318A-FF23-1979-FCEBC8823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340FBE-37A8-D530-B528-3E16FEB563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9CE23-009D-1252-80EA-BEBF0C267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9ED93-C643-44C4-9D1B-08B5171E9215}" type="datetimeFigureOut">
              <a:rPr lang="en-KE" smtClean="0"/>
              <a:t>02/03/2024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8100EF-9F53-C224-554B-FE90821F6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239A14-6D2C-1936-D8B8-92F136B1C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73772-45D9-44FF-9A70-888C70BE447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190189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0B8FF-F5AE-C907-FE67-4D987D704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E348C-7C1F-40A9-D74C-0ADA1D2390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F6A1F-1C5C-C2E0-0D74-E1E5F94806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48205E-8CDB-1B3F-D3E6-BC92F8777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9ED93-C643-44C4-9D1B-08B5171E9215}" type="datetimeFigureOut">
              <a:rPr lang="en-KE" smtClean="0"/>
              <a:t>02/03/2024</a:t>
            </a:fld>
            <a:endParaRPr lang="en-K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D97F81-91DF-EA5C-F65A-5D84A1D74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763C2C-8CC4-7B6F-E0FE-C54DCB35C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73772-45D9-44FF-9A70-888C70BE447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700358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55F10-E529-642D-0190-14B7199A1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86E727-CFBE-A4C6-E717-528079E2C7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F08F28-6F0B-824D-4A6B-FCB96980E6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198F07-F8F6-8865-6CBF-3192D7A54A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91EFCC-BF5B-341B-A975-A2B095E630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7FC24A-D737-2A65-0897-8F861A18D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9ED93-C643-44C4-9D1B-08B5171E9215}" type="datetimeFigureOut">
              <a:rPr lang="en-KE" smtClean="0"/>
              <a:t>02/03/2024</a:t>
            </a:fld>
            <a:endParaRPr lang="en-K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13ACEA-CF8E-0E3D-285D-77BFB5813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DD290C-0760-3F62-68A7-D4956A042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73772-45D9-44FF-9A70-888C70BE447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648839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93A62-7874-9C2D-F2D5-F7C573904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ABC67F-24AB-0C42-874E-20D3F506C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9ED93-C643-44C4-9D1B-08B5171E9215}" type="datetimeFigureOut">
              <a:rPr lang="en-KE" smtClean="0"/>
              <a:t>02/03/2024</a:t>
            </a:fld>
            <a:endParaRPr lang="en-K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731F7C-F29A-DB20-3C8D-B23B8A964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BAB467-CE70-21FF-B240-526A3C7B4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73772-45D9-44FF-9A70-888C70BE447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026063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525B0B-26B0-03A5-9CE7-4C289C7A2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9ED93-C643-44C4-9D1B-08B5171E9215}" type="datetimeFigureOut">
              <a:rPr lang="en-KE" smtClean="0"/>
              <a:t>02/03/2024</a:t>
            </a:fld>
            <a:endParaRPr lang="en-K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A4DDF2-FAAE-CF4D-EF51-4D9C18DD1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C7069A-933C-4EE0-655F-AF69F6194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73772-45D9-44FF-9A70-888C70BE447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374063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5CBB0-CF60-C304-736D-F16BC5662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85D062-89A6-8167-4583-81C10BED62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7A9913-5C12-67E3-EF2C-D79022F20A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644F78-DF6A-4183-8EDC-65782177C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9ED93-C643-44C4-9D1B-08B5171E9215}" type="datetimeFigureOut">
              <a:rPr lang="en-KE" smtClean="0"/>
              <a:t>02/03/2024</a:t>
            </a:fld>
            <a:endParaRPr lang="en-K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38B921-72F4-BF57-74B5-26B9B5298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90DD08-3E5A-B502-1726-FEF3BF331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73772-45D9-44FF-9A70-888C70BE447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375268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21DCF-07A5-57A7-238C-E63EAD344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3DD124-BB32-91A0-4456-330EB86BC3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K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34C909-81DB-B5DE-BD18-0203A0A03B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263CE8-382C-7A73-4B4D-4DC88DCDA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9ED93-C643-44C4-9D1B-08B5171E9215}" type="datetimeFigureOut">
              <a:rPr lang="en-KE" smtClean="0"/>
              <a:t>02/03/2024</a:t>
            </a:fld>
            <a:endParaRPr lang="en-K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35D0B8-A533-01F8-D423-7604C5F3C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DDF62A-70FE-D824-986D-F53617E4D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73772-45D9-44FF-9A70-888C70BE447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048008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15A565-42A0-B1A0-BAC1-8E91E03C1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34F462-E2AE-FAEA-1439-CAC303FAC2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A42556-A6F5-C5E2-C569-EE05D980DA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9ED93-C643-44C4-9D1B-08B5171E9215}" type="datetimeFigureOut">
              <a:rPr lang="en-KE" smtClean="0"/>
              <a:t>02/03/2024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58E93-BFAF-DE15-09EC-900DB4B01D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8C0A4-CF55-E9DD-D655-9346452BBF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73772-45D9-44FF-9A70-888C70BE447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3302687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K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info@kilimanidiabetes.co.k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73B0E-6380-C531-D799-D6AF592DCB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TO EAT OR NOT TO EAT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Nutrition in Sports</a:t>
            </a:r>
            <a:endParaRPr lang="en-K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8BD76C-712F-E9E6-7A64-141236FA11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3556" y="5397191"/>
            <a:ext cx="4937760" cy="869794"/>
          </a:xfrm>
        </p:spPr>
        <p:txBody>
          <a:bodyPr>
            <a:normAutofit fontScale="62500" lnSpcReduction="20000"/>
          </a:bodyPr>
          <a:lstStyle/>
          <a:p>
            <a:r>
              <a:rPr lang="en-US" sz="3200" b="1" dirty="0"/>
              <a:t>BETTY OKERE (RD, CDE)</a:t>
            </a:r>
          </a:p>
          <a:p>
            <a:r>
              <a:rPr lang="en-US" sz="3200" b="1" dirty="0"/>
              <a:t>KILIMANI DIABETES &amp; ENDOCRINE CENTRE</a:t>
            </a:r>
          </a:p>
          <a:p>
            <a:endParaRPr lang="en-US" dirty="0"/>
          </a:p>
          <a:p>
            <a:endParaRPr lang="en-K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4C88CA-406B-C006-EF2C-2C7CEC7B4D7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828907" y="3350233"/>
            <a:ext cx="4243227" cy="3507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640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500CBD-D38D-3F60-88B0-9AF5BF89B0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2CEEF-BA87-031B-A5B6-7D249FCCE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3451"/>
          </a:xfrm>
        </p:spPr>
        <p:txBody>
          <a:bodyPr/>
          <a:lstStyle/>
          <a:p>
            <a:r>
              <a:rPr lang="en-US" b="1" dirty="0"/>
              <a:t>Before exercise</a:t>
            </a:r>
            <a:endParaRPr lang="en-K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7F1FE-69CA-1203-A170-6CAD14938D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3902"/>
            <a:ext cx="10515600" cy="5307981"/>
          </a:xfrm>
        </p:spPr>
        <p:txBody>
          <a:bodyPr>
            <a:noAutofit/>
          </a:bodyPr>
          <a:lstStyle/>
          <a:p>
            <a:r>
              <a:rPr lang="en-US" sz="3200" dirty="0"/>
              <a:t>2-4 hours before : Plenty of water, High Carbohydrate meal with lower fiber, protein and fat content</a:t>
            </a:r>
          </a:p>
          <a:p>
            <a:r>
              <a:rPr lang="en-US" sz="3200" dirty="0"/>
              <a:t>If prone to GI distress after solid meal consumption, consider health smoothie options or sports drinks</a:t>
            </a:r>
          </a:p>
          <a:p>
            <a:r>
              <a:rPr lang="en-US" sz="3200" dirty="0"/>
              <a:t>Work on pre competition meal several times during simulation before the competition day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Examples: Oatmeal + milk, banana, Low fiber cereal, pasta, rice, sports bars, yoghurt etc.</a:t>
            </a:r>
            <a:endParaRPr lang="en-KE" sz="3200" dirty="0"/>
          </a:p>
        </p:txBody>
      </p:sp>
    </p:spTree>
    <p:extLst>
      <p:ext uri="{BB962C8B-B14F-4D97-AF65-F5344CB8AC3E}">
        <p14:creationId xmlns:p14="http://schemas.microsoft.com/office/powerpoint/2010/main" val="7899545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BE6EC0-5DD9-7E62-68BE-574EEBE267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0E699-380B-510D-2200-382F3918F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9207"/>
          </a:xfrm>
        </p:spPr>
        <p:txBody>
          <a:bodyPr/>
          <a:lstStyle/>
          <a:p>
            <a:r>
              <a:rPr lang="en-US" b="1" dirty="0"/>
              <a:t>Carb Loading</a:t>
            </a:r>
            <a:endParaRPr lang="en-K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6B261-889C-EC7D-BA74-4B158A05B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2751"/>
            <a:ext cx="10515600" cy="4794212"/>
          </a:xfrm>
        </p:spPr>
        <p:txBody>
          <a:bodyPr/>
          <a:lstStyle/>
          <a:p>
            <a:r>
              <a:rPr lang="en-US" dirty="0"/>
              <a:t>Consuming 8-11g/kg of body weight of carbs alongside ta[erring of exercises 1-3 days before a competition</a:t>
            </a:r>
          </a:p>
          <a:p>
            <a:endParaRPr lang="en-US" dirty="0"/>
          </a:p>
          <a:p>
            <a:r>
              <a:rPr lang="en-US" dirty="0"/>
              <a:t>Useful in building glycogen stores in the muscles and the liver</a:t>
            </a:r>
          </a:p>
          <a:p>
            <a:endParaRPr lang="en-US" dirty="0"/>
          </a:p>
          <a:p>
            <a:r>
              <a:rPr lang="en-US" dirty="0"/>
              <a:t>Usually targeting competition/intense activities that lasts more than 90 minutes.</a:t>
            </a:r>
          </a:p>
          <a:p>
            <a:endParaRPr lang="en-US" dirty="0"/>
          </a:p>
          <a:p>
            <a:r>
              <a:rPr lang="en-US" dirty="0"/>
              <a:t>Works well for Low Carb consumers &amp; those who struggle to eat</a:t>
            </a:r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293275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9A8F9D-B02A-F4A5-135F-E907A47B91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5A193-FC79-5701-1C57-3B9BD7B09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266" y="87724"/>
            <a:ext cx="10515600" cy="59331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During exercise</a:t>
            </a:r>
            <a:endParaRPr lang="en-K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9120C-4502-B124-BC94-69A25CFFA7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34948"/>
            <a:ext cx="10515600" cy="5521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Weight training: </a:t>
            </a:r>
          </a:p>
          <a:p>
            <a:r>
              <a:rPr lang="en-US" sz="3200" dirty="0"/>
              <a:t>Eat more protein for less muscle breakdown, greater muscle protein synthesis during 7 immediately after exercise</a:t>
            </a:r>
          </a:p>
          <a:p>
            <a:r>
              <a:rPr lang="en-US" sz="3200" dirty="0"/>
              <a:t>Improved body mass and muscle strength in the long term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Endurance</a:t>
            </a:r>
          </a:p>
          <a:p>
            <a:r>
              <a:rPr lang="en-US" sz="3200" dirty="0"/>
              <a:t>To extend time to exhaustion &amp; improve performance; carbs &amp; fluids are recommended for activities lasting more than 1 hour.</a:t>
            </a:r>
          </a:p>
          <a:p>
            <a:r>
              <a:rPr lang="en-US" sz="3200" dirty="0"/>
              <a:t>30-70g carb /hour every 15-20 minutes is recommended</a:t>
            </a:r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24019125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163A2B-6AA1-DB24-4D45-7B41D2BA81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A43F9-FFFF-644C-296B-6E4129FD4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7500"/>
          </a:xfrm>
        </p:spPr>
        <p:txBody>
          <a:bodyPr/>
          <a:lstStyle/>
          <a:p>
            <a:r>
              <a:rPr lang="en-US" b="1" dirty="0"/>
              <a:t>After exercise</a:t>
            </a:r>
            <a:endParaRPr lang="en-K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8AB69-6497-B64E-24EC-DBB90786B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8656"/>
            <a:ext cx="10515600" cy="504421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Consume 1-1.5g/kg of body weight the first 30 minutes after completing the activity</a:t>
            </a:r>
          </a:p>
          <a:p>
            <a:endParaRPr lang="en-US" dirty="0"/>
          </a:p>
          <a:p>
            <a:r>
              <a:rPr lang="en-US" dirty="0"/>
              <a:t>Continue this every 2 hours for 4-6 hours post completion of the exercise. Approx 75-112g of carbs</a:t>
            </a:r>
          </a:p>
          <a:p>
            <a:endParaRPr lang="en-US" dirty="0"/>
          </a:p>
          <a:p>
            <a:r>
              <a:rPr lang="en-US" dirty="0"/>
              <a:t>Aids recovery if training more than once in a day or have less than 1 day to recover.</a:t>
            </a:r>
          </a:p>
          <a:p>
            <a:endParaRPr lang="en-US" dirty="0"/>
          </a:p>
          <a:p>
            <a:r>
              <a:rPr lang="en-US" dirty="0"/>
              <a:t>10-20g Protein early during recovery period is recommended</a:t>
            </a:r>
          </a:p>
          <a:p>
            <a:endParaRPr lang="en-US" dirty="0"/>
          </a:p>
          <a:p>
            <a:r>
              <a:rPr lang="en-US" dirty="0"/>
              <a:t>A HBV protein is preferred</a:t>
            </a:r>
          </a:p>
        </p:txBody>
      </p:sp>
    </p:spTree>
    <p:extLst>
      <p:ext uri="{BB962C8B-B14F-4D97-AF65-F5344CB8AC3E}">
        <p14:creationId xmlns:p14="http://schemas.microsoft.com/office/powerpoint/2010/main" val="3615975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02719-ED6D-11F2-9253-AE083CEA12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0D6E6-4573-4020-1009-1A4149008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9916"/>
            <a:ext cx="10515600" cy="816403"/>
          </a:xfrm>
        </p:spPr>
        <p:txBody>
          <a:bodyPr/>
          <a:lstStyle/>
          <a:p>
            <a:r>
              <a:rPr lang="en-US" b="1" dirty="0"/>
              <a:t>Hydration</a:t>
            </a:r>
            <a:endParaRPr lang="en-K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A4A25-989C-A673-D9A4-34F962807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6318"/>
            <a:ext cx="10515600" cy="5615203"/>
          </a:xfrm>
        </p:spPr>
        <p:txBody>
          <a:bodyPr>
            <a:normAutofit/>
          </a:bodyPr>
          <a:lstStyle/>
          <a:p>
            <a:r>
              <a:rPr lang="en-US" dirty="0"/>
              <a:t>The best indicator of hydration status remains the amount and color of urine.</a:t>
            </a:r>
          </a:p>
          <a:p>
            <a:endParaRPr lang="en-US" dirty="0"/>
          </a:p>
          <a:p>
            <a:r>
              <a:rPr lang="en-US" dirty="0"/>
              <a:t>Large amounts of pale yellow urine indicates proper hydration.</a:t>
            </a:r>
          </a:p>
          <a:p>
            <a:endParaRPr lang="en-US" dirty="0"/>
          </a:p>
          <a:p>
            <a:r>
              <a:rPr lang="en-US" dirty="0"/>
              <a:t>Athletes should remain hydrates before, during and after exercise.</a:t>
            </a:r>
          </a:p>
          <a:p>
            <a:endParaRPr lang="en-US" dirty="0"/>
          </a:p>
          <a:p>
            <a:r>
              <a:rPr lang="en-US" dirty="0"/>
              <a:t>In special periods such as fasting water replacement should be 1.5 times the sweat loss.</a:t>
            </a:r>
          </a:p>
          <a:p>
            <a:endParaRPr lang="en-US" dirty="0"/>
          </a:p>
          <a:p>
            <a:r>
              <a:rPr lang="en-US" dirty="0"/>
              <a:t>Normal sweat loss ranges between 1-1.5L/</a:t>
            </a:r>
            <a:r>
              <a:rPr lang="en-US" dirty="0" err="1"/>
              <a:t>Hr</a:t>
            </a:r>
            <a:endParaRPr lang="en-US" dirty="0"/>
          </a:p>
          <a:p>
            <a:pPr marL="0" indent="0">
              <a:buNone/>
            </a:pP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31565659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6D12F0-D313-E6C9-9431-0434686BBE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4BE55-1586-ED98-8BAA-3F4205FAC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0190"/>
            <a:ext cx="10515600" cy="826677"/>
          </a:xfrm>
        </p:spPr>
        <p:txBody>
          <a:bodyPr/>
          <a:lstStyle/>
          <a:p>
            <a:r>
              <a:rPr lang="en-US" b="1" dirty="0"/>
              <a:t>Sports drinks</a:t>
            </a:r>
            <a:endParaRPr lang="en-K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B7320-7B9F-A166-A1AF-8761AC58D5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6866"/>
            <a:ext cx="10515600" cy="5670943"/>
          </a:xfrm>
        </p:spPr>
        <p:txBody>
          <a:bodyPr/>
          <a:lstStyle/>
          <a:p>
            <a:r>
              <a:rPr lang="en-US" dirty="0"/>
              <a:t>A quick source of carbohydrate intake</a:t>
            </a:r>
          </a:p>
          <a:p>
            <a:r>
              <a:rPr lang="en-US" dirty="0"/>
              <a:t>Replaces the lost fluids and cools down the body</a:t>
            </a:r>
          </a:p>
          <a:p>
            <a:r>
              <a:rPr lang="en-US" dirty="0"/>
              <a:t>Replaces lost mineral during exercise-Potassium  &amp; sodium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When to drink:</a:t>
            </a:r>
          </a:p>
          <a:p>
            <a:r>
              <a:rPr lang="en-US" dirty="0"/>
              <a:t>Activities lasting more than 1 hour</a:t>
            </a:r>
          </a:p>
          <a:p>
            <a:r>
              <a:rPr lang="en-US" dirty="0"/>
              <a:t>Intense training</a:t>
            </a:r>
          </a:p>
          <a:p>
            <a:r>
              <a:rPr lang="en-US" dirty="0"/>
              <a:t>Hot weather</a:t>
            </a:r>
          </a:p>
          <a:p>
            <a:r>
              <a:rPr lang="en-US" dirty="0"/>
              <a:t>During a tournament requiring faster fluid replacement</a:t>
            </a:r>
          </a:p>
          <a:p>
            <a:r>
              <a:rPr lang="en-US" dirty="0"/>
              <a:t>When wearing protective equipment</a:t>
            </a:r>
          </a:p>
          <a:p>
            <a:r>
              <a:rPr lang="en-US" dirty="0"/>
              <a:t>When you sweat a lot</a:t>
            </a:r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41112255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A265A-14F7-67FE-55E3-C2FF1582E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9916"/>
            <a:ext cx="10515600" cy="1237644"/>
          </a:xfrm>
        </p:spPr>
        <p:txBody>
          <a:bodyPr/>
          <a:lstStyle/>
          <a:p>
            <a:r>
              <a:rPr lang="en-US" b="1" dirty="0"/>
              <a:t>Determining an appropriate drink</a:t>
            </a:r>
            <a:endParaRPr lang="en-K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08E801-A249-63DB-1DCB-6ED5E57D6D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459" y="1489753"/>
            <a:ext cx="10515600" cy="4685016"/>
          </a:xfrm>
        </p:spPr>
        <p:txBody>
          <a:bodyPr/>
          <a:lstStyle/>
          <a:p>
            <a:r>
              <a:rPr lang="en-US" dirty="0"/>
              <a:t>Contains 30-60g/L of carbohydrates</a:t>
            </a:r>
          </a:p>
          <a:p>
            <a:endParaRPr lang="en-US" dirty="0"/>
          </a:p>
          <a:p>
            <a:r>
              <a:rPr lang="en-US" dirty="0"/>
              <a:t>Is not carbonated</a:t>
            </a:r>
          </a:p>
          <a:p>
            <a:endParaRPr lang="en-US" dirty="0"/>
          </a:p>
          <a:p>
            <a:r>
              <a:rPr lang="en-US" dirty="0"/>
              <a:t>Contains at least 70mg/250ml sodium or 460 to 690mg of sodium per liter</a:t>
            </a:r>
          </a:p>
          <a:p>
            <a:endParaRPr lang="en-US" dirty="0"/>
          </a:p>
          <a:p>
            <a:r>
              <a:rPr lang="en-US" dirty="0"/>
              <a:t>Potassium : 75-195mg/Liter</a:t>
            </a:r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42709567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7D2CF-3D1A-FB90-41E2-8038C2D5A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8871"/>
          </a:xfrm>
        </p:spPr>
        <p:txBody>
          <a:bodyPr/>
          <a:lstStyle/>
          <a:p>
            <a:r>
              <a:rPr lang="en-US" b="1" dirty="0"/>
              <a:t>Supplements</a:t>
            </a:r>
            <a:endParaRPr lang="en-K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52DC23-719D-67E4-B323-395D99CEDC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8108"/>
            <a:ext cx="10515600" cy="474885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 Caffeine: increases energy , improves reaction time &amp; endurance.</a:t>
            </a:r>
          </a:p>
          <a:p>
            <a:pPr marL="0" indent="0">
              <a:buNone/>
            </a:pPr>
            <a:r>
              <a:rPr lang="en-US" dirty="0"/>
              <a:t> 	Maximum 3mg/kg body weight</a:t>
            </a:r>
          </a:p>
          <a:p>
            <a:r>
              <a:rPr lang="en-US" dirty="0"/>
              <a:t>Too much caffeine will cause anxiety, Gi disturbance, Insomnia, increased heart rate.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2. Energy drinks: most contain large amounts of B-Vitamins, Taurine, </a:t>
            </a:r>
          </a:p>
          <a:p>
            <a:pPr marL="0" indent="0">
              <a:buNone/>
            </a:pPr>
            <a:r>
              <a:rPr lang="en-US" dirty="0"/>
              <a:t>	Caffeine- not recommended.</a:t>
            </a:r>
          </a:p>
          <a:p>
            <a:r>
              <a:rPr lang="en-US" dirty="0"/>
              <a:t>Excess amounts can cause HTN, Seizure, mood changes, Dehydration, Arrythmias etc.</a:t>
            </a: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38711655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95394D-478D-2545-3102-330234AF49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06746-6E51-1803-3F19-41CF7C7D5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2100"/>
            <a:ext cx="10515600" cy="908871"/>
          </a:xfrm>
        </p:spPr>
        <p:txBody>
          <a:bodyPr/>
          <a:lstStyle/>
          <a:p>
            <a:r>
              <a:rPr lang="en-US" b="1" dirty="0"/>
              <a:t>Supplements</a:t>
            </a:r>
            <a:endParaRPr lang="en-K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9A6DF-7130-A290-C985-DCF42F455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0971"/>
            <a:ext cx="10515600" cy="5807029"/>
          </a:xfrm>
        </p:spPr>
        <p:txBody>
          <a:bodyPr/>
          <a:lstStyle/>
          <a:p>
            <a:pPr marL="514350" indent="-514350">
              <a:buAutoNum type="arabicPeriod" startAt="3"/>
            </a:pPr>
            <a:r>
              <a:rPr lang="en-US" dirty="0"/>
              <a:t>Protein powder: May not be needed by all athletes.</a:t>
            </a:r>
          </a:p>
          <a:p>
            <a:pPr marL="0" indent="0">
              <a:buNone/>
            </a:pPr>
            <a:r>
              <a:rPr lang="en-US" dirty="0"/>
              <a:t>	Athletes not meeting their daily protein requirement may benefit</a:t>
            </a:r>
          </a:p>
          <a:p>
            <a:r>
              <a:rPr lang="en-US" dirty="0"/>
              <a:t>Presence of palm </a:t>
            </a:r>
            <a:r>
              <a:rPr lang="en-US" dirty="0" err="1"/>
              <a:t>Kernnal</a:t>
            </a:r>
            <a:r>
              <a:rPr lang="en-US" dirty="0"/>
              <a:t> and high amounts of saturated fats may lead to clogging of arteries.</a:t>
            </a:r>
          </a:p>
          <a:p>
            <a:r>
              <a:rPr lang="en-US" dirty="0"/>
              <a:t>Must correspond to the individual protein allowance to be safe for the kidney.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4. Creatine: increases energy through ATP production in the muscle</a:t>
            </a:r>
          </a:p>
          <a:p>
            <a:r>
              <a:rPr lang="en-US" dirty="0"/>
              <a:t>Enhanced performance in High Intensity exercise, enhances performance in short durations</a:t>
            </a:r>
          </a:p>
        </p:txBody>
      </p:sp>
    </p:spTree>
    <p:extLst>
      <p:ext uri="{BB962C8B-B14F-4D97-AF65-F5344CB8AC3E}">
        <p14:creationId xmlns:p14="http://schemas.microsoft.com/office/powerpoint/2010/main" val="4543397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A6EE3C-C983-9EDE-D8AA-D2EAD13A76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AD35E-DC39-CC42-29E7-834955355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8871"/>
          </a:xfrm>
        </p:spPr>
        <p:txBody>
          <a:bodyPr/>
          <a:lstStyle/>
          <a:p>
            <a:r>
              <a:rPr lang="en-US" b="1" dirty="0"/>
              <a:t>Supplements</a:t>
            </a:r>
            <a:endParaRPr lang="en-K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92037-3273-15D7-7312-6D761CCD95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8108"/>
            <a:ext cx="10515600" cy="474885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5. Glucocorticoids: Pain relief, Anti inflammatory properties &amp; altering glucose metabolism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Use may cause changes/rise in blood sugar levels</a:t>
            </a:r>
          </a:p>
          <a:p>
            <a:r>
              <a:rPr lang="en-US" dirty="0"/>
              <a:t>May alter mood, causes fluid retention and HBP in the short term</a:t>
            </a:r>
          </a:p>
          <a:p>
            <a:r>
              <a:rPr lang="en-US" dirty="0"/>
              <a:t>Long term use has worse side effects</a:t>
            </a:r>
          </a:p>
          <a:p>
            <a:r>
              <a:rPr lang="en-US" dirty="0"/>
              <a:t>Not usually recommended for athletes</a:t>
            </a:r>
          </a:p>
          <a:p>
            <a:r>
              <a:rPr lang="en-US" dirty="0"/>
              <a:t>Still requires to be studied comprehensively</a:t>
            </a:r>
          </a:p>
        </p:txBody>
      </p:sp>
    </p:spTree>
    <p:extLst>
      <p:ext uri="{BB962C8B-B14F-4D97-AF65-F5344CB8AC3E}">
        <p14:creationId xmlns:p14="http://schemas.microsoft.com/office/powerpoint/2010/main" val="4138245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0C39C-3A1E-F722-259E-D3E494ACD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Why do we Eat</a:t>
            </a:r>
            <a:endParaRPr lang="en-K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D74D1-5B0F-8633-A88C-6066D712FB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Optimal immune function</a:t>
            </a:r>
          </a:p>
          <a:p>
            <a:r>
              <a:rPr lang="en-US" dirty="0"/>
              <a:t>Provide energy</a:t>
            </a:r>
          </a:p>
          <a:p>
            <a:r>
              <a:rPr lang="en-US" dirty="0"/>
              <a:t>Provide a healthier mind and body</a:t>
            </a:r>
          </a:p>
          <a:p>
            <a:r>
              <a:rPr lang="en-US" dirty="0"/>
              <a:t>Promotes better sleep</a:t>
            </a:r>
          </a:p>
          <a:p>
            <a:r>
              <a:rPr lang="en-US" dirty="0"/>
              <a:t>Aids faster recovery</a:t>
            </a:r>
          </a:p>
          <a:p>
            <a:r>
              <a:rPr lang="en-US" dirty="0"/>
              <a:t>Promotes a feel good state</a:t>
            </a: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32132059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E2CDD-0076-BAB6-4344-5ECF22BB1E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2166"/>
            <a:ext cx="11049000" cy="594360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endParaRPr lang="en-US" sz="2800" b="0" i="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>
              <a:lnSpc>
                <a:spcPct val="150000"/>
              </a:lnSpc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>
              <a:lnSpc>
                <a:spcPct val="150000"/>
              </a:lnSpc>
            </a:pPr>
            <a:endParaRPr lang="en-US" sz="2800" b="0" i="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>
              <a:lnSpc>
                <a:spcPct val="150000"/>
              </a:lnSpc>
            </a:pPr>
            <a:endParaRPr lang="en-US" sz="2800" b="0" i="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Email: </a:t>
            </a:r>
            <a:r>
              <a:rPr lang="en-US" sz="2800" b="0" i="0" dirty="0">
                <a:effectLst/>
                <a:latin typeface="Cambria" panose="02040503050406030204" pitchFamily="18" charset="0"/>
                <a:ea typeface="Cambria" panose="02040503050406030204" pitchFamily="18" charset="0"/>
                <a:hlinkClick r:id="rId2"/>
              </a:rPr>
              <a:t>info@kilimanidiabetes.co.ke</a:t>
            </a:r>
            <a:endParaRPr lang="en-US" sz="2800" b="0" i="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Web: www.kilimanidiabetes.co.ke</a:t>
            </a:r>
          </a:p>
          <a:p>
            <a:pPr algn="ctr">
              <a:lnSpc>
                <a:spcPct val="150000"/>
              </a:lnSpc>
            </a:pP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Call: +254 711140777/+254271794904</a:t>
            </a:r>
          </a:p>
          <a:p>
            <a:endParaRPr lang="en-K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21DFF6-E24E-12CB-AE3B-0418DC23F3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945" y="447947"/>
            <a:ext cx="8160328" cy="312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42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4420C-D6CA-F916-A7E7-45CDF0BC5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6129"/>
          </a:xfrm>
        </p:spPr>
        <p:txBody>
          <a:bodyPr/>
          <a:lstStyle/>
          <a:p>
            <a:r>
              <a:rPr lang="en-US" b="1" dirty="0"/>
              <a:t>Nutrition &amp; Sports</a:t>
            </a:r>
            <a:endParaRPr lang="en-K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656014-F10F-65B3-24AA-F4F228FC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6188"/>
            <a:ext cx="10515600" cy="522303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sz="3200" dirty="0"/>
              <a:t>To ensure athletes get the right nutrition for optimal training and performance. Helps in:</a:t>
            </a:r>
          </a:p>
          <a:p>
            <a:pPr marL="0" indent="0">
              <a:buNone/>
            </a:pPr>
            <a:endParaRPr lang="en-GB" sz="3200" dirty="0"/>
          </a:p>
          <a:p>
            <a:r>
              <a:rPr lang="en-GB" sz="3200" dirty="0"/>
              <a:t>maximising performance </a:t>
            </a:r>
          </a:p>
          <a:p>
            <a:r>
              <a:rPr lang="en-GB" sz="3200" dirty="0"/>
              <a:t>reducing the risk of injury and illness;</a:t>
            </a:r>
          </a:p>
          <a:p>
            <a:r>
              <a:rPr lang="en-GB" sz="3200" dirty="0"/>
              <a:t>ensuring the best recovery after exercise or a training programme.</a:t>
            </a:r>
          </a:p>
          <a:p>
            <a:pPr marL="0" indent="0">
              <a:buNone/>
            </a:pP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Nutrition should be at the core of every athletes training.</a:t>
            </a:r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4136063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02A8C4-9DB2-8C4C-C6BC-DBF971C039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5B407-B823-86EE-85F4-9C87B6357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Back to Basics</a:t>
            </a:r>
            <a:endParaRPr lang="en-K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C3D22-9A53-26E8-F3A7-A785424BB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3595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Plan for basic meals &amp; snacks without skipping </a:t>
            </a:r>
          </a:p>
          <a:p>
            <a:endParaRPr lang="en-US" sz="3600" dirty="0"/>
          </a:p>
          <a:p>
            <a:r>
              <a:rPr lang="en-US" sz="3600" dirty="0"/>
              <a:t>Eat from all 4 food groups(Carbs, Proteins, Dairy, Fruits &amp; vegetables)</a:t>
            </a:r>
          </a:p>
          <a:p>
            <a:endParaRPr lang="en-US" sz="3600" dirty="0"/>
          </a:p>
          <a:p>
            <a:r>
              <a:rPr lang="en-US" sz="3600" dirty="0"/>
              <a:t>Time yourself to eat every 3-4 hours</a:t>
            </a:r>
          </a:p>
          <a:p>
            <a:endParaRPr lang="en-US" sz="3600" dirty="0"/>
          </a:p>
          <a:p>
            <a:r>
              <a:rPr lang="en-US" sz="3600" dirty="0"/>
              <a:t>Listen to your body-Mindful eating</a:t>
            </a:r>
          </a:p>
          <a:p>
            <a:endParaRPr lang="en-US" dirty="0"/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4050230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1244A-E18F-D244-FAAF-D7EC2E16C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4112"/>
            <a:ext cx="10515600" cy="832208"/>
          </a:xfrm>
        </p:spPr>
        <p:txBody>
          <a:bodyPr>
            <a:normAutofit/>
          </a:bodyPr>
          <a:lstStyle/>
          <a:p>
            <a:r>
              <a:rPr lang="en-US" b="1" dirty="0"/>
              <a:t>Micronutrients</a:t>
            </a:r>
            <a:endParaRPr lang="en-K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79E9F-93A8-5A94-04FE-7AC842E112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6320"/>
            <a:ext cx="10515600" cy="571756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Vitamins, minerals &amp; trace elements</a:t>
            </a:r>
          </a:p>
          <a:p>
            <a:r>
              <a:rPr lang="en-US" dirty="0"/>
              <a:t>Iron- Carry oxygen throughout the body</a:t>
            </a:r>
          </a:p>
          <a:p>
            <a:r>
              <a:rPr lang="en-US" dirty="0"/>
              <a:t>Vitamin C-Iron absorption</a:t>
            </a:r>
          </a:p>
          <a:p>
            <a:pPr marL="0" indent="0">
              <a:buNone/>
            </a:pPr>
            <a:r>
              <a:rPr lang="en-US" dirty="0"/>
              <a:t>Note: Coffee, tea &amp; calcium bind iron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B-Vitamins</a:t>
            </a:r>
          </a:p>
          <a:p>
            <a:r>
              <a:rPr lang="en-US" dirty="0"/>
              <a:t>Essential for optimal metabolism</a:t>
            </a:r>
          </a:p>
          <a:p>
            <a:r>
              <a:rPr lang="en-US" dirty="0"/>
              <a:t>Repair of tissues &amp; blood tissues</a:t>
            </a:r>
          </a:p>
          <a:p>
            <a:endParaRPr lang="en-US" dirty="0"/>
          </a:p>
          <a:p>
            <a:r>
              <a:rPr lang="en-US" dirty="0"/>
              <a:t>Note: B-12 is only found in animal products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2008998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012CA2-448D-25B4-7044-225DB36458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CCFAD-9727-9AD6-B639-AB3FC0C69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01338"/>
          </a:xfrm>
        </p:spPr>
        <p:txBody>
          <a:bodyPr/>
          <a:lstStyle/>
          <a:p>
            <a:r>
              <a:rPr lang="en-US" b="1" dirty="0"/>
              <a:t>Micronutrients</a:t>
            </a:r>
            <a:endParaRPr lang="en-K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FCE82B-B106-E004-2F69-776B30FD1B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6463"/>
            <a:ext cx="10515600" cy="4810500"/>
          </a:xfrm>
        </p:spPr>
        <p:txBody>
          <a:bodyPr/>
          <a:lstStyle/>
          <a:p>
            <a:pPr marL="0" indent="0">
              <a:buNone/>
            </a:pPr>
            <a:r>
              <a:rPr lang="en-US" sz="3600" b="1" dirty="0"/>
              <a:t>Calcium</a:t>
            </a:r>
          </a:p>
          <a:p>
            <a:r>
              <a:rPr lang="en-US" sz="3600" dirty="0"/>
              <a:t>RDA 1000-1300mg &amp; not more than 2000mg</a:t>
            </a:r>
          </a:p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r>
              <a:rPr lang="en-US" sz="3600" b="1" dirty="0"/>
              <a:t>Vitamin D</a:t>
            </a:r>
          </a:p>
          <a:p>
            <a:r>
              <a:rPr lang="en-US" sz="3600" dirty="0"/>
              <a:t>Enhances calcium absorption</a:t>
            </a:r>
          </a:p>
          <a:p>
            <a:r>
              <a:rPr lang="en-US" sz="3600" dirty="0"/>
              <a:t>Maintains a strong immune system</a:t>
            </a:r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1274669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FC7467-1E58-F7F4-3EF4-0FDC6E076C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606E4-B1EC-604A-4081-344CC0ABF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9145"/>
          </a:xfrm>
        </p:spPr>
        <p:txBody>
          <a:bodyPr/>
          <a:lstStyle/>
          <a:p>
            <a:r>
              <a:rPr lang="en-US" b="1" dirty="0"/>
              <a:t>Macro nutrients</a:t>
            </a:r>
            <a:endParaRPr lang="en-K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CD497-D7D1-D710-C36D-38377097E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4270"/>
            <a:ext cx="10515600" cy="4892693"/>
          </a:xfrm>
        </p:spPr>
        <p:txBody>
          <a:bodyPr>
            <a:normAutofit/>
          </a:bodyPr>
          <a:lstStyle/>
          <a:p>
            <a:r>
              <a:rPr lang="en-US" sz="3600" dirty="0"/>
              <a:t>Carbohydrates: 45-65% of Daily Caloric Intake</a:t>
            </a:r>
          </a:p>
          <a:p>
            <a:endParaRPr lang="en-US" sz="3600" dirty="0"/>
          </a:p>
          <a:p>
            <a:r>
              <a:rPr lang="en-US" sz="3600" dirty="0"/>
              <a:t>6-10g/kg of body weight</a:t>
            </a:r>
          </a:p>
          <a:p>
            <a:endParaRPr lang="en-US" sz="3600" dirty="0"/>
          </a:p>
          <a:p>
            <a:r>
              <a:rPr lang="en-US" sz="3600" dirty="0"/>
              <a:t>Provides energy for the brain and muscles</a:t>
            </a:r>
          </a:p>
          <a:p>
            <a:endParaRPr lang="en-US" sz="3600" dirty="0"/>
          </a:p>
          <a:p>
            <a:r>
              <a:rPr lang="en-US" sz="3600" dirty="0"/>
              <a:t>Faster time trial performance, reduced/lower rates of perceived exertion, greater endurance</a:t>
            </a:r>
            <a:endParaRPr lang="en-KE" sz="3600" dirty="0"/>
          </a:p>
        </p:txBody>
      </p:sp>
    </p:spTree>
    <p:extLst>
      <p:ext uri="{BB962C8B-B14F-4D97-AF65-F5344CB8AC3E}">
        <p14:creationId xmlns:p14="http://schemas.microsoft.com/office/powerpoint/2010/main" val="2456532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7485EA-E79E-5935-5CBA-B7A43EC6A1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72176-4C3E-2F35-3A0F-640CD0CED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65032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Macro nutrients</a:t>
            </a:r>
            <a:br>
              <a:rPr lang="en-US" dirty="0"/>
            </a:b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D9D94C-2DA8-B4A8-57E8-858126575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0158"/>
            <a:ext cx="10515600" cy="5046805"/>
          </a:xfrm>
        </p:spPr>
        <p:txBody>
          <a:bodyPr/>
          <a:lstStyle/>
          <a:p>
            <a:r>
              <a:rPr lang="en-US" sz="3200" dirty="0"/>
              <a:t>Proteins: 10-30% of Daily Caloric Intake</a:t>
            </a:r>
          </a:p>
          <a:p>
            <a:r>
              <a:rPr lang="en-US" sz="3200" dirty="0"/>
              <a:t>General population 0.8-1.0g/kg of body weight</a:t>
            </a:r>
          </a:p>
          <a:p>
            <a:r>
              <a:rPr lang="en-US" sz="3200" dirty="0"/>
              <a:t>Endurance-1.2-1.4 g/kg of body weight</a:t>
            </a:r>
          </a:p>
          <a:p>
            <a:r>
              <a:rPr lang="en-US" sz="3200" dirty="0"/>
              <a:t>Strength- 1.2-1.7g/kg of body weight</a:t>
            </a:r>
          </a:p>
          <a:p>
            <a:endParaRPr lang="en-US" sz="3200" dirty="0"/>
          </a:p>
          <a:p>
            <a:r>
              <a:rPr lang="en-US" sz="3200" dirty="0"/>
              <a:t>Provision all the essential amino acids is important</a:t>
            </a:r>
          </a:p>
          <a:p>
            <a:endParaRPr lang="en-US" sz="3200" dirty="0"/>
          </a:p>
          <a:p>
            <a:r>
              <a:rPr lang="en-US" sz="3200" dirty="0"/>
              <a:t>Supplementation is required if  the target requirement cannot be achieved through food</a:t>
            </a:r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1572362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1F9F49-196B-7334-D737-008828362A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F3DCD-9287-B5D3-9D3D-32FF5D94F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6951"/>
          </a:xfrm>
        </p:spPr>
        <p:txBody>
          <a:bodyPr/>
          <a:lstStyle/>
          <a:p>
            <a:r>
              <a:rPr lang="en-US" b="1" dirty="0"/>
              <a:t>Macro nutrients</a:t>
            </a:r>
            <a:endParaRPr lang="en-K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7862C-C7A3-E603-26EF-8E5AAE29DF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2076"/>
            <a:ext cx="10515600" cy="4974887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Fat: 25-35% of Daily Caloric Intake</a:t>
            </a:r>
          </a:p>
          <a:p>
            <a:endParaRPr lang="en-US" sz="3600" dirty="0"/>
          </a:p>
          <a:p>
            <a:r>
              <a:rPr lang="en-US" sz="3600" dirty="0"/>
              <a:t>Provides energy and is sustained for a longer time</a:t>
            </a:r>
          </a:p>
          <a:p>
            <a:endParaRPr lang="en-US" sz="3600" dirty="0"/>
          </a:p>
          <a:p>
            <a:r>
              <a:rPr lang="en-US" sz="3600" dirty="0"/>
              <a:t>Saturated fat should provide less than 20% of the allowance</a:t>
            </a:r>
          </a:p>
          <a:p>
            <a:endParaRPr lang="en-US" sz="3600" dirty="0"/>
          </a:p>
          <a:p>
            <a:r>
              <a:rPr lang="en-US" sz="3600" dirty="0"/>
              <a:t>Healthier sources are preferred: Mono 7 poly unsaturated fats</a:t>
            </a:r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2845310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1276</Words>
  <Application>Microsoft Office PowerPoint</Application>
  <PresentationFormat>Widescreen</PresentationFormat>
  <Paragraphs>196</Paragraphs>
  <Slides>20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Cambria</vt:lpstr>
      <vt:lpstr>Office Theme</vt:lpstr>
      <vt:lpstr>TO EAT OR NOT TO EAT  Nutrition in Sports</vt:lpstr>
      <vt:lpstr>Why do we Eat</vt:lpstr>
      <vt:lpstr>Nutrition &amp; Sports</vt:lpstr>
      <vt:lpstr>Back to Basics</vt:lpstr>
      <vt:lpstr>Micronutrients</vt:lpstr>
      <vt:lpstr>Micronutrients</vt:lpstr>
      <vt:lpstr>Macro nutrients</vt:lpstr>
      <vt:lpstr> Macro nutrients </vt:lpstr>
      <vt:lpstr>Macro nutrients</vt:lpstr>
      <vt:lpstr>Before exercise</vt:lpstr>
      <vt:lpstr>Carb Loading</vt:lpstr>
      <vt:lpstr>During exercise</vt:lpstr>
      <vt:lpstr>After exercise</vt:lpstr>
      <vt:lpstr>Hydration</vt:lpstr>
      <vt:lpstr>Sports drinks</vt:lpstr>
      <vt:lpstr>Determining an appropriate drink</vt:lpstr>
      <vt:lpstr>Supplements</vt:lpstr>
      <vt:lpstr>Supplements</vt:lpstr>
      <vt:lpstr>Supplements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EAT OR NOT TO EAT  Nutrition in Sports</dc:title>
  <dc:creator>Betty</dc:creator>
  <cp:lastModifiedBy>Betty</cp:lastModifiedBy>
  <cp:revision>31</cp:revision>
  <dcterms:created xsi:type="dcterms:W3CDTF">2024-03-02T02:44:53Z</dcterms:created>
  <dcterms:modified xsi:type="dcterms:W3CDTF">2024-03-02T05:01:16Z</dcterms:modified>
</cp:coreProperties>
</file>