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jpeg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0" r:id="rId6"/>
    <p:sldId id="270" r:id="rId7"/>
    <p:sldId id="261" r:id="rId8"/>
    <p:sldId id="269" r:id="rId9"/>
    <p:sldId id="262" r:id="rId10"/>
    <p:sldId id="259" r:id="rId11"/>
    <p:sldId id="271" r:id="rId12"/>
    <p:sldId id="272" r:id="rId13"/>
    <p:sldId id="268" r:id="rId14"/>
    <p:sldId id="266" r:id="rId15"/>
    <p:sldId id="263" r:id="rId16"/>
    <p:sldId id="275" r:id="rId17"/>
    <p:sldId id="274" r:id="rId18"/>
    <p:sldId id="273" r:id="rId19"/>
    <p:sldId id="265" r:id="rId20"/>
  </p:sldIdLst>
  <p:sldSz cx="18288000" cy="10287000"/>
  <p:notesSz cx="6858000" cy="9144000"/>
  <p:embeddedFontLst>
    <p:embeddedFont>
      <p:font typeface="Glacial Indifference" panose="020B0604020202020204" charset="0"/>
      <p:regular r:id="rId21"/>
    </p:embeddedFont>
    <p:embeddedFont>
      <p:font typeface="Lucida Sans Unicode" panose="020B0602030504020204" pitchFamily="34" charset="0"/>
      <p:regular r:id="rId22"/>
    </p:embeddedFont>
    <p:embeddedFont>
      <p:font typeface="Montserrat Bold" panose="020B0604020202020204" charset="0"/>
      <p:regular r:id="rId23"/>
    </p:embeddedFont>
    <p:embeddedFont>
      <p:font typeface="Montserrat Bold Italics" panose="020B0604020202020204" charset="0"/>
      <p:regular r:id="rId24"/>
    </p:embeddedFont>
    <p:embeddedFont>
      <p:font typeface="Open Sauce" panose="020B0604020202020204" charset="0"/>
      <p:regular r:id="rId25"/>
    </p:embeddedFont>
    <p:embeddedFont>
      <p:font typeface="Poppins Bold" panose="00000800000000000000" pitchFamily="2" charset="0"/>
      <p:bold r:id="rId26"/>
    </p:embeddedFont>
    <p:embeddedFont>
      <p:font typeface="Raleway Bold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5197130"/>
            <a:ext cx="18288001" cy="4061170"/>
            <a:chOff x="0" y="0"/>
            <a:chExt cx="2911821" cy="6374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1821" cy="637490"/>
            </a:xfrm>
            <a:custGeom>
              <a:avLst/>
              <a:gdLst/>
              <a:ahLst/>
              <a:cxnLst/>
              <a:rect l="l" t="t" r="r" b="b"/>
              <a:pathLst>
                <a:path w="2911821" h="637490">
                  <a:moveTo>
                    <a:pt x="0" y="0"/>
                  </a:moveTo>
                  <a:lnTo>
                    <a:pt x="2911821" y="0"/>
                  </a:lnTo>
                  <a:lnTo>
                    <a:pt x="2911821" y="637490"/>
                  </a:lnTo>
                  <a:lnTo>
                    <a:pt x="0" y="637490"/>
                  </a:lnTo>
                  <a:close/>
                </a:path>
              </a:pathLst>
            </a:custGeom>
            <a:blipFill>
              <a:blip r:embed="rId2"/>
              <a:stretch>
                <a:fillRect t="-102392" b="-102392"/>
              </a:stretch>
            </a:blipFill>
          </p:spPr>
          <p:txBody>
            <a:bodyPr/>
            <a:lstStyle/>
            <a:p>
              <a:endParaRPr lang="en-KE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8600" y="493629"/>
            <a:ext cx="15714442" cy="161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6600" dirty="0">
                <a:solidFill>
                  <a:srgbClr val="539165"/>
                </a:solidFill>
                <a:latin typeface="+mj-lt"/>
                <a:ea typeface="Open Sauce"/>
                <a:cs typeface="Open Sauce"/>
                <a:sym typeface="Open Sauce"/>
              </a:rPr>
              <a:t>NUTRITION, HYDRATION AND SAFE SUPPLEMENTATION IN YOUNG ATHLETES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2000" y="3867150"/>
            <a:ext cx="15714442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dirty="0">
                <a:solidFill>
                  <a:srgbClr val="539165"/>
                </a:solidFill>
                <a:latin typeface="Open Sauce"/>
                <a:ea typeface="Open Sauce"/>
                <a:cs typeface="Open Sauce"/>
                <a:sym typeface="Open Sauce"/>
              </a:rPr>
              <a:t>PRESENTED BY</a:t>
            </a:r>
          </a:p>
          <a:p>
            <a:pPr algn="ctr">
              <a:lnSpc>
                <a:spcPts val="5040"/>
              </a:lnSpc>
            </a:pPr>
            <a:r>
              <a:rPr lang="en-US" sz="4000" dirty="0">
                <a:solidFill>
                  <a:srgbClr val="539165"/>
                </a:solidFill>
                <a:latin typeface="Open Sauce"/>
                <a:ea typeface="Open Sauce"/>
                <a:cs typeface="Open Sauce"/>
                <a:sym typeface="Open Sauce"/>
              </a:rPr>
              <a:t>PURITY KAMANDE,MSC,RDN 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3387BEDD-CB29-C535-BFC6-10BFB531F739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685800" y="733923"/>
            <a:ext cx="7787009" cy="1170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60"/>
              </a:lnSpc>
            </a:pPr>
            <a:r>
              <a:rPr lang="en-US" sz="7200" dirty="0">
                <a:solidFill>
                  <a:srgbClr val="539165"/>
                </a:solidFill>
                <a:latin typeface="Open Sauce"/>
                <a:ea typeface="Open Sauce"/>
                <a:cs typeface="Open Sauce"/>
                <a:sym typeface="Open Sauce"/>
              </a:rPr>
              <a:t>HYDRATION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87289" y="4797443"/>
            <a:ext cx="2345802" cy="6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05800" y="2176377"/>
            <a:ext cx="9296400" cy="4948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1867" lvl="1" indent="-330934">
              <a:lnSpc>
                <a:spcPts val="5610"/>
              </a:lnSpc>
              <a:buFont typeface="Arial"/>
              <a:buChar char="•"/>
            </a:pPr>
            <a:r>
              <a:rPr lang="en-US" sz="2800" dirty="0"/>
              <a:t>Take up to 500mls per hour 2hrs before event.</a:t>
            </a:r>
          </a:p>
          <a:p>
            <a:pPr marL="661867" lvl="1" indent="-330934">
              <a:lnSpc>
                <a:spcPts val="5610"/>
              </a:lnSpc>
              <a:buFont typeface="Arial"/>
              <a:buChar char="•"/>
            </a:pPr>
            <a:r>
              <a:rPr lang="en-US" sz="2800" dirty="0"/>
              <a:t>Every 15mins during exercise, take 150-300mls </a:t>
            </a:r>
          </a:p>
          <a:p>
            <a:pPr marL="661867" lvl="1" indent="-330934">
              <a:lnSpc>
                <a:spcPts val="5610"/>
              </a:lnSpc>
              <a:buFont typeface="Arial"/>
              <a:buChar char="•"/>
            </a:pPr>
            <a:r>
              <a:rPr lang="en-US" sz="2800" dirty="0"/>
              <a:t>After exercise for every 1kg lost, take up to 1 liter.</a:t>
            </a:r>
          </a:p>
          <a:p>
            <a:pPr marL="661867" lvl="1" indent="-330934">
              <a:lnSpc>
                <a:spcPts val="5610"/>
              </a:lnSpc>
              <a:buFont typeface="Arial"/>
              <a:buChar char="•"/>
            </a:pPr>
            <a:r>
              <a:rPr lang="en-US" sz="2800" dirty="0"/>
              <a:t>For exercise lasting less than 1hr,water is best.</a:t>
            </a:r>
          </a:p>
          <a:p>
            <a:pPr marL="661867" lvl="1" indent="-330934">
              <a:lnSpc>
                <a:spcPts val="5610"/>
              </a:lnSpc>
              <a:buFont typeface="Arial"/>
              <a:buChar char="•"/>
            </a:pPr>
            <a:r>
              <a:rPr lang="en-US" sz="2800" dirty="0"/>
              <a:t>Isotonic drinks are best for events longer than 1hr or in hot/humid conditions </a:t>
            </a:r>
            <a:r>
              <a:rPr lang="en-US" sz="2800" dirty="0" err="1"/>
              <a:t>eg.</a:t>
            </a:r>
            <a:r>
              <a:rPr lang="en-US" sz="2800" dirty="0"/>
              <a:t> Powerade, Gatorade, Lucozade sport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87595" y="6291176"/>
            <a:ext cx="2345802" cy="6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87595" y="7745675"/>
            <a:ext cx="2345802" cy="6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3.</a:t>
            </a:r>
          </a:p>
        </p:txBody>
      </p:sp>
      <p:pic>
        <p:nvPicPr>
          <p:cNvPr id="22" name="object 9">
            <a:extLst>
              <a:ext uri="{FF2B5EF4-FFF2-40B4-BE49-F238E27FC236}">
                <a16:creationId xmlns:a16="http://schemas.microsoft.com/office/drawing/2014/main" id="{8F2442E9-F6A3-8C8E-E31C-B49851A55CF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176377"/>
            <a:ext cx="6781800" cy="7539124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3B56469F-CB26-4319-2511-98CBDDD5624D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BA070-AFFB-C75D-7C1E-92B1D6526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E329AA46-C1D4-3265-3581-B88FA061E676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8D791-91EF-3F5B-83D1-F5818AF2906E}"/>
              </a:ext>
            </a:extLst>
          </p:cNvPr>
          <p:cNvSpPr txBox="1"/>
          <p:nvPr/>
        </p:nvSpPr>
        <p:spPr>
          <a:xfrm>
            <a:off x="8229600" y="1311682"/>
            <a:ext cx="984862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FLUID TYPE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/>
              <a:t>Fluids from all foods and beverages contribute to one’s overall hydration status.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/>
              <a:t>For exercise lasting less than 1hr,water is best.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/>
              <a:t>Isotonic drinks(containing 6-8% CHO and electrolytes) are best for events longer than 1hr or in hot/humid conditions </a:t>
            </a:r>
            <a:r>
              <a:rPr lang="en-US" sz="3600" dirty="0" err="1"/>
              <a:t>eg.</a:t>
            </a:r>
            <a:r>
              <a:rPr lang="en-US" sz="3600" dirty="0"/>
              <a:t> Powerade, </a:t>
            </a:r>
            <a:r>
              <a:rPr lang="en-US" sz="3600" dirty="0" err="1"/>
              <a:t>Gatorade,Lucozade</a:t>
            </a:r>
            <a:r>
              <a:rPr lang="en-US" sz="3600" dirty="0"/>
              <a:t> sport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/>
              <a:t>Sport drinks help prompt better overall fluid intake as well as help maintain blood glucose and delay fatigue during intense activities lasting more than 45-60 minutes and endurance activities lasting several hours.</a:t>
            </a:r>
            <a:endParaRPr lang="en-KE" sz="360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8E6FADB-7D02-B889-E54B-406F210C2EE2}"/>
              </a:ext>
            </a:extLst>
          </p:cNvPr>
          <p:cNvSpPr/>
          <p:nvPr/>
        </p:nvSpPr>
        <p:spPr>
          <a:xfrm>
            <a:off x="838201" y="632184"/>
            <a:ext cx="6781800" cy="5425716"/>
          </a:xfrm>
          <a:custGeom>
            <a:avLst/>
            <a:gdLst/>
            <a:ahLst/>
            <a:cxnLst/>
            <a:rect l="l" t="t" r="r" b="b"/>
            <a:pathLst>
              <a:path w="6766975" h="4511316">
                <a:moveTo>
                  <a:pt x="0" y="0"/>
                </a:moveTo>
                <a:lnTo>
                  <a:pt x="6766975" y="0"/>
                </a:lnTo>
                <a:lnTo>
                  <a:pt x="6766975" y="4511316"/>
                </a:lnTo>
                <a:lnTo>
                  <a:pt x="0" y="4511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2273905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6A9FF-C400-0BF7-510A-03957BAB6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B6EAB0F-C8B1-CBDD-DF96-517E1627A787}"/>
              </a:ext>
            </a:extLst>
          </p:cNvPr>
          <p:cNvSpPr/>
          <p:nvPr/>
        </p:nvSpPr>
        <p:spPr>
          <a:xfrm>
            <a:off x="15234377" y="-339698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A20B2E3-1D08-8C4F-036D-5547C5E92CF2}"/>
              </a:ext>
            </a:extLst>
          </p:cNvPr>
          <p:cNvSpPr txBox="1"/>
          <p:nvPr/>
        </p:nvSpPr>
        <p:spPr>
          <a:xfrm>
            <a:off x="8818616" y="1181100"/>
            <a:ext cx="8991600" cy="881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4000" b="1" dirty="0">
                <a:latin typeface="+mj-lt"/>
              </a:rPr>
              <a:t>Maintaining and Monitoring hydration status</a:t>
            </a:r>
          </a:p>
          <a:p>
            <a:pPr marL="457200" indent="-457200" algn="just">
              <a:lnSpc>
                <a:spcPts val="64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Preferred strategy for maintaining fluid balance at all times is to consume fluid before, during and after training.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Athletes should obtain a pre-and post-exercise body weight and consume 700mls per 450gms lost.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Fluid replacement beverages should be easily accessible in individual containers.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Be on the lookout for signs of dehydration: infrequent urination, dark yellow urine, headache and weakness. In case of the above , the athlete should stop and drink adequate fluids.</a:t>
            </a:r>
            <a:endParaRPr lang="en-KE" sz="3200" dirty="0"/>
          </a:p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4600" dirty="0">
                <a:solidFill>
                  <a:srgbClr val="000000"/>
                </a:solidFill>
                <a:latin typeface="Montserrat Extra-Bold"/>
              </a:rPr>
              <a:t> 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04CC377-3DB6-D83A-861F-C862902B92DB}"/>
              </a:ext>
            </a:extLst>
          </p:cNvPr>
          <p:cNvGrpSpPr>
            <a:grpSpLocks noChangeAspect="1"/>
          </p:cNvGrpSpPr>
          <p:nvPr/>
        </p:nvGrpSpPr>
        <p:grpSpPr>
          <a:xfrm>
            <a:off x="511651" y="856583"/>
            <a:ext cx="7717949" cy="7717949"/>
            <a:chOff x="0" y="0"/>
            <a:chExt cx="6350000" cy="635000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CA0F203-96AD-E4EE-B319-7630A682DDD9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t="-25046" b="-25046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632668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195889" y="1043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577" y="1468896"/>
            <a:ext cx="8629423" cy="5846799"/>
          </a:xfrm>
          <a:custGeom>
            <a:avLst/>
            <a:gdLst/>
            <a:ahLst/>
            <a:cxnLst/>
            <a:rect l="l" t="t" r="r" b="b"/>
            <a:pathLst>
              <a:path w="8629423" h="5846799">
                <a:moveTo>
                  <a:pt x="0" y="0"/>
                </a:moveTo>
                <a:lnTo>
                  <a:pt x="8629423" y="0"/>
                </a:lnTo>
                <a:lnTo>
                  <a:pt x="8629423" y="5846799"/>
                </a:lnTo>
                <a:lnTo>
                  <a:pt x="0" y="5846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7" r="-84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832149" y="2048734"/>
            <a:ext cx="803994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+mj-lt"/>
              </a:rPr>
              <a:t>EFFECTS OF DEHYDRATION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32149" y="3576649"/>
            <a:ext cx="7427151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0" i="0" u="none" strike="noStrike" baseline="0" dirty="0"/>
              <a:t>increased heart rate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b="0" i="0" u="none" strike="noStrike" baseline="0" dirty="0"/>
              <a:t>increased perception of effort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b="0" i="0" u="none" strike="noStrike" baseline="0" dirty="0"/>
              <a:t>increased fatigue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/>
              <a:t>impaired physical performance (for example, strength, endurance)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/>
              <a:t>impaired cognitive performance (for example, concentration, decision-making, </a:t>
            </a:r>
            <a:r>
              <a:rPr lang="en-GB" sz="3600" b="0" i="0" u="none" strike="noStrike" baseline="0" dirty="0"/>
              <a:t>skill and coordination)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/>
              <a:t>gastrointestinal issues, such as nausea, vomiting and </a:t>
            </a:r>
            <a:r>
              <a:rPr lang="en-US" sz="3600" b="0" i="0" u="none" strike="noStrike" baseline="0" dirty="0" err="1"/>
              <a:t>diarrhoea</a:t>
            </a:r>
            <a:endParaRPr lang="en-US" sz="3600" b="0" i="0" u="none" strike="noStrike" baseline="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/>
              <a:t>increased risk of heat illness.</a:t>
            </a:r>
            <a:endParaRPr lang="en-KE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36E37-EA81-65F5-7C46-9F2104D82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9BA13F4-11B7-0B7F-1462-B2935497165D}"/>
              </a:ext>
            </a:extLst>
          </p:cNvPr>
          <p:cNvSpPr txBox="1"/>
          <p:nvPr/>
        </p:nvSpPr>
        <p:spPr>
          <a:xfrm>
            <a:off x="533400" y="317474"/>
            <a:ext cx="14935200" cy="1176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60"/>
              </a:lnSpc>
            </a:pPr>
            <a:r>
              <a:rPr lang="en-US" sz="6600" dirty="0">
                <a:solidFill>
                  <a:srgbClr val="539165"/>
                </a:solidFill>
                <a:latin typeface="+mj-lt"/>
                <a:ea typeface="Open Sauce"/>
                <a:cs typeface="Open Sauce"/>
                <a:sym typeface="Open Sauce"/>
              </a:rPr>
              <a:t>SAFE SUPPLEMENTATION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99014A8-3F0E-4D61-62AC-C455E64D3E4E}"/>
              </a:ext>
            </a:extLst>
          </p:cNvPr>
          <p:cNvSpPr txBox="1"/>
          <p:nvPr/>
        </p:nvSpPr>
        <p:spPr>
          <a:xfrm>
            <a:off x="2687289" y="4797443"/>
            <a:ext cx="2345802" cy="6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E9D6ADE-315A-46DB-D780-6E9998320D8C}"/>
              </a:ext>
            </a:extLst>
          </p:cNvPr>
          <p:cNvSpPr txBox="1"/>
          <p:nvPr/>
        </p:nvSpPr>
        <p:spPr>
          <a:xfrm>
            <a:off x="541867" y="1845566"/>
            <a:ext cx="153162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/>
              <a:t>Many sports supplements have the </a:t>
            </a:r>
            <a:r>
              <a:rPr lang="en-US" sz="4000" b="1" dirty="0"/>
              <a:t>placebo effect</a:t>
            </a:r>
          </a:p>
          <a:p>
            <a:r>
              <a:rPr lang="en-US" sz="4000" dirty="0"/>
              <a:t>Beliefs that supplements are more effective than a healthy diet and provide a quick fix</a:t>
            </a:r>
          </a:p>
          <a:p>
            <a:r>
              <a:rPr lang="en-US" sz="4000" b="1" dirty="0"/>
              <a:t>Food first approach!!! 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BF6352D-AA9F-5932-1ACC-69102E6F5220}"/>
              </a:ext>
            </a:extLst>
          </p:cNvPr>
          <p:cNvSpPr txBox="1"/>
          <p:nvPr/>
        </p:nvSpPr>
        <p:spPr>
          <a:xfrm>
            <a:off x="2687595" y="6291176"/>
            <a:ext cx="2345802" cy="6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5194C9A9-8CDC-CA0E-D175-88A45AD54E69}"/>
              </a:ext>
            </a:extLst>
          </p:cNvPr>
          <p:cNvSpPr txBox="1"/>
          <p:nvPr/>
        </p:nvSpPr>
        <p:spPr>
          <a:xfrm>
            <a:off x="2687595" y="7745675"/>
            <a:ext cx="2345802" cy="6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3.</a:t>
            </a: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732A2102-7D7A-E8C7-90D3-E805ECF89704}"/>
              </a:ext>
            </a:extLst>
          </p:cNvPr>
          <p:cNvSpPr/>
          <p:nvPr/>
        </p:nvSpPr>
        <p:spPr>
          <a:xfrm>
            <a:off x="15246495" y="-47232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F0CC17-1320-E5F0-B10E-6A0FC9569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85" y="3997431"/>
            <a:ext cx="8378110" cy="628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07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9402" y="2841616"/>
            <a:ext cx="7131862" cy="4390306"/>
            <a:chOff x="53158" y="308918"/>
            <a:chExt cx="1215257" cy="748101"/>
          </a:xfrm>
        </p:grpSpPr>
        <p:sp>
          <p:nvSpPr>
            <p:cNvPr id="3" name="Freeform 3"/>
            <p:cNvSpPr/>
            <p:nvPr/>
          </p:nvSpPr>
          <p:spPr>
            <a:xfrm>
              <a:off x="53158" y="308918"/>
              <a:ext cx="1215257" cy="748101"/>
            </a:xfrm>
            <a:custGeom>
              <a:avLst/>
              <a:gdLst/>
              <a:ahLst/>
              <a:cxnLst/>
              <a:rect l="l" t="t" r="r" b="b"/>
              <a:pathLst>
                <a:path w="1215257" h="748101">
                  <a:moveTo>
                    <a:pt x="0" y="0"/>
                  </a:moveTo>
                  <a:lnTo>
                    <a:pt x="1215257" y="0"/>
                  </a:lnTo>
                  <a:lnTo>
                    <a:pt x="1215257" y="748101"/>
                  </a:lnTo>
                  <a:lnTo>
                    <a:pt x="0" y="748101"/>
                  </a:lnTo>
                  <a:close/>
                </a:path>
              </a:pathLst>
            </a:custGeom>
            <a:blipFill>
              <a:blip r:embed="rId2"/>
              <a:stretch>
                <a:fillRect t="-3810" b="-381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99653" y="2841616"/>
            <a:ext cx="9353947" cy="7445383"/>
            <a:chOff x="0" y="0"/>
            <a:chExt cx="4604719" cy="1063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4719" cy="1063004"/>
            </a:xfrm>
            <a:custGeom>
              <a:avLst/>
              <a:gdLst/>
              <a:ahLst/>
              <a:cxnLst/>
              <a:rect l="l" t="t" r="r" b="b"/>
              <a:pathLst>
                <a:path w="4604719" h="1063004">
                  <a:moveTo>
                    <a:pt x="0" y="0"/>
                  </a:moveTo>
                  <a:lnTo>
                    <a:pt x="4604719" y="0"/>
                  </a:lnTo>
                  <a:lnTo>
                    <a:pt x="4604719" y="1063004"/>
                  </a:lnTo>
                  <a:lnTo>
                    <a:pt x="0" y="1063004"/>
                  </a:lnTo>
                  <a:close/>
                </a:path>
              </a:pathLst>
            </a:custGeom>
            <a:solidFill>
              <a:srgbClr val="3F497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KE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604719" cy="1101104"/>
            </a:xfrm>
            <a:prstGeom prst="rect">
              <a:avLst/>
            </a:prstGeom>
          </p:spPr>
          <p:txBody>
            <a:bodyPr lIns="49502" tIns="49502" rIns="49502" bIns="4950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1000" y="495300"/>
            <a:ext cx="793694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81"/>
              </a:lnSpc>
            </a:pPr>
            <a:r>
              <a:rPr lang="en-US" sz="7200" dirty="0">
                <a:solidFill>
                  <a:srgbClr val="539165"/>
                </a:solidFill>
                <a:latin typeface="+mj-lt"/>
                <a:ea typeface="Open Sauce"/>
                <a:cs typeface="Open Sauce"/>
                <a:sym typeface="Open Sauce"/>
              </a:rPr>
              <a:t>Considerations for Supplement Use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0790" y="3223853"/>
            <a:ext cx="8911672" cy="8546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ea typeface="Glacial Indifference"/>
                <a:cs typeface="Glacial Indifference"/>
                <a:sym typeface="Glacial Indifference"/>
              </a:rPr>
              <a:t>Consult a professional </a:t>
            </a:r>
            <a:r>
              <a:rPr lang="en-US" sz="3000" dirty="0" err="1">
                <a:solidFill>
                  <a:srgbClr val="FFFFFF"/>
                </a:solidFill>
                <a:ea typeface="Glacial Indifference"/>
                <a:cs typeface="Glacial Indifference"/>
                <a:sym typeface="Glacial Indifference"/>
              </a:rPr>
              <a:t>i.e</a:t>
            </a:r>
            <a:r>
              <a:rPr lang="en-US" sz="3000" dirty="0">
                <a:solidFill>
                  <a:srgbClr val="FFFFFF"/>
                </a:solidFill>
                <a:ea typeface="Glacial Indifference"/>
                <a:cs typeface="Glacial Indifference"/>
                <a:sym typeface="Glacial Indifference"/>
              </a:rPr>
              <a:t> a sports dietitian or physician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ea typeface="Glacial Indifference"/>
                <a:cs typeface="Glacial Indifference"/>
                <a:sym typeface="Glacial Indifference"/>
              </a:rPr>
              <a:t>Third party testing- consider those tested for purity and potency by reputable 3</a:t>
            </a:r>
            <a:r>
              <a:rPr lang="en-US" sz="3000" baseline="30000" dirty="0">
                <a:solidFill>
                  <a:srgbClr val="FFFFFF"/>
                </a:solidFill>
                <a:ea typeface="Glacial Indifference"/>
                <a:cs typeface="Glacial Indifference"/>
                <a:sym typeface="Glacial Indifference"/>
              </a:rPr>
              <a:t>rd</a:t>
            </a:r>
            <a:r>
              <a:rPr lang="en-US" sz="3000" dirty="0">
                <a:solidFill>
                  <a:srgbClr val="FFFFFF"/>
                </a:solidFill>
                <a:ea typeface="Glacial Indifference"/>
                <a:cs typeface="Glacial Indifference"/>
                <a:sym typeface="Glacial Indifference"/>
              </a:rPr>
              <a:t> party org.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ea typeface="Glacial Indifference"/>
                <a:cs typeface="Glacial Indifference"/>
                <a:sym typeface="Glacial Indifference"/>
              </a:rPr>
              <a:t>Dosage and timing- follow recommendations by provider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ea typeface="Glacial Indifference"/>
                <a:cs typeface="Glacial Indifference"/>
                <a:sym typeface="Glacial Indifference"/>
              </a:rPr>
              <a:t>Potential interactions- especially between medications and supplements you may be taking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ea typeface="Glacial Indifference"/>
                <a:cs typeface="Glacial Indifference"/>
                <a:sym typeface="Glacial Indifference"/>
              </a:rPr>
              <a:t>Monitor effectiveness- track progress and assess effectiveness of the supplementation strategy</a:t>
            </a:r>
          </a:p>
          <a:p>
            <a:pPr marL="323850" lvl="1" algn="l">
              <a:lnSpc>
                <a:spcPts val="4200"/>
              </a:lnSpc>
            </a:pPr>
            <a:r>
              <a:rPr lang="en-US" sz="3200" dirty="0">
                <a:solidFill>
                  <a:srgbClr val="FFFFFF"/>
                </a:solidFill>
                <a:latin typeface="Montserrat Bold"/>
              </a:rPr>
              <a:t>NOTE: </a:t>
            </a:r>
            <a:r>
              <a:rPr lang="en-US" sz="3200" dirty="0">
                <a:solidFill>
                  <a:srgbClr val="FFFFFF"/>
                </a:solidFill>
                <a:latin typeface="Montserrat Bold Italics"/>
              </a:rPr>
              <a:t>Risk of contamination should always be considered by athletes as governed by the WADA code.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endParaRPr lang="en-US" sz="3000" dirty="0">
              <a:solidFill>
                <a:srgbClr val="FFFFFF"/>
              </a:solidFill>
              <a:ea typeface="Glacial Indifference"/>
              <a:cs typeface="Glacial Indifference"/>
              <a:sym typeface="Glacial Indifference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endParaRPr lang="en-US" sz="3000" dirty="0">
              <a:solidFill>
                <a:srgbClr val="FFFFFF"/>
              </a:solidFill>
              <a:ea typeface="Glacial Indifference"/>
              <a:cs typeface="Glacial Indifference"/>
              <a:sym typeface="Glacial Indifference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endParaRPr lang="en-US" sz="3000" dirty="0">
              <a:solidFill>
                <a:srgbClr val="FFFFFF"/>
              </a:solidFill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58539CD4-BB9F-D917-B7B2-9467B0291E57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961593-C6FA-39AD-D6E4-A4533841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93B5E47-07DD-7A01-7B14-059F239736CF}"/>
              </a:ext>
            </a:extLst>
          </p:cNvPr>
          <p:cNvSpPr txBox="1"/>
          <p:nvPr/>
        </p:nvSpPr>
        <p:spPr>
          <a:xfrm>
            <a:off x="685800" y="733923"/>
            <a:ext cx="14935200" cy="1176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60"/>
              </a:lnSpc>
            </a:pPr>
            <a:r>
              <a:rPr lang="en-US" sz="7200" dirty="0">
                <a:solidFill>
                  <a:srgbClr val="539165"/>
                </a:solidFill>
                <a:latin typeface="+mj-lt"/>
                <a:ea typeface="Open Sauce"/>
                <a:cs typeface="Open Sauce"/>
                <a:sym typeface="Open Sauce"/>
              </a:rPr>
              <a:t>Supplements for young athletes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BC9E8BA-6CF7-9D01-6BF0-62BF0F4DE49B}"/>
              </a:ext>
            </a:extLst>
          </p:cNvPr>
          <p:cNvSpPr txBox="1"/>
          <p:nvPr/>
        </p:nvSpPr>
        <p:spPr>
          <a:xfrm>
            <a:off x="2687289" y="4797443"/>
            <a:ext cx="2345802" cy="6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4E50EC9-00DC-01E5-933B-C4232E11D6AE}"/>
              </a:ext>
            </a:extLst>
          </p:cNvPr>
          <p:cNvSpPr txBox="1"/>
          <p:nvPr/>
        </p:nvSpPr>
        <p:spPr>
          <a:xfrm>
            <a:off x="6172200" y="2767238"/>
            <a:ext cx="115824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Creatine Monohydrate: Robust literature to support the beneficial effects on body </a:t>
            </a:r>
            <a:r>
              <a:rPr lang="en-US" sz="4000" dirty="0" err="1"/>
              <a:t>composition,physical</a:t>
            </a:r>
            <a:r>
              <a:rPr lang="en-US" sz="4000" dirty="0"/>
              <a:t> performance and injury prevention. Safe for use in &lt;18 </a:t>
            </a:r>
            <a:r>
              <a:rPr lang="en-US" sz="4000" dirty="0" err="1"/>
              <a:t>y.o</a:t>
            </a:r>
            <a:r>
              <a:rPr lang="en-US" sz="4000" dirty="0"/>
              <a:t>(Antonio et al.,2021, Dover et al.,2020)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Beta alanine: increases lean body mass, improve exercise performance, reduce neuromuscular fatigue during training (Trexler et al., 2015)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Omega 3: supports cognitive function, building blocks for healthy body and mind</a:t>
            </a:r>
            <a:endParaRPr lang="en-KE" sz="4000" dirty="0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8002017-9778-64F8-DB51-CBB5C78E2362}"/>
              </a:ext>
            </a:extLst>
          </p:cNvPr>
          <p:cNvSpPr txBox="1"/>
          <p:nvPr/>
        </p:nvSpPr>
        <p:spPr>
          <a:xfrm>
            <a:off x="2687595" y="6291176"/>
            <a:ext cx="2345802" cy="6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F2D34033-9042-2DE8-509C-4E9226E8686F}"/>
              </a:ext>
            </a:extLst>
          </p:cNvPr>
          <p:cNvSpPr txBox="1"/>
          <p:nvPr/>
        </p:nvSpPr>
        <p:spPr>
          <a:xfrm>
            <a:off x="2687595" y="7745675"/>
            <a:ext cx="2345802" cy="61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3.</a:t>
            </a: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9100D3AB-CB89-F7F0-5C15-90EAEC96F381}"/>
              </a:ext>
            </a:extLst>
          </p:cNvPr>
          <p:cNvSpPr/>
          <p:nvPr/>
        </p:nvSpPr>
        <p:spPr>
          <a:xfrm>
            <a:off x="15246495" y="-47232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F6E2D8C-E29F-6D73-0122-02E6FA9DBA00}"/>
              </a:ext>
            </a:extLst>
          </p:cNvPr>
          <p:cNvGrpSpPr/>
          <p:nvPr/>
        </p:nvGrpSpPr>
        <p:grpSpPr>
          <a:xfrm>
            <a:off x="709228" y="1969149"/>
            <a:ext cx="5163619" cy="7800473"/>
            <a:chOff x="0" y="0"/>
            <a:chExt cx="6884825" cy="1040063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EA02FC8E-F038-0CC9-077D-3E6A92C6B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948" r="27948"/>
            <a:stretch>
              <a:fillRect/>
            </a:stretch>
          </p:blipFill>
          <p:spPr>
            <a:xfrm>
              <a:off x="0" y="0"/>
              <a:ext cx="6884825" cy="10400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80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2963" y="2200001"/>
            <a:ext cx="4618452" cy="7190157"/>
            <a:chOff x="0" y="0"/>
            <a:chExt cx="6157935" cy="95868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7178" r="7178"/>
            <a:stretch>
              <a:fillRect/>
            </a:stretch>
          </p:blipFill>
          <p:spPr>
            <a:xfrm>
              <a:off x="0" y="0"/>
              <a:ext cx="6157935" cy="95868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133600" y="421176"/>
            <a:ext cx="8311916" cy="1028700"/>
            <a:chOff x="0" y="0"/>
            <a:chExt cx="3032210" cy="3752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32210" cy="375273"/>
            </a:xfrm>
            <a:custGeom>
              <a:avLst/>
              <a:gdLst/>
              <a:ahLst/>
              <a:cxnLst/>
              <a:rect l="l" t="t" r="r" b="b"/>
              <a:pathLst>
                <a:path w="3032210" h="375273">
                  <a:moveTo>
                    <a:pt x="0" y="0"/>
                  </a:moveTo>
                  <a:lnTo>
                    <a:pt x="3032210" y="0"/>
                  </a:lnTo>
                  <a:lnTo>
                    <a:pt x="3032210" y="375273"/>
                  </a:lnTo>
                  <a:lnTo>
                    <a:pt x="0" y="375273"/>
                  </a:lnTo>
                  <a:close/>
                </a:path>
              </a:pathLst>
            </a:custGeom>
            <a:solidFill>
              <a:srgbClr val="C9C2AF">
                <a:alpha val="83922"/>
              </a:srgbClr>
            </a:solidFill>
          </p:spPr>
          <p:txBody>
            <a:bodyPr/>
            <a:lstStyle/>
            <a:p>
              <a:endParaRPr lang="en-KE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5550404" y="0"/>
            <a:ext cx="2737596" cy="2200001"/>
          </a:xfrm>
          <a:custGeom>
            <a:avLst/>
            <a:gdLst/>
            <a:ahLst/>
            <a:cxnLst/>
            <a:rect l="l" t="t" r="r" b="b"/>
            <a:pathLst>
              <a:path w="2737596" h="2200001">
                <a:moveTo>
                  <a:pt x="0" y="0"/>
                </a:moveTo>
                <a:lnTo>
                  <a:pt x="2737596" y="0"/>
                </a:lnTo>
                <a:lnTo>
                  <a:pt x="2737596" y="2200001"/>
                </a:lnTo>
                <a:lnTo>
                  <a:pt x="0" y="2200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64" t="-9986" r="-12464"/>
            </a:stretch>
          </a:blipFill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76DA1C-40EE-9170-C4AF-E1B52D839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6" y="697889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Raleway Bold" panose="020B0604020202020204" charset="0"/>
              </a:rPr>
              <a:t>Reducing Risk </a:t>
            </a:r>
            <a:br>
              <a:rPr lang="en-US" dirty="0"/>
            </a:br>
            <a:endParaRPr lang="en-K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7FD36D-D8B8-179D-23C5-99CD17C74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6" y="1866900"/>
            <a:ext cx="11506203" cy="452596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6BFE33-0EE5-3415-262C-863482E91411}"/>
              </a:ext>
            </a:extLst>
          </p:cNvPr>
          <p:cNvSpPr txBox="1"/>
          <p:nvPr/>
        </p:nvSpPr>
        <p:spPr>
          <a:xfrm>
            <a:off x="914396" y="6819900"/>
            <a:ext cx="2362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Only way to avoid the risk of contaminated supplements is to completely avoid using these products</a:t>
            </a:r>
          </a:p>
          <a:p>
            <a:r>
              <a:rPr lang="en-US" sz="2000" dirty="0"/>
              <a:t>Focus on a healthy, balanced diet</a:t>
            </a:r>
            <a:endParaRPr lang="en-KE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14362-2C1B-BFB3-73D3-397B3A66D90E}"/>
              </a:ext>
            </a:extLst>
          </p:cNvPr>
          <p:cNvSpPr txBox="1"/>
          <p:nvPr/>
        </p:nvSpPr>
        <p:spPr>
          <a:xfrm>
            <a:off x="3657600" y="68199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the use of a nutritional supplement is recommended by a specialist, opt for products that are independently certified.</a:t>
            </a:r>
            <a:endParaRPr lang="en-KE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196946-1052-F920-2C10-B632825582C4}"/>
              </a:ext>
            </a:extLst>
          </p:cNvPr>
          <p:cNvSpPr txBox="1"/>
          <p:nvPr/>
        </p:nvSpPr>
        <p:spPr>
          <a:xfrm>
            <a:off x="7010400" y="6819900"/>
            <a:ext cx="2593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Exclusion Criteria applies. For safety reasons, it is best to avoid these substances.</a:t>
            </a:r>
          </a:p>
          <a:p>
            <a:r>
              <a:rPr lang="en-US" sz="2000" dirty="0"/>
              <a:t>Avoid ordering products from sources that aren’t certified.</a:t>
            </a:r>
            <a:endParaRPr lang="en-KE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17BA10-E66A-2AAF-8AAB-688287AE3EED}"/>
              </a:ext>
            </a:extLst>
          </p:cNvPr>
          <p:cNvSpPr txBox="1"/>
          <p:nvPr/>
        </p:nvSpPr>
        <p:spPr>
          <a:xfrm>
            <a:off x="10058396" y="6633613"/>
            <a:ext cx="25938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AVOID such products at all costs. </a:t>
            </a:r>
          </a:p>
          <a:p>
            <a:r>
              <a:rPr lang="en-US" dirty="0"/>
              <a:t>These include:</a:t>
            </a:r>
          </a:p>
          <a:p>
            <a:r>
              <a:rPr lang="en-US" dirty="0"/>
              <a:t>-Products intended for the fitness or bodybuilding market</a:t>
            </a:r>
          </a:p>
          <a:p>
            <a:r>
              <a:rPr lang="en-US" dirty="0"/>
              <a:t>-Products which make big claims.</a:t>
            </a:r>
          </a:p>
          <a:p>
            <a:r>
              <a:rPr lang="en-US" dirty="0"/>
              <a:t>-Products that use terms such as testo, </a:t>
            </a:r>
            <a:r>
              <a:rPr lang="en-US" dirty="0" err="1"/>
              <a:t>anabo</a:t>
            </a:r>
            <a:r>
              <a:rPr lang="en-US" dirty="0"/>
              <a:t>, Andro, boost </a:t>
            </a:r>
          </a:p>
          <a:p>
            <a:r>
              <a:rPr lang="en-US" dirty="0"/>
              <a:t>-Products which claim to be doping-free</a:t>
            </a:r>
            <a:endParaRPr lang="en-K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07481B-6EE6-9A7C-45F4-2167B2D68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02ECFFE8-FE0A-A79E-82E2-0B2FAA5EC1BD}"/>
              </a:ext>
            </a:extLst>
          </p:cNvPr>
          <p:cNvSpPr txBox="1"/>
          <p:nvPr/>
        </p:nvSpPr>
        <p:spPr>
          <a:xfrm>
            <a:off x="1376350" y="1657885"/>
            <a:ext cx="7359612" cy="123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88"/>
              </a:lnSpc>
            </a:pPr>
            <a:r>
              <a:rPr lang="en-US" sz="8157">
                <a:solidFill>
                  <a:srgbClr val="539165"/>
                </a:solidFill>
                <a:latin typeface="Open Sauce"/>
                <a:ea typeface="Open Sauce"/>
                <a:cs typeface="Open Sauce"/>
                <a:sym typeface="Open Sauce"/>
              </a:rPr>
              <a:t>CONCLUSION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E1BE3D2-3A67-AE0D-0851-CB19546A3D74}"/>
              </a:ext>
            </a:extLst>
          </p:cNvPr>
          <p:cNvSpPr txBox="1"/>
          <p:nvPr/>
        </p:nvSpPr>
        <p:spPr>
          <a:xfrm>
            <a:off x="1149522" y="3122058"/>
            <a:ext cx="9184720" cy="372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834" lvl="1" indent="-377917" algn="l">
              <a:lnSpc>
                <a:spcPts val="4901"/>
              </a:lnSpc>
              <a:buFont typeface="Arial"/>
              <a:buChar char="•"/>
            </a:pPr>
            <a:r>
              <a:rPr lang="en-US" sz="3500" dirty="0">
                <a:solidFill>
                  <a:srgbClr val="545454"/>
                </a:solidFill>
                <a:ea typeface="Glacial Indifference"/>
                <a:cs typeface="Glacial Indifference"/>
                <a:sym typeface="Glacial Indifference"/>
              </a:rPr>
              <a:t>Proper nutrition is crucial for a healthy and active life.</a:t>
            </a:r>
          </a:p>
          <a:p>
            <a:pPr marL="755834" lvl="1" indent="-377917" algn="l">
              <a:lnSpc>
                <a:spcPts val="4901"/>
              </a:lnSpc>
              <a:buFont typeface="Arial"/>
              <a:buChar char="•"/>
            </a:pPr>
            <a:r>
              <a:rPr lang="en-US" sz="3500" dirty="0">
                <a:solidFill>
                  <a:srgbClr val="545454"/>
                </a:solidFill>
                <a:ea typeface="Glacial Indifference"/>
                <a:cs typeface="Glacial Indifference"/>
                <a:sym typeface="Glacial Indifference"/>
              </a:rPr>
              <a:t>Make informed food choices and strive for balance in young athletes’ diets.</a:t>
            </a:r>
          </a:p>
          <a:p>
            <a:pPr marL="755834" lvl="1" indent="-377917" algn="l">
              <a:lnSpc>
                <a:spcPts val="4901"/>
              </a:lnSpc>
              <a:buFont typeface="Arial"/>
              <a:buChar char="•"/>
            </a:pPr>
            <a:r>
              <a:rPr lang="en-US" sz="3500" dirty="0">
                <a:solidFill>
                  <a:srgbClr val="545454"/>
                </a:solidFill>
                <a:ea typeface="Glacial Indifference"/>
                <a:cs typeface="Glacial Indifference"/>
                <a:sym typeface="Glacial Indifference"/>
              </a:rPr>
              <a:t>Start implementing small changes today to improve eating habits and overall health.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8BC0FEE6-F215-D882-4FF1-CADE95C8AD0D}"/>
              </a:ext>
            </a:extLst>
          </p:cNvPr>
          <p:cNvSpPr/>
          <p:nvPr/>
        </p:nvSpPr>
        <p:spPr>
          <a:xfrm flipV="1">
            <a:off x="1376350" y="9258300"/>
            <a:ext cx="1553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B4CDD266-7666-5753-4A37-18EEEED91059}"/>
              </a:ext>
            </a:extLst>
          </p:cNvPr>
          <p:cNvGrpSpPr/>
          <p:nvPr/>
        </p:nvGrpSpPr>
        <p:grpSpPr>
          <a:xfrm>
            <a:off x="8710562" y="2892196"/>
            <a:ext cx="9525000" cy="8762969"/>
            <a:chOff x="7361878" y="1424142"/>
            <a:chExt cx="10128885" cy="8863330"/>
          </a:xfrm>
        </p:grpSpPr>
        <p:pic>
          <p:nvPicPr>
            <p:cNvPr id="5" name="object 6">
              <a:extLst>
                <a:ext uri="{FF2B5EF4-FFF2-40B4-BE49-F238E27FC236}">
                  <a16:creationId xmlns:a16="http://schemas.microsoft.com/office/drawing/2014/main" id="{04388DD9-249F-F2E9-BAAA-473C03D0BFD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1546" y="1424142"/>
              <a:ext cx="7839074" cy="7439024"/>
            </a:xfrm>
            <a:prstGeom prst="rect">
              <a:avLst/>
            </a:prstGeom>
          </p:spPr>
        </p:pic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2035C35E-79B0-A517-9406-A31E148A70A8}"/>
                </a:ext>
              </a:extLst>
            </p:cNvPr>
            <p:cNvSpPr/>
            <p:nvPr/>
          </p:nvSpPr>
          <p:spPr>
            <a:xfrm>
              <a:off x="7361878" y="8573254"/>
              <a:ext cx="2277110" cy="1713864"/>
            </a:xfrm>
            <a:custGeom>
              <a:avLst/>
              <a:gdLst/>
              <a:ahLst/>
              <a:cxnLst/>
              <a:rect l="l" t="t" r="r" b="b"/>
              <a:pathLst>
                <a:path w="2277109" h="1713865">
                  <a:moveTo>
                    <a:pt x="245004" y="1713745"/>
                  </a:moveTo>
                  <a:lnTo>
                    <a:pt x="0" y="1713745"/>
                  </a:lnTo>
                  <a:lnTo>
                    <a:pt x="164" y="1713521"/>
                  </a:lnTo>
                  <a:lnTo>
                    <a:pt x="29535" y="1683743"/>
                  </a:lnTo>
                  <a:lnTo>
                    <a:pt x="73748" y="1651724"/>
                  </a:lnTo>
                  <a:lnTo>
                    <a:pt x="130733" y="1624214"/>
                  </a:lnTo>
                  <a:lnTo>
                    <a:pt x="164267" y="1615283"/>
                  </a:lnTo>
                  <a:lnTo>
                    <a:pt x="196150" y="1615404"/>
                  </a:lnTo>
                  <a:lnTo>
                    <a:pt x="223908" y="1628070"/>
                  </a:lnTo>
                  <a:lnTo>
                    <a:pt x="239061" y="1648513"/>
                  </a:lnTo>
                  <a:lnTo>
                    <a:pt x="246884" y="1674078"/>
                  </a:lnTo>
                  <a:lnTo>
                    <a:pt x="247569" y="1702213"/>
                  </a:lnTo>
                  <a:lnTo>
                    <a:pt x="245004" y="1713745"/>
                  </a:lnTo>
                  <a:close/>
                </a:path>
                <a:path w="2277109" h="1713865">
                  <a:moveTo>
                    <a:pt x="854602" y="1319746"/>
                  </a:moveTo>
                  <a:lnTo>
                    <a:pt x="824758" y="1317848"/>
                  </a:lnTo>
                  <a:lnTo>
                    <a:pt x="798722" y="1304561"/>
                  </a:lnTo>
                  <a:lnTo>
                    <a:pt x="780094" y="1279430"/>
                  </a:lnTo>
                  <a:lnTo>
                    <a:pt x="772471" y="1242000"/>
                  </a:lnTo>
                  <a:lnTo>
                    <a:pt x="779021" y="1204789"/>
                  </a:lnTo>
                  <a:lnTo>
                    <a:pt x="798006" y="1171415"/>
                  </a:lnTo>
                  <a:lnTo>
                    <a:pt x="825664" y="1146480"/>
                  </a:lnTo>
                  <a:lnTo>
                    <a:pt x="858235" y="1134588"/>
                  </a:lnTo>
                  <a:lnTo>
                    <a:pt x="890458" y="1139098"/>
                  </a:lnTo>
                  <a:lnTo>
                    <a:pt x="917211" y="1157784"/>
                  </a:lnTo>
                  <a:lnTo>
                    <a:pt x="934945" y="1186865"/>
                  </a:lnTo>
                  <a:lnTo>
                    <a:pt x="940110" y="1222563"/>
                  </a:lnTo>
                  <a:lnTo>
                    <a:pt x="931010" y="1261664"/>
                  </a:lnTo>
                  <a:lnTo>
                    <a:pt x="911326" y="1291198"/>
                  </a:lnTo>
                  <a:lnTo>
                    <a:pt x="884658" y="1310711"/>
                  </a:lnTo>
                  <a:lnTo>
                    <a:pt x="854602" y="1319746"/>
                  </a:lnTo>
                  <a:close/>
                </a:path>
                <a:path w="2277109" h="1713865">
                  <a:moveTo>
                    <a:pt x="1500750" y="585251"/>
                  </a:moveTo>
                  <a:lnTo>
                    <a:pt x="1452213" y="552005"/>
                  </a:lnTo>
                  <a:lnTo>
                    <a:pt x="1431771" y="485000"/>
                  </a:lnTo>
                  <a:lnTo>
                    <a:pt x="1424771" y="419140"/>
                  </a:lnTo>
                  <a:lnTo>
                    <a:pt x="1428055" y="386430"/>
                  </a:lnTo>
                  <a:lnTo>
                    <a:pt x="1438465" y="345980"/>
                  </a:lnTo>
                  <a:lnTo>
                    <a:pt x="1457972" y="309635"/>
                  </a:lnTo>
                  <a:lnTo>
                    <a:pt x="1487034" y="280355"/>
                  </a:lnTo>
                  <a:lnTo>
                    <a:pt x="1523266" y="260560"/>
                  </a:lnTo>
                  <a:lnTo>
                    <a:pt x="1560506" y="259000"/>
                  </a:lnTo>
                  <a:lnTo>
                    <a:pt x="1594292" y="272938"/>
                  </a:lnTo>
                  <a:lnTo>
                    <a:pt x="1640757" y="333805"/>
                  </a:lnTo>
                  <a:lnTo>
                    <a:pt x="1649204" y="376059"/>
                  </a:lnTo>
                  <a:lnTo>
                    <a:pt x="1649947" y="397623"/>
                  </a:lnTo>
                  <a:lnTo>
                    <a:pt x="1649436" y="408387"/>
                  </a:lnTo>
                  <a:lnTo>
                    <a:pt x="1641591" y="450757"/>
                  </a:lnTo>
                  <a:lnTo>
                    <a:pt x="1624790" y="490440"/>
                  </a:lnTo>
                  <a:lnTo>
                    <a:pt x="1596573" y="529061"/>
                  </a:lnTo>
                  <a:lnTo>
                    <a:pt x="1566839" y="556378"/>
                  </a:lnTo>
                  <a:lnTo>
                    <a:pt x="1533689" y="576751"/>
                  </a:lnTo>
                  <a:lnTo>
                    <a:pt x="1500750" y="585251"/>
                  </a:lnTo>
                  <a:close/>
                </a:path>
                <a:path w="2277109" h="1713865">
                  <a:moveTo>
                    <a:pt x="2188827" y="205281"/>
                  </a:moveTo>
                  <a:lnTo>
                    <a:pt x="2151757" y="202561"/>
                  </a:lnTo>
                  <a:lnTo>
                    <a:pt x="2119930" y="182814"/>
                  </a:lnTo>
                  <a:lnTo>
                    <a:pt x="2098925" y="148044"/>
                  </a:lnTo>
                  <a:lnTo>
                    <a:pt x="2093143" y="108758"/>
                  </a:lnTo>
                  <a:lnTo>
                    <a:pt x="2100542" y="69633"/>
                  </a:lnTo>
                  <a:lnTo>
                    <a:pt x="2119076" y="35346"/>
                  </a:lnTo>
                  <a:lnTo>
                    <a:pt x="2146701" y="10576"/>
                  </a:lnTo>
                  <a:lnTo>
                    <a:pt x="2181373" y="0"/>
                  </a:lnTo>
                  <a:lnTo>
                    <a:pt x="2221046" y="8295"/>
                  </a:lnTo>
                  <a:lnTo>
                    <a:pt x="2258390" y="41086"/>
                  </a:lnTo>
                  <a:lnTo>
                    <a:pt x="2276721" y="87268"/>
                  </a:lnTo>
                  <a:lnTo>
                    <a:pt x="2275086" y="131968"/>
                  </a:lnTo>
                  <a:lnTo>
                    <a:pt x="2256131" y="167916"/>
                  </a:lnTo>
                  <a:lnTo>
                    <a:pt x="2225498" y="193044"/>
                  </a:lnTo>
                  <a:lnTo>
                    <a:pt x="2188827" y="205281"/>
                  </a:lnTo>
                  <a:close/>
                </a:path>
                <a:path w="2277109" h="1713865">
                  <a:moveTo>
                    <a:pt x="2167380" y="1234688"/>
                  </a:moveTo>
                  <a:lnTo>
                    <a:pt x="2130280" y="1231947"/>
                  </a:lnTo>
                  <a:lnTo>
                    <a:pt x="2098438" y="1212129"/>
                  </a:lnTo>
                  <a:lnTo>
                    <a:pt x="2077812" y="1177359"/>
                  </a:lnTo>
                  <a:lnTo>
                    <a:pt x="2072306" y="1138073"/>
                  </a:lnTo>
                  <a:lnTo>
                    <a:pt x="2079898" y="1098948"/>
                  </a:lnTo>
                  <a:lnTo>
                    <a:pt x="2098565" y="1064661"/>
                  </a:lnTo>
                  <a:lnTo>
                    <a:pt x="2126283" y="1039891"/>
                  </a:lnTo>
                  <a:lnTo>
                    <a:pt x="2161030" y="1029315"/>
                  </a:lnTo>
                  <a:lnTo>
                    <a:pt x="2200782" y="1037610"/>
                  </a:lnTo>
                  <a:lnTo>
                    <a:pt x="2200168" y="1037610"/>
                  </a:lnTo>
                  <a:lnTo>
                    <a:pt x="2210881" y="1044187"/>
                  </a:lnTo>
                  <a:lnTo>
                    <a:pt x="2243712" y="1081234"/>
                  </a:lnTo>
                  <a:lnTo>
                    <a:pt x="2255229" y="1116584"/>
                  </a:lnTo>
                  <a:lnTo>
                    <a:pt x="2253665" y="1161298"/>
                  </a:lnTo>
                  <a:lnTo>
                    <a:pt x="2234730" y="1197277"/>
                  </a:lnTo>
                  <a:lnTo>
                    <a:pt x="2204083" y="1222436"/>
                  </a:lnTo>
                  <a:lnTo>
                    <a:pt x="2167380" y="1234688"/>
                  </a:lnTo>
                  <a:close/>
                </a:path>
                <a:path w="2277109" h="1713865">
                  <a:moveTo>
                    <a:pt x="1490281" y="1181538"/>
                  </a:moveTo>
                  <a:lnTo>
                    <a:pt x="1453173" y="1178920"/>
                  </a:lnTo>
                  <a:lnTo>
                    <a:pt x="1421331" y="1159344"/>
                  </a:lnTo>
                  <a:lnTo>
                    <a:pt x="1400401" y="1124574"/>
                  </a:lnTo>
                  <a:lnTo>
                    <a:pt x="1394674" y="1085288"/>
                  </a:lnTo>
                  <a:lnTo>
                    <a:pt x="1402109" y="1046162"/>
                  </a:lnTo>
                  <a:lnTo>
                    <a:pt x="1420665" y="1011876"/>
                  </a:lnTo>
                  <a:lnTo>
                    <a:pt x="1448302" y="987106"/>
                  </a:lnTo>
                  <a:lnTo>
                    <a:pt x="1482977" y="976529"/>
                  </a:lnTo>
                  <a:lnTo>
                    <a:pt x="1522652" y="984825"/>
                  </a:lnTo>
                  <a:lnTo>
                    <a:pt x="1559995" y="1017616"/>
                  </a:lnTo>
                  <a:lnTo>
                    <a:pt x="1578327" y="1063798"/>
                  </a:lnTo>
                  <a:lnTo>
                    <a:pt x="1576676" y="1108328"/>
                  </a:lnTo>
                  <a:lnTo>
                    <a:pt x="1557684" y="1144173"/>
                  </a:lnTo>
                  <a:lnTo>
                    <a:pt x="1527001" y="1169267"/>
                  </a:lnTo>
                  <a:lnTo>
                    <a:pt x="1490281" y="1181538"/>
                  </a:lnTo>
                  <a:close/>
                </a:path>
                <a:path w="2277109" h="1713865">
                  <a:moveTo>
                    <a:pt x="1074150" y="1713745"/>
                  </a:moveTo>
                  <a:lnTo>
                    <a:pt x="984753" y="1713745"/>
                  </a:lnTo>
                  <a:lnTo>
                    <a:pt x="991907" y="1709821"/>
                  </a:lnTo>
                  <a:lnTo>
                    <a:pt x="999366" y="1706275"/>
                  </a:lnTo>
                  <a:lnTo>
                    <a:pt x="1007043" y="1703156"/>
                  </a:lnTo>
                  <a:lnTo>
                    <a:pt x="1044402" y="1701506"/>
                  </a:lnTo>
                  <a:lnTo>
                    <a:pt x="1074150" y="1713745"/>
                  </a:lnTo>
                  <a:close/>
                </a:path>
              </a:pathLst>
            </a:custGeom>
            <a:solidFill>
              <a:srgbClr val="FFD5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Freeform 4">
            <a:extLst>
              <a:ext uri="{FF2B5EF4-FFF2-40B4-BE49-F238E27FC236}">
                <a16:creationId xmlns:a16="http://schemas.microsoft.com/office/drawing/2014/main" id="{3254701C-7E0F-5CD8-E727-7753BCE644B5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38644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1430000" y="3673703"/>
            <a:ext cx="6375154" cy="6248037"/>
            <a:chOff x="0" y="0"/>
            <a:chExt cx="1086316" cy="10646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6315" cy="1064655"/>
            </a:xfrm>
            <a:custGeom>
              <a:avLst/>
              <a:gdLst/>
              <a:ahLst/>
              <a:cxnLst/>
              <a:rect l="l" t="t" r="r" b="b"/>
              <a:pathLst>
                <a:path w="1086315" h="1064655">
                  <a:moveTo>
                    <a:pt x="0" y="0"/>
                  </a:moveTo>
                  <a:lnTo>
                    <a:pt x="1086315" y="0"/>
                  </a:lnTo>
                  <a:lnTo>
                    <a:pt x="1086315" y="1064655"/>
                  </a:lnTo>
                  <a:lnTo>
                    <a:pt x="0" y="1064655"/>
                  </a:lnTo>
                  <a:close/>
                </a:path>
              </a:pathLst>
            </a:custGeom>
            <a:blipFill>
              <a:blip r:embed="rId2"/>
              <a:stretch>
                <a:fillRect l="-23550" r="-2355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273172" y="1250998"/>
            <a:ext cx="8587738" cy="245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14"/>
              </a:lnSpc>
            </a:pPr>
            <a:r>
              <a:rPr lang="en-US" sz="8800" dirty="0">
                <a:solidFill>
                  <a:srgbClr val="539165"/>
                </a:solidFill>
                <a:latin typeface="Open Sauce"/>
                <a:ea typeface="Open Sauce"/>
                <a:cs typeface="Open Sauce"/>
                <a:sym typeface="Open Sauce"/>
              </a:rPr>
              <a:t>THANK YOU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6C26565B-4EB7-599E-5437-C553532B07D6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232093" y="1816611"/>
            <a:ext cx="6672730" cy="6923758"/>
            <a:chOff x="0" y="0"/>
            <a:chExt cx="1081581" cy="11222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1581" cy="1122270"/>
            </a:xfrm>
            <a:custGeom>
              <a:avLst/>
              <a:gdLst/>
              <a:ahLst/>
              <a:cxnLst/>
              <a:rect l="l" t="t" r="r" b="b"/>
              <a:pathLst>
                <a:path w="1081581" h="1122270">
                  <a:moveTo>
                    <a:pt x="0" y="0"/>
                  </a:moveTo>
                  <a:lnTo>
                    <a:pt x="1081581" y="0"/>
                  </a:lnTo>
                  <a:lnTo>
                    <a:pt x="1081581" y="1122270"/>
                  </a:lnTo>
                  <a:lnTo>
                    <a:pt x="0" y="1122270"/>
                  </a:lnTo>
                  <a:close/>
                </a:path>
              </a:pathLst>
            </a:custGeom>
            <a:blipFill>
              <a:blip r:embed="rId2"/>
              <a:stretch>
                <a:fillRect l="-28310" r="-2831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010400" y="591852"/>
            <a:ext cx="8507930" cy="1224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55"/>
              </a:lnSpc>
            </a:pPr>
            <a:r>
              <a:rPr lang="en-US" sz="7200" dirty="0">
                <a:solidFill>
                  <a:srgbClr val="539165"/>
                </a:solidFill>
                <a:latin typeface="+mj-lt"/>
                <a:ea typeface="Open Sauce"/>
                <a:cs typeface="Open Sauce"/>
                <a:sym typeface="Open Sauce"/>
              </a:rPr>
              <a:t>INTRODUCTION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51213" y="1961272"/>
            <a:ext cx="8258304" cy="550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dirty="0">
                <a:solidFill>
                  <a:srgbClr val="545454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SIGNIFICANCE OF NUTRITION IN YOUNG ATHLETES</a:t>
            </a:r>
          </a:p>
          <a:p>
            <a:pPr algn="just">
              <a:lnSpc>
                <a:spcPts val="4200"/>
              </a:lnSpc>
            </a:pPr>
            <a:endParaRPr lang="en-US" sz="3000" b="1" dirty="0">
              <a:solidFill>
                <a:srgbClr val="545454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469900" marR="2616835" indent="-457200">
              <a:lnSpc>
                <a:spcPct val="1163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spc="-10" dirty="0">
                <a:latin typeface="Lucida Sans Unicode"/>
                <a:cs typeface="Lucida Sans Unicode"/>
              </a:rPr>
              <a:t>Growth </a:t>
            </a:r>
          </a:p>
          <a:p>
            <a:pPr marL="469900" marR="2616835" indent="-457200">
              <a:lnSpc>
                <a:spcPct val="1163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spc="55" dirty="0">
                <a:latin typeface="Lucida Sans Unicode"/>
                <a:cs typeface="Lucida Sans Unicode"/>
              </a:rPr>
              <a:t>Good</a:t>
            </a:r>
            <a:r>
              <a:rPr lang="en-US" sz="3200" spc="-400" dirty="0">
                <a:latin typeface="Lucida Sans Unicode"/>
                <a:cs typeface="Lucida Sans Unicode"/>
              </a:rPr>
              <a:t> </a:t>
            </a:r>
            <a:r>
              <a:rPr lang="en-US" sz="3200" spc="-10" dirty="0">
                <a:latin typeface="Lucida Sans Unicode"/>
                <a:cs typeface="Lucida Sans Unicode"/>
              </a:rPr>
              <a:t>health</a:t>
            </a:r>
            <a:endParaRPr lang="en-US" sz="3200" dirty="0">
              <a:latin typeface="Lucida Sans Unicode"/>
              <a:cs typeface="Lucida Sans Unicode"/>
            </a:endParaRPr>
          </a:p>
          <a:p>
            <a:pPr marL="469900" marR="5080" indent="-457200">
              <a:lnSpc>
                <a:spcPct val="116399"/>
              </a:lnSpc>
              <a:buFont typeface="Arial" panose="020B0604020202020204" pitchFamily="34" charset="0"/>
              <a:buChar char="•"/>
            </a:pPr>
            <a:r>
              <a:rPr lang="en-US" sz="3200" spc="45" dirty="0">
                <a:latin typeface="Lucida Sans Unicode"/>
                <a:cs typeface="Lucida Sans Unicode"/>
              </a:rPr>
              <a:t>Scholastic</a:t>
            </a:r>
            <a:r>
              <a:rPr lang="en-US" sz="3200" spc="-405" dirty="0">
                <a:latin typeface="Lucida Sans Unicode"/>
                <a:cs typeface="Lucida Sans Unicode"/>
              </a:rPr>
              <a:t> </a:t>
            </a:r>
            <a:r>
              <a:rPr lang="en-US" sz="3200" spc="85" dirty="0">
                <a:latin typeface="Lucida Sans Unicode"/>
                <a:cs typeface="Lucida Sans Unicode"/>
              </a:rPr>
              <a:t>achievement </a:t>
            </a:r>
          </a:p>
          <a:p>
            <a:pPr marL="469900" marR="5080" indent="-457200">
              <a:lnSpc>
                <a:spcPct val="116399"/>
              </a:lnSpc>
              <a:buFont typeface="Arial" panose="020B0604020202020204" pitchFamily="34" charset="0"/>
              <a:buChar char="•"/>
            </a:pPr>
            <a:r>
              <a:rPr lang="en-US" sz="3200" spc="-50" dirty="0">
                <a:latin typeface="Lucida Sans Unicode"/>
                <a:cs typeface="Lucida Sans Unicode"/>
              </a:rPr>
              <a:t>Provision</a:t>
            </a:r>
            <a:r>
              <a:rPr lang="en-US" sz="3200" spc="-375" dirty="0">
                <a:latin typeface="Lucida Sans Unicode"/>
                <a:cs typeface="Lucida Sans Unicode"/>
              </a:rPr>
              <a:t> </a:t>
            </a:r>
            <a:r>
              <a:rPr lang="en-US" sz="3200" spc="-80" dirty="0">
                <a:latin typeface="Lucida Sans Unicode"/>
                <a:cs typeface="Lucida Sans Unicode"/>
              </a:rPr>
              <a:t>of</a:t>
            </a:r>
            <a:r>
              <a:rPr lang="en-US" sz="3200" spc="-375" dirty="0">
                <a:latin typeface="Lucida Sans Unicode"/>
                <a:cs typeface="Lucida Sans Unicode"/>
              </a:rPr>
              <a:t> </a:t>
            </a:r>
            <a:r>
              <a:rPr lang="en-US" sz="3200" spc="45" dirty="0">
                <a:latin typeface="Lucida Sans Unicode"/>
                <a:cs typeface="Lucida Sans Unicode"/>
              </a:rPr>
              <a:t>energy</a:t>
            </a:r>
            <a:endParaRPr lang="en-US" sz="3200" dirty="0">
              <a:latin typeface="Lucida Sans Unicode"/>
              <a:cs typeface="Lucida Sans Unicode"/>
            </a:endParaRPr>
          </a:p>
          <a:p>
            <a:pPr algn="just">
              <a:lnSpc>
                <a:spcPts val="4200"/>
              </a:lnSpc>
            </a:pPr>
            <a:endParaRPr lang="en-US" sz="3000" b="1" dirty="0">
              <a:solidFill>
                <a:srgbClr val="545454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200"/>
              </a:lnSpc>
            </a:pPr>
            <a:endParaRPr lang="en-US" sz="3000" b="1" dirty="0">
              <a:solidFill>
                <a:srgbClr val="545454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545454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6C858E9F-6591-8DEE-1B88-6DFC4E94A229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58600" y="2019300"/>
            <a:ext cx="6629400" cy="8332929"/>
            <a:chOff x="0" y="0"/>
            <a:chExt cx="1215257" cy="15775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257" cy="1577599"/>
            </a:xfrm>
            <a:custGeom>
              <a:avLst/>
              <a:gdLst/>
              <a:ahLst/>
              <a:cxnLst/>
              <a:rect l="l" t="t" r="r" b="b"/>
              <a:pathLst>
                <a:path w="1215257" h="1577599">
                  <a:moveTo>
                    <a:pt x="0" y="0"/>
                  </a:moveTo>
                  <a:lnTo>
                    <a:pt x="1215257" y="0"/>
                  </a:lnTo>
                  <a:lnTo>
                    <a:pt x="1215257" y="1577599"/>
                  </a:lnTo>
                  <a:lnTo>
                    <a:pt x="0" y="1577599"/>
                  </a:lnTo>
                  <a:close/>
                </a:path>
              </a:pathLst>
            </a:custGeom>
            <a:blipFill>
              <a:blip r:embed="rId2"/>
              <a:stretch>
                <a:fillRect l="-47422" r="-474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109486"/>
            <a:ext cx="11125200" cy="2422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88"/>
              </a:lnSpc>
            </a:pPr>
            <a:r>
              <a:rPr lang="en-US" sz="6600" dirty="0">
                <a:solidFill>
                  <a:srgbClr val="539165"/>
                </a:solidFill>
                <a:latin typeface="+mj-lt"/>
                <a:ea typeface="Open Sauce"/>
                <a:cs typeface="Open Sauce"/>
                <a:sym typeface="Open Sauce"/>
              </a:rPr>
              <a:t>Significance of Sports Nutrition in Young Athletes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1376350" y="9258300"/>
            <a:ext cx="1553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C7E82A-F6F9-217A-95E5-2B9D55A45EAA}"/>
              </a:ext>
            </a:extLst>
          </p:cNvPr>
          <p:cNvSpPr txBox="1"/>
          <p:nvPr/>
        </p:nvSpPr>
        <p:spPr>
          <a:xfrm>
            <a:off x="685800" y="2628900"/>
            <a:ext cx="9491132" cy="6188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486" indent="-461486" algn="just" defTabSz="554990">
              <a:spcBef>
                <a:spcPts val="700"/>
              </a:spcBef>
              <a:buFont typeface="Arial" panose="020B0604020202020204" pitchFamily="34" charset="0"/>
              <a:buChar char="•"/>
              <a:defRPr sz="3230">
                <a:effectLst>
                  <a:outerShdw blurRad="48260" dist="24130" dir="5400000" rotWithShape="0">
                    <a:srgbClr val="000000"/>
                  </a:outerShdw>
                </a:effectLst>
              </a:defRPr>
            </a:pPr>
            <a:r>
              <a:rPr lang="en-GB" dirty="0"/>
              <a:t>Achieve/maintain ideal body mass</a:t>
            </a:r>
          </a:p>
          <a:p>
            <a:pPr marL="461486" indent="-461486" algn="just" defTabSz="554990">
              <a:spcBef>
                <a:spcPts val="700"/>
              </a:spcBef>
              <a:buFont typeface="Arial" panose="020B0604020202020204" pitchFamily="34" charset="0"/>
              <a:buChar char="•"/>
              <a:defRPr sz="3230">
                <a:effectLst>
                  <a:outerShdw blurRad="48260" dist="24130" dir="5400000" rotWithShape="0">
                    <a:srgbClr val="000000"/>
                  </a:outerShdw>
                </a:effectLst>
              </a:defRPr>
            </a:pPr>
            <a:r>
              <a:rPr lang="en-GB" dirty="0"/>
              <a:t>Preserve lean body mass with essential amino acids</a:t>
            </a:r>
          </a:p>
          <a:p>
            <a:pPr marL="461486" indent="-461486" algn="just" defTabSz="554990">
              <a:spcBef>
                <a:spcPts val="700"/>
              </a:spcBef>
              <a:buFont typeface="Arial" panose="020B0604020202020204" pitchFamily="34" charset="0"/>
              <a:buChar char="•"/>
              <a:defRPr sz="3230">
                <a:effectLst>
                  <a:outerShdw blurRad="48260" dist="24130" dir="5400000" rotWithShape="0">
                    <a:srgbClr val="000000"/>
                  </a:outerShdw>
                </a:effectLst>
              </a:defRPr>
            </a:pPr>
            <a:r>
              <a:rPr lang="en-GB" dirty="0"/>
              <a:t>Develop high density skeletal structures</a:t>
            </a:r>
          </a:p>
          <a:p>
            <a:pPr marL="461486" indent="-461486" algn="just" defTabSz="554990">
              <a:spcBef>
                <a:spcPts val="700"/>
              </a:spcBef>
              <a:buFont typeface="Arial" panose="020B0604020202020204" pitchFamily="34" charset="0"/>
              <a:buChar char="•"/>
              <a:defRPr sz="3230">
                <a:effectLst>
                  <a:outerShdw blurRad="48260" dist="24130" dir="5400000" rotWithShape="0">
                    <a:srgbClr val="000000"/>
                  </a:outerShdw>
                </a:effectLst>
              </a:defRPr>
            </a:pPr>
            <a:r>
              <a:rPr lang="en-GB" dirty="0"/>
              <a:t>Maintain proper hydration and electrolyte balance</a:t>
            </a:r>
          </a:p>
          <a:p>
            <a:pPr marL="461486" indent="-461486" algn="just" defTabSz="554990">
              <a:spcBef>
                <a:spcPts val="700"/>
              </a:spcBef>
              <a:buFont typeface="Arial" panose="020B0604020202020204" pitchFamily="34" charset="0"/>
              <a:buChar char="•"/>
              <a:defRPr sz="3230">
                <a:effectLst>
                  <a:outerShdw blurRad="48260" dist="24130" dir="5400000" rotWithShape="0">
                    <a:srgbClr val="000000"/>
                  </a:outerShdw>
                </a:effectLst>
              </a:defRPr>
            </a:pPr>
            <a:r>
              <a:rPr lang="en-GB" dirty="0"/>
              <a:t>Provide adequate carbohydrates to optimize respiratory metabolism</a:t>
            </a:r>
          </a:p>
          <a:p>
            <a:pPr marL="461486" indent="-461486" algn="just" defTabSz="554990">
              <a:spcBef>
                <a:spcPts val="700"/>
              </a:spcBef>
              <a:buFont typeface="Arial" panose="020B0604020202020204" pitchFamily="34" charset="0"/>
              <a:buChar char="•"/>
              <a:defRPr sz="3230">
                <a:effectLst>
                  <a:outerShdw blurRad="48260" dist="24130" dir="5400000" rotWithShape="0">
                    <a:srgbClr val="000000"/>
                  </a:outerShdw>
                </a:effectLst>
              </a:defRPr>
            </a:pPr>
            <a:r>
              <a:rPr lang="en-GB" dirty="0"/>
              <a:t>Maximize oxygen delivery and oxidative phosphorylation with trace elements</a:t>
            </a:r>
          </a:p>
          <a:p>
            <a:pPr marL="461486" indent="-461486" algn="just" defTabSz="554990">
              <a:spcBef>
                <a:spcPts val="700"/>
              </a:spcBef>
              <a:buFont typeface="Arial" panose="020B0604020202020204" pitchFamily="34" charset="0"/>
              <a:buChar char="•"/>
              <a:defRPr sz="3230">
                <a:effectLst>
                  <a:outerShdw blurRad="48260" dist="24130" dir="5400000" rotWithShape="0">
                    <a:srgbClr val="000000"/>
                  </a:outerShdw>
                </a:effectLst>
              </a:defRPr>
            </a:pPr>
            <a:r>
              <a:rPr lang="en-GB" dirty="0"/>
              <a:t>Improve performance via increased muscle </a:t>
            </a:r>
            <a:r>
              <a:rPr lang="en-GB" dirty="0" err="1"/>
              <a:t>fiber</a:t>
            </a:r>
            <a:r>
              <a:rPr lang="en-GB" dirty="0"/>
              <a:t> number and speed of contraction</a:t>
            </a:r>
          </a:p>
          <a:p>
            <a:pPr marL="461486" indent="-461486" algn="just" defTabSz="554990">
              <a:spcBef>
                <a:spcPts val="700"/>
              </a:spcBef>
              <a:buFont typeface="Arial" panose="020B0604020202020204" pitchFamily="34" charset="0"/>
              <a:buChar char="•"/>
              <a:defRPr sz="3230">
                <a:effectLst>
                  <a:outerShdw blurRad="48260" dist="24130" dir="5400000" rotWithShape="0">
                    <a:srgbClr val="000000"/>
                  </a:outerShdw>
                </a:effectLst>
              </a:defRPr>
            </a:pPr>
            <a:r>
              <a:rPr lang="en-GB" dirty="0"/>
              <a:t>Promote recovery from training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05427814-5071-7BFE-AB2B-F751E0C5494F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820404" y="2659961"/>
            <a:ext cx="7083747" cy="4572000"/>
            <a:chOff x="0" y="0"/>
            <a:chExt cx="1129813" cy="6252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9813" cy="625281"/>
            </a:xfrm>
            <a:custGeom>
              <a:avLst/>
              <a:gdLst/>
              <a:ahLst/>
              <a:cxnLst/>
              <a:rect l="l" t="t" r="r" b="b"/>
              <a:pathLst>
                <a:path w="1129813" h="625281">
                  <a:moveTo>
                    <a:pt x="0" y="0"/>
                  </a:moveTo>
                  <a:lnTo>
                    <a:pt x="1129813" y="0"/>
                  </a:lnTo>
                  <a:lnTo>
                    <a:pt x="1129813" y="625281"/>
                  </a:lnTo>
                  <a:lnTo>
                    <a:pt x="0" y="625281"/>
                  </a:lnTo>
                  <a:close/>
                </a:path>
              </a:pathLst>
            </a:custGeom>
            <a:blipFill>
              <a:blip r:embed="rId2"/>
              <a:stretch>
                <a:fillRect t="-10229" b="-1022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58449" y="244373"/>
            <a:ext cx="8785551" cy="2445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13"/>
              </a:lnSpc>
            </a:pPr>
            <a:r>
              <a:rPr lang="en-US" sz="6600" dirty="0">
                <a:solidFill>
                  <a:srgbClr val="539165"/>
                </a:solidFill>
                <a:latin typeface="+mj-lt"/>
                <a:ea typeface="Open Sauce"/>
                <a:cs typeface="Open Sauce"/>
                <a:sym typeface="Open Sauce"/>
              </a:rPr>
              <a:t>KEY NUTRIENTS AND THEIR FUNCTIONS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3256649"/>
            <a:ext cx="10820404" cy="534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2800" dirty="0">
                <a:ea typeface="Glacial Indifference"/>
                <a:cs typeface="Glacial Indifference"/>
                <a:sym typeface="Glacial Indifference"/>
              </a:rPr>
              <a:t>Carbohydrates: Main source of energy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2800" dirty="0">
                <a:ea typeface="Glacial Indifference"/>
                <a:cs typeface="Glacial Indifference"/>
                <a:sym typeface="Glacial Indifference"/>
              </a:rPr>
              <a:t>Proteins:  Essential for growth and repair,</a:t>
            </a:r>
            <a:r>
              <a:rPr lang="en-GB" sz="2800" spc="-10" dirty="0">
                <a:cs typeface="Lucida Sans Unicode"/>
              </a:rPr>
              <a:t>helps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10" dirty="0">
                <a:cs typeface="Lucida Sans Unicode"/>
              </a:rPr>
              <a:t>maintain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10" dirty="0">
                <a:cs typeface="Lucida Sans Unicode"/>
              </a:rPr>
              <a:t>blood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10" dirty="0">
                <a:cs typeface="Lucida Sans Unicode"/>
              </a:rPr>
              <a:t>glucose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25" dirty="0">
                <a:cs typeface="Lucida Sans Unicode"/>
              </a:rPr>
              <a:t>in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10" dirty="0">
                <a:cs typeface="Lucida Sans Unicode"/>
              </a:rPr>
              <a:t>increased duration</a:t>
            </a:r>
            <a:r>
              <a:rPr lang="en-GB" sz="2800" spc="-285" dirty="0">
                <a:cs typeface="Lucida Sans Unicode"/>
              </a:rPr>
              <a:t> </a:t>
            </a:r>
            <a:r>
              <a:rPr lang="en-GB" sz="2800" spc="-10" dirty="0">
                <a:cs typeface="Lucida Sans Unicode"/>
              </a:rPr>
              <a:t>activities</a:t>
            </a:r>
            <a:endParaRPr lang="en-US" sz="2800" dirty="0">
              <a:ea typeface="Glacial Indifference"/>
              <a:cs typeface="Glacial Indifference"/>
              <a:sym typeface="Glacial Indifference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2800" dirty="0">
                <a:ea typeface="Glacial Indifference"/>
                <a:cs typeface="Glacial Indifference"/>
                <a:sym typeface="Glacial Indifference"/>
              </a:rPr>
              <a:t>Fats: Important for energy and cell function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GB" sz="2800" dirty="0">
                <a:cs typeface="Lucida Sans Unicode"/>
              </a:rPr>
              <a:t>Calcium:</a:t>
            </a:r>
            <a:r>
              <a:rPr lang="en-GB" sz="2800" spc="-120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optimum</a:t>
            </a:r>
            <a:r>
              <a:rPr lang="en-GB" sz="2800" spc="-120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bone</a:t>
            </a:r>
            <a:r>
              <a:rPr lang="en-GB" sz="2800" spc="-125" dirty="0">
                <a:cs typeface="Lucida Sans Unicode"/>
              </a:rPr>
              <a:t> </a:t>
            </a:r>
            <a:r>
              <a:rPr lang="en-GB" sz="2800" spc="-35" dirty="0">
                <a:cs typeface="Lucida Sans Unicode"/>
              </a:rPr>
              <a:t>health,</a:t>
            </a:r>
            <a:r>
              <a:rPr lang="en-GB" sz="2800" spc="-114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normal</a:t>
            </a:r>
            <a:r>
              <a:rPr lang="en-GB" sz="2800" spc="-114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enzyme</a:t>
            </a:r>
            <a:r>
              <a:rPr lang="en-GB" sz="2800" spc="-125" dirty="0">
                <a:cs typeface="Lucida Sans Unicode"/>
              </a:rPr>
              <a:t> </a:t>
            </a:r>
            <a:r>
              <a:rPr lang="en-GB" sz="2800" spc="-10" dirty="0">
                <a:cs typeface="Lucida Sans Unicode"/>
              </a:rPr>
              <a:t>activity </a:t>
            </a:r>
            <a:r>
              <a:rPr lang="en-GB" sz="2800" spc="105" dirty="0">
                <a:cs typeface="Lucida Sans Unicode"/>
              </a:rPr>
              <a:t>and</a:t>
            </a:r>
            <a:r>
              <a:rPr lang="en-GB" sz="2800" spc="-275" dirty="0">
                <a:cs typeface="Lucida Sans Unicode"/>
              </a:rPr>
              <a:t> </a:t>
            </a:r>
            <a:r>
              <a:rPr lang="en-GB" sz="2800" spc="50" dirty="0">
                <a:cs typeface="Lucida Sans Unicode"/>
              </a:rPr>
              <a:t>muscle</a:t>
            </a:r>
            <a:r>
              <a:rPr lang="en-GB" sz="2800" spc="-275" dirty="0">
                <a:cs typeface="Lucida Sans Unicode"/>
              </a:rPr>
              <a:t> </a:t>
            </a:r>
            <a:r>
              <a:rPr lang="en-GB" sz="2800" spc="-10" dirty="0">
                <a:cs typeface="Lucida Sans Unicode"/>
              </a:rPr>
              <a:t>contraction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GB" sz="2800" dirty="0">
                <a:cs typeface="Lucida Sans Unicode"/>
              </a:rPr>
              <a:t>Vitamin</a:t>
            </a:r>
            <a:r>
              <a:rPr lang="en-GB" sz="2800" spc="260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D:</a:t>
            </a:r>
            <a:r>
              <a:rPr lang="en-GB" sz="2800" spc="260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bone</a:t>
            </a:r>
            <a:r>
              <a:rPr lang="en-GB" sz="2800" spc="260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health,</a:t>
            </a:r>
            <a:r>
              <a:rPr lang="en-GB" sz="2800" spc="260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absorption</a:t>
            </a:r>
            <a:r>
              <a:rPr lang="en-GB" sz="2800" spc="260" dirty="0">
                <a:cs typeface="Lucida Sans Unicode"/>
              </a:rPr>
              <a:t> </a:t>
            </a:r>
            <a:r>
              <a:rPr lang="en-GB" sz="2800" spc="114" dirty="0">
                <a:cs typeface="Lucida Sans Unicode"/>
              </a:rPr>
              <a:t>and</a:t>
            </a:r>
            <a:r>
              <a:rPr lang="en-GB" sz="2800" spc="260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regulation</a:t>
            </a:r>
            <a:r>
              <a:rPr lang="en-GB" sz="2800" spc="260" dirty="0">
                <a:cs typeface="Lucida Sans Unicode"/>
              </a:rPr>
              <a:t> </a:t>
            </a:r>
            <a:r>
              <a:rPr lang="en-GB" sz="2800" spc="-25" dirty="0">
                <a:cs typeface="Lucida Sans Unicode"/>
              </a:rPr>
              <a:t>of </a:t>
            </a:r>
            <a:r>
              <a:rPr lang="en-GB" sz="2800" spc="60" dirty="0">
                <a:cs typeface="Lucida Sans Unicode"/>
              </a:rPr>
              <a:t>calcium</a:t>
            </a:r>
            <a:endParaRPr lang="en-GB" sz="2800" dirty="0">
              <a:cs typeface="Lucida Sans Unicode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GB" sz="2800" spc="-10" dirty="0">
                <a:cs typeface="Lucida Sans Unicode"/>
              </a:rPr>
              <a:t>Iron: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10" dirty="0">
                <a:cs typeface="Lucida Sans Unicode"/>
              </a:rPr>
              <a:t>oxygen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10" dirty="0">
                <a:cs typeface="Lucida Sans Unicode"/>
              </a:rPr>
              <a:t>delivery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25" dirty="0">
                <a:cs typeface="Lucida Sans Unicode"/>
              </a:rPr>
              <a:t>to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10" dirty="0">
                <a:cs typeface="Lucida Sans Unicode"/>
              </a:rPr>
              <a:t>tissues,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10" dirty="0">
                <a:cs typeface="Lucida Sans Unicode"/>
              </a:rPr>
              <a:t>supports</a:t>
            </a:r>
            <a:r>
              <a:rPr lang="en-GB" sz="2800" dirty="0">
                <a:cs typeface="Lucida Sans Unicode"/>
              </a:rPr>
              <a:t>	</a:t>
            </a:r>
            <a:r>
              <a:rPr lang="en-GB" sz="2800" spc="-60" dirty="0">
                <a:cs typeface="Lucida Sans Unicode"/>
              </a:rPr>
              <a:t>growth, </a:t>
            </a:r>
            <a:r>
              <a:rPr lang="en-GB" sz="2800" dirty="0">
                <a:cs typeface="Lucida Sans Unicode"/>
              </a:rPr>
              <a:t>increase</a:t>
            </a:r>
            <a:r>
              <a:rPr lang="en-GB" sz="2800" spc="-215" dirty="0">
                <a:cs typeface="Lucida Sans Unicode"/>
              </a:rPr>
              <a:t> </a:t>
            </a:r>
            <a:r>
              <a:rPr lang="en-GB" sz="2800" spc="-45" dirty="0">
                <a:cs typeface="Lucida Sans Unicode"/>
              </a:rPr>
              <a:t>in</a:t>
            </a:r>
            <a:r>
              <a:rPr lang="en-GB" sz="2800" spc="-210" dirty="0">
                <a:cs typeface="Lucida Sans Unicode"/>
              </a:rPr>
              <a:t> </a:t>
            </a:r>
            <a:r>
              <a:rPr lang="en-GB" sz="2800" spc="-10" dirty="0">
                <a:cs typeface="Lucida Sans Unicode"/>
              </a:rPr>
              <a:t>blood</a:t>
            </a:r>
            <a:r>
              <a:rPr lang="en-GB" sz="2800" spc="-210" dirty="0">
                <a:cs typeface="Lucida Sans Unicode"/>
              </a:rPr>
              <a:t> </a:t>
            </a:r>
            <a:r>
              <a:rPr lang="en-GB" sz="2800" dirty="0">
                <a:cs typeface="Lucida Sans Unicode"/>
              </a:rPr>
              <a:t>volume</a:t>
            </a:r>
            <a:r>
              <a:rPr lang="en-GB" sz="2800" spc="-210" dirty="0">
                <a:cs typeface="Lucida Sans Unicode"/>
              </a:rPr>
              <a:t> </a:t>
            </a:r>
            <a:r>
              <a:rPr lang="en-GB" sz="2800" spc="105" dirty="0">
                <a:cs typeface="Lucida Sans Unicode"/>
              </a:rPr>
              <a:t>and</a:t>
            </a:r>
            <a:r>
              <a:rPr lang="en-GB" sz="2800" spc="-215" dirty="0">
                <a:cs typeface="Lucida Sans Unicode"/>
              </a:rPr>
              <a:t> </a:t>
            </a:r>
            <a:r>
              <a:rPr lang="en-GB" sz="2800" spc="55" dirty="0">
                <a:cs typeface="Lucida Sans Unicode"/>
              </a:rPr>
              <a:t>lean</a:t>
            </a:r>
            <a:r>
              <a:rPr lang="en-GB" sz="2800" spc="-210" dirty="0">
                <a:cs typeface="Lucida Sans Unicode"/>
              </a:rPr>
              <a:t> </a:t>
            </a:r>
            <a:r>
              <a:rPr lang="en-GB" sz="2800" spc="50" dirty="0">
                <a:cs typeface="Lucida Sans Unicode"/>
              </a:rPr>
              <a:t>muscle</a:t>
            </a:r>
            <a:r>
              <a:rPr lang="en-GB" sz="2800" spc="-210" dirty="0">
                <a:cs typeface="Lucida Sans Unicode"/>
              </a:rPr>
              <a:t> </a:t>
            </a:r>
            <a:r>
              <a:rPr lang="en-GB" sz="2800" spc="95" dirty="0">
                <a:cs typeface="Lucida Sans Unicode"/>
              </a:rPr>
              <a:t>mass</a:t>
            </a:r>
            <a:endParaRPr lang="en-GB" sz="2800" dirty="0">
              <a:cs typeface="Lucida Sans Unicode"/>
            </a:endParaRPr>
          </a:p>
          <a:p>
            <a:pPr marL="323850" lvl="1" algn="l">
              <a:lnSpc>
                <a:spcPts val="4200"/>
              </a:lnSpc>
            </a:pPr>
            <a:endParaRPr lang="en-US" sz="2800" dirty="0"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491C438D-3666-934D-EE13-9E53704AB954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9126783" y="3883530"/>
            <a:ext cx="3212654" cy="1307909"/>
            <a:chOff x="0" y="0"/>
            <a:chExt cx="972273" cy="3958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2273" cy="395824"/>
            </a:xfrm>
            <a:custGeom>
              <a:avLst/>
              <a:gdLst/>
              <a:ahLst/>
              <a:cxnLst/>
              <a:rect l="l" t="t" r="r" b="b"/>
              <a:pathLst>
                <a:path w="972273" h="395824">
                  <a:moveTo>
                    <a:pt x="0" y="0"/>
                  </a:moveTo>
                  <a:lnTo>
                    <a:pt x="972273" y="0"/>
                  </a:lnTo>
                  <a:lnTo>
                    <a:pt x="972273" y="395824"/>
                  </a:lnTo>
                  <a:lnTo>
                    <a:pt x="0" y="395824"/>
                  </a:lnTo>
                  <a:close/>
                </a:path>
              </a:pathLst>
            </a:custGeom>
            <a:solidFill>
              <a:srgbClr val="3F497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72273" cy="433924"/>
            </a:xfrm>
            <a:prstGeom prst="rect">
              <a:avLst/>
            </a:prstGeom>
          </p:spPr>
          <p:txBody>
            <a:bodyPr lIns="49502" tIns="49502" rIns="49502" bIns="4950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97990" y="3883530"/>
            <a:ext cx="3212654" cy="1307909"/>
            <a:chOff x="0" y="0"/>
            <a:chExt cx="972273" cy="3958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2273" cy="395824"/>
            </a:xfrm>
            <a:custGeom>
              <a:avLst/>
              <a:gdLst/>
              <a:ahLst/>
              <a:cxnLst/>
              <a:rect l="l" t="t" r="r" b="b"/>
              <a:pathLst>
                <a:path w="972273" h="395824">
                  <a:moveTo>
                    <a:pt x="0" y="0"/>
                  </a:moveTo>
                  <a:lnTo>
                    <a:pt x="972273" y="0"/>
                  </a:lnTo>
                  <a:lnTo>
                    <a:pt x="972273" y="395824"/>
                  </a:lnTo>
                  <a:lnTo>
                    <a:pt x="0" y="395824"/>
                  </a:lnTo>
                  <a:close/>
                </a:path>
              </a:pathLst>
            </a:custGeom>
            <a:solidFill>
              <a:srgbClr val="3F497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72273" cy="433924"/>
            </a:xfrm>
            <a:prstGeom prst="rect">
              <a:avLst/>
            </a:prstGeom>
          </p:spPr>
          <p:txBody>
            <a:bodyPr lIns="49502" tIns="49502" rIns="49502" bIns="4950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26783" y="6801427"/>
            <a:ext cx="3212654" cy="1273944"/>
            <a:chOff x="0" y="0"/>
            <a:chExt cx="972273" cy="3855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2273" cy="385545"/>
            </a:xfrm>
            <a:custGeom>
              <a:avLst/>
              <a:gdLst/>
              <a:ahLst/>
              <a:cxnLst/>
              <a:rect l="l" t="t" r="r" b="b"/>
              <a:pathLst>
                <a:path w="972273" h="385545">
                  <a:moveTo>
                    <a:pt x="0" y="0"/>
                  </a:moveTo>
                  <a:lnTo>
                    <a:pt x="972273" y="0"/>
                  </a:lnTo>
                  <a:lnTo>
                    <a:pt x="972273" y="385545"/>
                  </a:lnTo>
                  <a:lnTo>
                    <a:pt x="0" y="385545"/>
                  </a:lnTo>
                  <a:close/>
                </a:path>
              </a:pathLst>
            </a:custGeom>
            <a:solidFill>
              <a:srgbClr val="3F497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72273" cy="423645"/>
            </a:xfrm>
            <a:prstGeom prst="rect">
              <a:avLst/>
            </a:prstGeom>
          </p:spPr>
          <p:txBody>
            <a:bodyPr lIns="49502" tIns="49502" rIns="49502" bIns="4950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222025" y="6769560"/>
            <a:ext cx="3293235" cy="1305811"/>
            <a:chOff x="0" y="0"/>
            <a:chExt cx="996661" cy="3951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6661" cy="395189"/>
            </a:xfrm>
            <a:custGeom>
              <a:avLst/>
              <a:gdLst/>
              <a:ahLst/>
              <a:cxnLst/>
              <a:rect l="l" t="t" r="r" b="b"/>
              <a:pathLst>
                <a:path w="996661" h="395189">
                  <a:moveTo>
                    <a:pt x="0" y="0"/>
                  </a:moveTo>
                  <a:lnTo>
                    <a:pt x="996661" y="0"/>
                  </a:lnTo>
                  <a:lnTo>
                    <a:pt x="996661" y="395189"/>
                  </a:lnTo>
                  <a:lnTo>
                    <a:pt x="0" y="395189"/>
                  </a:lnTo>
                  <a:close/>
                </a:path>
              </a:pathLst>
            </a:custGeom>
            <a:solidFill>
              <a:srgbClr val="3F497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996661" cy="461864"/>
            </a:xfrm>
            <a:prstGeom prst="rect">
              <a:avLst/>
            </a:prstGeom>
          </p:spPr>
          <p:txBody>
            <a:bodyPr lIns="49502" tIns="49502" rIns="49502" bIns="49502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82577" y="1830566"/>
            <a:ext cx="6877296" cy="6625868"/>
            <a:chOff x="0" y="0"/>
            <a:chExt cx="1171880" cy="112903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1880" cy="1129037"/>
            </a:xfrm>
            <a:custGeom>
              <a:avLst/>
              <a:gdLst/>
              <a:ahLst/>
              <a:cxnLst/>
              <a:rect l="l" t="t" r="r" b="b"/>
              <a:pathLst>
                <a:path w="1171880" h="1129037">
                  <a:moveTo>
                    <a:pt x="0" y="0"/>
                  </a:moveTo>
                  <a:lnTo>
                    <a:pt x="1171880" y="0"/>
                  </a:lnTo>
                  <a:lnTo>
                    <a:pt x="1171880" y="1129037"/>
                  </a:lnTo>
                  <a:lnTo>
                    <a:pt x="0" y="1129037"/>
                  </a:lnTo>
                  <a:close/>
                </a:path>
              </a:pathLst>
            </a:custGeom>
            <a:blipFill>
              <a:blip r:embed="rId2"/>
              <a:stretch>
                <a:fillRect l="-14229" r="-14229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9121898" y="1335884"/>
            <a:ext cx="8024382" cy="201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6"/>
              </a:lnSpc>
            </a:pPr>
            <a:r>
              <a:rPr lang="en-US" sz="6596" dirty="0">
                <a:solidFill>
                  <a:srgbClr val="539165"/>
                </a:solidFill>
                <a:latin typeface="+mj-lt"/>
                <a:ea typeface="Open Sauce"/>
                <a:cs typeface="Open Sauce"/>
                <a:sym typeface="Open Sauce"/>
              </a:rPr>
              <a:t>COMPONENTS OF A BALANCED DIET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26783" y="5448614"/>
            <a:ext cx="3212654" cy="790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545454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Found in avocados, nuts, and olive oil.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307759" y="5379100"/>
            <a:ext cx="3207501" cy="117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545454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Sources include poultry, fish, legumes, and nuts.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21898" y="8366511"/>
            <a:ext cx="3207501" cy="117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545454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Provide sustained energy and essential nutrients.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22025" y="8366511"/>
            <a:ext cx="3288619" cy="790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545454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Rich in vitamins, minerals, and fiber.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19716" y="3980431"/>
            <a:ext cx="1811865" cy="105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Healthy Fats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74230" y="3980431"/>
            <a:ext cx="1984209" cy="105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Lean Proteins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965545" y="6876499"/>
            <a:ext cx="1520206" cy="105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Whole Grains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578162" y="6876499"/>
            <a:ext cx="2666695" cy="1057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Fruits and Vegetables</a:t>
            </a:r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D8A40CAD-2D8B-89F0-6E24-33F2C8C51E63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C169F58-985D-20C1-531E-00A234070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50" y="550659"/>
            <a:ext cx="17761850" cy="9644730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C26DF6B4-C9B0-7E7F-0F48-4AA587B3F63B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379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933" y="3238501"/>
            <a:ext cx="11539258" cy="7225656"/>
            <a:chOff x="0" y="-184656"/>
            <a:chExt cx="3194930" cy="2000603"/>
          </a:xfrm>
        </p:grpSpPr>
        <p:sp>
          <p:nvSpPr>
            <p:cNvPr id="4" name="Freeform 4"/>
            <p:cNvSpPr/>
            <p:nvPr/>
          </p:nvSpPr>
          <p:spPr>
            <a:xfrm>
              <a:off x="0" y="-184656"/>
              <a:ext cx="3194930" cy="1951553"/>
            </a:xfrm>
            <a:custGeom>
              <a:avLst/>
              <a:gdLst/>
              <a:ahLst/>
              <a:cxnLst/>
              <a:rect l="l" t="t" r="r" b="b"/>
              <a:pathLst>
                <a:path w="3194930" h="1815947">
                  <a:moveTo>
                    <a:pt x="0" y="0"/>
                  </a:moveTo>
                  <a:lnTo>
                    <a:pt x="3194930" y="0"/>
                  </a:lnTo>
                  <a:lnTo>
                    <a:pt x="3194930" y="1815947"/>
                  </a:lnTo>
                  <a:lnTo>
                    <a:pt x="0" y="1815947"/>
                  </a:lnTo>
                  <a:close/>
                </a:path>
              </a:pathLst>
            </a:custGeom>
            <a:solidFill>
              <a:srgbClr val="3F497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KE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94930" cy="1854047"/>
            </a:xfrm>
            <a:prstGeom prst="rect">
              <a:avLst/>
            </a:prstGeom>
          </p:spPr>
          <p:txBody>
            <a:bodyPr lIns="49502" tIns="49502" rIns="49502" bIns="4950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34800" y="4615103"/>
            <a:ext cx="6139519" cy="4169139"/>
            <a:chOff x="0" y="0"/>
            <a:chExt cx="1046164" cy="7104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46164" cy="710414"/>
            </a:xfrm>
            <a:custGeom>
              <a:avLst/>
              <a:gdLst/>
              <a:ahLst/>
              <a:cxnLst/>
              <a:rect l="l" t="t" r="r" b="b"/>
              <a:pathLst>
                <a:path w="1046164" h="710414">
                  <a:moveTo>
                    <a:pt x="0" y="0"/>
                  </a:moveTo>
                  <a:lnTo>
                    <a:pt x="1046164" y="0"/>
                  </a:lnTo>
                  <a:lnTo>
                    <a:pt x="1046164" y="710414"/>
                  </a:lnTo>
                  <a:lnTo>
                    <a:pt x="0" y="710414"/>
                  </a:lnTo>
                  <a:close/>
                </a:path>
              </a:pathLst>
            </a:custGeom>
            <a:blipFill>
              <a:blip r:embed="rId2"/>
              <a:stretch>
                <a:fillRect l="-10120" t="-78293" r="-15342" b="-9901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33400" y="341882"/>
            <a:ext cx="11949022" cy="223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7"/>
              </a:lnSpc>
            </a:pPr>
            <a:r>
              <a:rPr lang="en-US" sz="6600" dirty="0">
                <a:solidFill>
                  <a:srgbClr val="539165"/>
                </a:solidFill>
                <a:latin typeface="+mj-lt"/>
                <a:ea typeface="Open Sauce"/>
                <a:cs typeface="Open Sauce"/>
                <a:sym typeface="Open Sauce"/>
              </a:rPr>
              <a:t>COMMON NUTRITIONAL CONCERNS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5214" y="3912861"/>
            <a:ext cx="10719986" cy="642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200" dirty="0">
                <a:latin typeface="Glacial Indifference"/>
                <a:ea typeface="Glacial Indifference"/>
                <a:cs typeface="Glacial Indifference"/>
                <a:sym typeface="Glacial Indifference"/>
              </a:rPr>
              <a:t>Overconsumption of Processed Foods: High in sugars, unhealthy fats, and additives.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200" dirty="0">
                <a:latin typeface="Glacial Indifference"/>
                <a:ea typeface="Glacial Indifference"/>
                <a:cs typeface="Glacial Indifference"/>
                <a:sym typeface="Glacial Indifference"/>
              </a:rPr>
              <a:t>Skipping Meals: Can lead to overeating later and nutrient deficiencies.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200" dirty="0">
                <a:latin typeface="Glacial Indifference"/>
                <a:ea typeface="Glacial Indifference"/>
                <a:cs typeface="Glacial Indifference"/>
                <a:sym typeface="Glacial Indifference"/>
              </a:rPr>
              <a:t>Inadequate Hydration: Essential for digestion and overall health.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GB" sz="3200" spc="-55" dirty="0"/>
              <a:t>Higher</a:t>
            </a:r>
            <a:r>
              <a:rPr lang="en-GB" sz="3200" spc="-275" dirty="0"/>
              <a:t> </a:t>
            </a:r>
            <a:r>
              <a:rPr lang="en-GB" sz="3200" spc="-75" dirty="0"/>
              <a:t>nutrition</a:t>
            </a:r>
            <a:r>
              <a:rPr lang="en-GB" sz="3200" spc="-270" dirty="0"/>
              <a:t> </a:t>
            </a:r>
            <a:r>
              <a:rPr lang="en-GB" sz="3200" spc="85" dirty="0"/>
              <a:t>demands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GB" sz="3200" spc="-50" dirty="0"/>
              <a:t>Disordered</a:t>
            </a:r>
            <a:r>
              <a:rPr lang="en-GB" sz="3200" spc="-180" dirty="0"/>
              <a:t> </a:t>
            </a:r>
            <a:r>
              <a:rPr lang="en-GB" sz="3200" dirty="0"/>
              <a:t>eating</a:t>
            </a:r>
            <a:r>
              <a:rPr lang="en-GB" sz="3200" spc="-180" dirty="0"/>
              <a:t> </a:t>
            </a:r>
            <a:r>
              <a:rPr lang="en-GB" sz="3200" spc="120" dirty="0"/>
              <a:t>and</a:t>
            </a:r>
            <a:r>
              <a:rPr lang="en-GB" sz="3200" spc="-180" dirty="0"/>
              <a:t> </a:t>
            </a:r>
            <a:r>
              <a:rPr lang="en-GB" sz="3200" dirty="0"/>
              <a:t>eating</a:t>
            </a:r>
            <a:r>
              <a:rPr lang="en-GB" sz="3200" spc="-175" dirty="0"/>
              <a:t> </a:t>
            </a:r>
            <a:r>
              <a:rPr lang="en-GB" sz="3200" spc="-10" dirty="0"/>
              <a:t>disorders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GB" sz="3200" dirty="0"/>
              <a:t>Unhealthy</a:t>
            </a:r>
            <a:r>
              <a:rPr lang="en-GB" sz="3200" spc="20" dirty="0"/>
              <a:t> </a:t>
            </a:r>
            <a:r>
              <a:rPr lang="en-GB" sz="3200" dirty="0"/>
              <a:t>weight</a:t>
            </a:r>
            <a:r>
              <a:rPr lang="en-GB" sz="3200" spc="25" dirty="0"/>
              <a:t> </a:t>
            </a:r>
            <a:r>
              <a:rPr lang="en-GB" sz="3200" dirty="0"/>
              <a:t>control</a:t>
            </a:r>
            <a:r>
              <a:rPr lang="en-GB" sz="3200" spc="25" dirty="0"/>
              <a:t> </a:t>
            </a:r>
            <a:r>
              <a:rPr lang="en-GB" sz="3200" dirty="0"/>
              <a:t>practices</a:t>
            </a:r>
            <a:r>
              <a:rPr lang="en-GB" sz="3200" spc="20" dirty="0"/>
              <a:t> </a:t>
            </a:r>
            <a:r>
              <a:rPr lang="en-GB" sz="3200" dirty="0"/>
              <a:t>e g .</a:t>
            </a:r>
            <a:r>
              <a:rPr lang="en-GB" sz="3200" spc="20" dirty="0"/>
              <a:t> </a:t>
            </a:r>
            <a:r>
              <a:rPr lang="en-GB" sz="3200" spc="-10" dirty="0"/>
              <a:t>restrictive</a:t>
            </a:r>
            <a:r>
              <a:rPr lang="en-GB" sz="3200" spc="25" dirty="0"/>
              <a:t> </a:t>
            </a:r>
            <a:r>
              <a:rPr lang="en-GB" sz="3200" spc="-10" dirty="0"/>
              <a:t>eating, </a:t>
            </a:r>
            <a:r>
              <a:rPr lang="en-GB" sz="3200" dirty="0"/>
              <a:t>over</a:t>
            </a:r>
            <a:r>
              <a:rPr lang="en-GB" sz="3200" spc="-245" dirty="0"/>
              <a:t> </a:t>
            </a:r>
            <a:r>
              <a:rPr lang="en-GB" sz="3200" spc="-80" dirty="0"/>
              <a:t>exercising,</a:t>
            </a:r>
            <a:r>
              <a:rPr lang="en-GB" sz="3200" spc="-245" dirty="0"/>
              <a:t> </a:t>
            </a:r>
            <a:r>
              <a:rPr lang="en-GB" sz="3200" dirty="0"/>
              <a:t>dehydration</a:t>
            </a:r>
            <a:r>
              <a:rPr lang="en-GB" sz="3200" spc="-240" dirty="0"/>
              <a:t> </a:t>
            </a:r>
            <a:r>
              <a:rPr lang="en-GB" sz="3200" spc="-25" dirty="0"/>
              <a:t>techniques,</a:t>
            </a:r>
            <a:r>
              <a:rPr lang="en-GB" sz="3200" spc="-245" dirty="0"/>
              <a:t> </a:t>
            </a:r>
            <a:r>
              <a:rPr lang="en-GB" sz="3200" spc="-10" dirty="0"/>
              <a:t>vomiting</a:t>
            </a:r>
            <a:r>
              <a:rPr lang="en-GB" sz="3200" spc="-240" dirty="0"/>
              <a:t> </a:t>
            </a:r>
            <a:r>
              <a:rPr lang="en-GB" sz="3200" spc="120" dirty="0"/>
              <a:t>and</a:t>
            </a:r>
            <a:r>
              <a:rPr lang="en-GB" sz="3200" spc="-245" dirty="0"/>
              <a:t> </a:t>
            </a:r>
            <a:r>
              <a:rPr lang="en-GB" sz="3200" dirty="0"/>
              <a:t>use</a:t>
            </a:r>
            <a:r>
              <a:rPr lang="en-GB" sz="3200" spc="-245" dirty="0"/>
              <a:t> </a:t>
            </a:r>
            <a:r>
              <a:rPr lang="en-GB" sz="3200" spc="-75" dirty="0"/>
              <a:t>of</a:t>
            </a:r>
            <a:r>
              <a:rPr lang="en-GB" sz="3200" spc="-240" dirty="0"/>
              <a:t> </a:t>
            </a:r>
            <a:r>
              <a:rPr lang="en-GB" sz="3200" spc="-10" dirty="0"/>
              <a:t>diuretics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endParaRPr lang="en-US" sz="30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20BF0241-552B-9E01-C5E2-9406C1E065A2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3800" y="383458"/>
            <a:ext cx="13569435" cy="1595285"/>
            <a:chOff x="0" y="0"/>
            <a:chExt cx="3573843" cy="420157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0"/>
              <a:ext cx="3573843" cy="420157"/>
            </a:xfrm>
            <a:custGeom>
              <a:avLst/>
              <a:gdLst/>
              <a:ahLst/>
              <a:cxnLst/>
              <a:rect l="l" t="t" r="r" b="b"/>
              <a:pathLst>
                <a:path w="3573843" h="420157">
                  <a:moveTo>
                    <a:pt x="0" y="0"/>
                  </a:moveTo>
                  <a:lnTo>
                    <a:pt x="3573843" y="0"/>
                  </a:lnTo>
                  <a:lnTo>
                    <a:pt x="3573843" y="420157"/>
                  </a:lnTo>
                  <a:lnTo>
                    <a:pt x="0" y="420157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74528" y="2965341"/>
            <a:ext cx="6402478" cy="6402452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63601" y="2247560"/>
            <a:ext cx="11107478" cy="7838015"/>
            <a:chOff x="0" y="0"/>
            <a:chExt cx="2925426" cy="2064333"/>
          </a:xfrm>
          <a:noFill/>
        </p:grpSpPr>
        <p:sp>
          <p:nvSpPr>
            <p:cNvPr id="9" name="Freeform 9"/>
            <p:cNvSpPr/>
            <p:nvPr/>
          </p:nvSpPr>
          <p:spPr>
            <a:xfrm>
              <a:off x="0" y="0"/>
              <a:ext cx="2925426" cy="2064333"/>
            </a:xfrm>
            <a:custGeom>
              <a:avLst/>
              <a:gdLst/>
              <a:ahLst/>
              <a:cxnLst/>
              <a:rect l="l" t="t" r="r" b="b"/>
              <a:pathLst>
                <a:path w="2925426" h="2064333">
                  <a:moveTo>
                    <a:pt x="0" y="0"/>
                  </a:moveTo>
                  <a:lnTo>
                    <a:pt x="2925426" y="0"/>
                  </a:lnTo>
                  <a:lnTo>
                    <a:pt x="2925426" y="2064333"/>
                  </a:lnTo>
                  <a:lnTo>
                    <a:pt x="0" y="2064333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613800" y="478708"/>
            <a:ext cx="15653552" cy="777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0"/>
              </a:lnSpc>
            </a:pPr>
            <a:r>
              <a:rPr lang="en-US" sz="6200" dirty="0">
                <a:latin typeface="+mj-lt"/>
              </a:rPr>
              <a:t>CONSEQUENCES OF ENERGY RESTRICTION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1676400" y="2109664"/>
            <a:ext cx="9187091" cy="136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638" dirty="0">
                <a:latin typeface="Poppins Bold"/>
              </a:rPr>
              <a:t>RISK FACTORS</a:t>
            </a:r>
          </a:p>
          <a:p>
            <a:pPr algn="ctr">
              <a:lnSpc>
                <a:spcPts val="3456"/>
              </a:lnSpc>
            </a:pPr>
            <a:endParaRPr lang="en-US" sz="3638" dirty="0">
              <a:latin typeface="Poppins Bold"/>
            </a:endParaRPr>
          </a:p>
          <a:p>
            <a:pPr algn="ctr">
              <a:lnSpc>
                <a:spcPts val="3456"/>
              </a:lnSpc>
            </a:pPr>
            <a:endParaRPr lang="en-US" sz="3638" dirty="0">
              <a:latin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95383" y="2685444"/>
            <a:ext cx="10125393" cy="7218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3260" lvl="1" indent="-336630">
              <a:lnSpc>
                <a:spcPts val="5706"/>
              </a:lnSpc>
              <a:buFont typeface="Arial"/>
              <a:buChar char="•"/>
            </a:pPr>
            <a:r>
              <a:rPr lang="en-US" sz="3118" dirty="0"/>
              <a:t>Playing sports that require weight checks</a:t>
            </a:r>
          </a:p>
          <a:p>
            <a:pPr marL="673260" lvl="1" indent="-336630">
              <a:lnSpc>
                <a:spcPts val="5706"/>
              </a:lnSpc>
              <a:buFont typeface="Arial"/>
              <a:buChar char="•"/>
            </a:pPr>
            <a:r>
              <a:rPr lang="en-US" sz="3118" dirty="0"/>
              <a:t>Exercising more than necessary for a sport</a:t>
            </a:r>
          </a:p>
          <a:p>
            <a:pPr marL="673260" lvl="1" indent="-336630">
              <a:lnSpc>
                <a:spcPts val="5706"/>
              </a:lnSpc>
              <a:buFont typeface="Arial"/>
              <a:buChar char="•"/>
            </a:pPr>
            <a:r>
              <a:rPr lang="en-US" sz="3118" dirty="0"/>
              <a:t>Pressure to win at all costs</a:t>
            </a:r>
          </a:p>
          <a:p>
            <a:pPr>
              <a:lnSpc>
                <a:spcPts val="5706"/>
              </a:lnSpc>
            </a:pPr>
            <a:r>
              <a:rPr lang="en-US" sz="3118" dirty="0"/>
              <a:t>Look out for;</a:t>
            </a:r>
          </a:p>
          <a:p>
            <a:pPr marL="457200" indent="-457200">
              <a:lnSpc>
                <a:spcPts val="5706"/>
              </a:lnSpc>
              <a:buFont typeface="Arial" panose="020B0604020202020204" pitchFamily="34" charset="0"/>
              <a:buChar char="•"/>
            </a:pPr>
            <a:r>
              <a:rPr lang="en-US" sz="3118" dirty="0"/>
              <a:t>Reduced performance</a:t>
            </a:r>
          </a:p>
          <a:p>
            <a:pPr marL="457200" indent="-457200">
              <a:lnSpc>
                <a:spcPts val="5706"/>
              </a:lnSpc>
              <a:buFont typeface="Arial" panose="020B0604020202020204" pitchFamily="34" charset="0"/>
              <a:buChar char="•"/>
            </a:pPr>
            <a:r>
              <a:rPr lang="en-US" sz="3118" dirty="0"/>
              <a:t>Fatigue</a:t>
            </a:r>
          </a:p>
          <a:p>
            <a:pPr marL="457200" indent="-457200">
              <a:lnSpc>
                <a:spcPts val="5706"/>
              </a:lnSpc>
              <a:buFont typeface="Arial" panose="020B0604020202020204" pitchFamily="34" charset="0"/>
              <a:buChar char="•"/>
            </a:pPr>
            <a:r>
              <a:rPr lang="en-US" sz="3118" dirty="0"/>
              <a:t>Inability to finish workout</a:t>
            </a:r>
          </a:p>
          <a:p>
            <a:pPr marL="457200" indent="-457200">
              <a:lnSpc>
                <a:spcPts val="5706"/>
              </a:lnSpc>
              <a:buFont typeface="Arial" panose="020B0604020202020204" pitchFamily="34" charset="0"/>
              <a:buChar char="•"/>
            </a:pPr>
            <a:r>
              <a:rPr lang="en-US" sz="3118" dirty="0"/>
              <a:t>Getting slower and weaker</a:t>
            </a:r>
          </a:p>
          <a:p>
            <a:pPr marL="457200" indent="-457200">
              <a:lnSpc>
                <a:spcPts val="5706"/>
              </a:lnSpc>
              <a:buFont typeface="Arial" panose="020B0604020202020204" pitchFamily="34" charset="0"/>
              <a:buChar char="•"/>
            </a:pPr>
            <a:r>
              <a:rPr lang="en-US" sz="3118" dirty="0"/>
              <a:t>Lost focus and inability to concentrate </a:t>
            </a:r>
          </a:p>
          <a:p>
            <a:pPr>
              <a:lnSpc>
                <a:spcPts val="5706"/>
              </a:lnSpc>
            </a:pPr>
            <a:endParaRPr lang="en-US" sz="3118" dirty="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57D2E95-CFF5-26F1-5E6B-628533F31473}"/>
              </a:ext>
            </a:extLst>
          </p:cNvPr>
          <p:cNvSpPr/>
          <p:nvPr/>
        </p:nvSpPr>
        <p:spPr>
          <a:xfrm>
            <a:off x="15246495" y="-14759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6008" y="0"/>
            <a:ext cx="7853358" cy="10732826"/>
            <a:chOff x="0" y="0"/>
            <a:chExt cx="2174397" cy="2971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4397" cy="2971650"/>
            </a:xfrm>
            <a:custGeom>
              <a:avLst/>
              <a:gdLst/>
              <a:ahLst/>
              <a:cxnLst/>
              <a:rect l="l" t="t" r="r" b="b"/>
              <a:pathLst>
                <a:path w="2174397" h="2971650">
                  <a:moveTo>
                    <a:pt x="0" y="0"/>
                  </a:moveTo>
                  <a:lnTo>
                    <a:pt x="2174397" y="0"/>
                  </a:lnTo>
                  <a:lnTo>
                    <a:pt x="2174397" y="2971650"/>
                  </a:lnTo>
                  <a:lnTo>
                    <a:pt x="0" y="2971650"/>
                  </a:lnTo>
                  <a:close/>
                </a:path>
              </a:pathLst>
            </a:custGeom>
            <a:solidFill>
              <a:srgbClr val="3F497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4397" cy="3009750"/>
            </a:xfrm>
            <a:prstGeom prst="rect">
              <a:avLst/>
            </a:prstGeom>
          </p:spPr>
          <p:txBody>
            <a:bodyPr lIns="49502" tIns="49502" rIns="49502" bIns="4950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97349" y="-488199"/>
            <a:ext cx="11729394" cy="5243176"/>
            <a:chOff x="0" y="0"/>
            <a:chExt cx="1998669" cy="8934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98669" cy="893428"/>
            </a:xfrm>
            <a:custGeom>
              <a:avLst/>
              <a:gdLst/>
              <a:ahLst/>
              <a:cxnLst/>
              <a:rect l="l" t="t" r="r" b="b"/>
              <a:pathLst>
                <a:path w="1998669" h="893428">
                  <a:moveTo>
                    <a:pt x="0" y="0"/>
                  </a:moveTo>
                  <a:lnTo>
                    <a:pt x="1998669" y="0"/>
                  </a:lnTo>
                  <a:lnTo>
                    <a:pt x="1998669" y="893428"/>
                  </a:lnTo>
                  <a:lnTo>
                    <a:pt x="0" y="893428"/>
                  </a:lnTo>
                  <a:close/>
                </a:path>
              </a:pathLst>
            </a:custGeom>
            <a:blipFill>
              <a:blip r:embed="rId2"/>
              <a:stretch>
                <a:fillRect t="-89817" b="-8981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391400" y="5652879"/>
            <a:ext cx="9953371" cy="2091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381"/>
              </a:lnSpc>
            </a:pPr>
            <a:r>
              <a:rPr lang="en-US" sz="6984" dirty="0">
                <a:solidFill>
                  <a:srgbClr val="539165"/>
                </a:solidFill>
                <a:latin typeface="Open Sauce"/>
                <a:ea typeface="Open Sauce"/>
                <a:cs typeface="Open Sauce"/>
                <a:sym typeface="Open Sauce"/>
              </a:rPr>
              <a:t>CREATING HEALTHY MEALS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1003950"/>
            <a:ext cx="6603299" cy="642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Incorporate Variety: Include different food groups to cover all nutrient needs.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Meal Timing: Eat regular meals and snacks to maintain energy levels throughout the day.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Need to consume extra  food to meet energy and growth demands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Always have something to eat before, during and after training/ competition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endParaRPr lang="en-US" sz="30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40CDCDCC-BAE3-6A9B-53C8-E912169C46F7}"/>
              </a:ext>
            </a:extLst>
          </p:cNvPr>
          <p:cNvSpPr/>
          <p:nvPr/>
        </p:nvSpPr>
        <p:spPr>
          <a:xfrm>
            <a:off x="15544800" y="8568261"/>
            <a:ext cx="3041505" cy="2151865"/>
          </a:xfrm>
          <a:custGeom>
            <a:avLst/>
            <a:gdLst/>
            <a:ahLst/>
            <a:cxnLst/>
            <a:rect l="l" t="t" r="r" b="b"/>
            <a:pathLst>
              <a:path w="3041505" h="2151865">
                <a:moveTo>
                  <a:pt x="0" y="0"/>
                </a:moveTo>
                <a:lnTo>
                  <a:pt x="3041505" y="0"/>
                </a:lnTo>
                <a:lnTo>
                  <a:pt x="3041505" y="2151864"/>
                </a:lnTo>
                <a:lnTo>
                  <a:pt x="0" y="215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1069</Words>
  <Application>Microsoft Office PowerPoint</Application>
  <PresentationFormat>Custom</PresentationFormat>
  <Paragraphs>129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Glacial Indifference</vt:lpstr>
      <vt:lpstr>Open Sauce</vt:lpstr>
      <vt:lpstr>Raleway Bold</vt:lpstr>
      <vt:lpstr>Lucida Sans Unicode</vt:lpstr>
      <vt:lpstr>Arial</vt:lpstr>
      <vt:lpstr>Montserrat Bold Italics</vt:lpstr>
      <vt:lpstr>Montserrat Extra-Bold</vt:lpstr>
      <vt:lpstr>Calibri</vt:lpstr>
      <vt:lpstr>Poppins Bold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Reducing Risk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Modern Healthy Food Presentation</dc:title>
  <dc:creator>Purity K.</dc:creator>
  <cp:lastModifiedBy>Purity Kamande</cp:lastModifiedBy>
  <cp:revision>7</cp:revision>
  <dcterms:created xsi:type="dcterms:W3CDTF">2006-08-16T00:00:00Z</dcterms:created>
  <dcterms:modified xsi:type="dcterms:W3CDTF">2025-07-24T18:21:21Z</dcterms:modified>
  <dc:identifier>DAGt_sSrKVk</dc:identifier>
</cp:coreProperties>
</file>