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4"/>
  </p:notesMasterIdLst>
  <p:sldIdLst>
    <p:sldId id="256" r:id="rId2"/>
    <p:sldId id="258" r:id="rId3"/>
    <p:sldId id="260" r:id="rId4"/>
    <p:sldId id="261" r:id="rId5"/>
    <p:sldId id="262" r:id="rId6"/>
    <p:sldId id="263" r:id="rId7"/>
    <p:sldId id="311" r:id="rId8"/>
    <p:sldId id="269" r:id="rId9"/>
    <p:sldId id="271" r:id="rId10"/>
    <p:sldId id="272" r:id="rId11"/>
    <p:sldId id="273" r:id="rId12"/>
    <p:sldId id="274" r:id="rId13"/>
    <p:sldId id="275" r:id="rId14"/>
    <p:sldId id="278" r:id="rId15"/>
    <p:sldId id="279" r:id="rId16"/>
    <p:sldId id="280" r:id="rId17"/>
    <p:sldId id="281" r:id="rId18"/>
    <p:sldId id="283" r:id="rId19"/>
    <p:sldId id="285" r:id="rId20"/>
    <p:sldId id="286" r:id="rId21"/>
    <p:sldId id="290" r:id="rId22"/>
    <p:sldId id="310" r:id="rId23"/>
    <p:sldId id="291" r:id="rId24"/>
    <p:sldId id="317" r:id="rId25"/>
    <p:sldId id="293" r:id="rId26"/>
    <p:sldId id="294" r:id="rId27"/>
    <p:sldId id="296" r:id="rId28"/>
    <p:sldId id="300" r:id="rId29"/>
    <p:sldId id="301" r:id="rId30"/>
    <p:sldId id="303" r:id="rId31"/>
    <p:sldId id="304" r:id="rId32"/>
    <p:sldId id="305" r:id="rId33"/>
  </p:sldIdLst>
  <p:sldSz cx="9144000" cy="5143500" type="screen16x9"/>
  <p:notesSz cx="6858000" cy="9144000"/>
  <p:embeddedFontLst>
    <p:embeddedFont>
      <p:font typeface="Average" panose="020B0604020202020204" charset="0"/>
      <p:regular r:id="rId35"/>
    </p:embeddedFont>
    <p:embeddedFont>
      <p:font typeface="Oswald" panose="020B0604020202020204" charset="0"/>
      <p:regular r:id="rId36"/>
      <p:bold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3747B4D-5B5B-486C-999A-FC75596B94F0}">
  <a:tblStyle styleId="{23747B4D-5B5B-486C-999A-FC75596B94F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4531" autoAdjust="0"/>
  </p:normalViewPr>
  <p:slideViewPr>
    <p:cSldViewPr snapToGrid="0">
      <p:cViewPr varScale="1">
        <p:scale>
          <a:sx n="112" d="100"/>
          <a:sy n="112" d="100"/>
        </p:scale>
        <p:origin x="1566"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More you read on tendinopathy the more you realize we just don’t get it yet</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c68739237d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c68739237d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NORMAL IS 0.8, ABNORMAL IS 1.3.  MAN WITH SS</a:t>
            </a:r>
            <a:r>
              <a:rPr lang="en-US" baseline="0" dirty="0" smtClean="0"/>
              <a:t> TEAR AND COMPENSATORY TENDINOSIS </a:t>
            </a:r>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NO is a free</a:t>
            </a:r>
            <a:r>
              <a:rPr lang="en-US" baseline="0" dirty="0" smtClean="0"/>
              <a:t> radical-appears in to increase collagen synthesis, local blood flow</a:t>
            </a:r>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Nearly all tendinosis covered in this review</a:t>
            </a:r>
          </a:p>
          <a:p>
            <a:pPr marL="0" lvl="0" indent="0" algn="l" rtl="0">
              <a:spcBef>
                <a:spcPts val="0"/>
              </a:spcBef>
              <a:spcAft>
                <a:spcPts val="0"/>
              </a:spcAft>
              <a:buNone/>
            </a:pPr>
            <a:r>
              <a:rPr lang="en" dirty="0" smtClean="0">
                <a:solidFill>
                  <a:schemeClr val="dk1"/>
                </a:solidFill>
              </a:rPr>
              <a:t>Often </a:t>
            </a:r>
            <a:r>
              <a:rPr lang="en" dirty="0">
                <a:solidFill>
                  <a:schemeClr val="dk1"/>
                </a:solidFill>
              </a:rPr>
              <a:t>think about this for achilles, elbow but forest described in the 90s for rotator cuff </a:t>
            </a:r>
            <a:endParaRPr dirty="0">
              <a:solidFill>
                <a:schemeClr val="dk1"/>
              </a:solidFill>
            </a:endParaRPr>
          </a:p>
          <a:p>
            <a:pPr marL="0" lvl="0" indent="0" algn="l" rtl="0">
              <a:spcBef>
                <a:spcPts val="0"/>
              </a:spcBef>
              <a:spcAft>
                <a:spcPts val="0"/>
              </a:spcAft>
              <a:buNone/>
            </a:pPr>
            <a:r>
              <a:rPr lang="en" dirty="0">
                <a:solidFill>
                  <a:schemeClr val="dk1"/>
                </a:solidFill>
              </a:rPr>
              <a:t>Few SE.  IN literature drop out rate 20% for </a:t>
            </a:r>
            <a:r>
              <a:rPr lang="en" dirty="0" smtClean="0">
                <a:solidFill>
                  <a:schemeClr val="dk1"/>
                </a:solidFill>
              </a:rPr>
              <a:t>for </a:t>
            </a:r>
            <a:r>
              <a:rPr lang="en" dirty="0">
                <a:solidFill>
                  <a:schemeClr val="dk1"/>
                </a:solidFill>
              </a:rPr>
              <a:t>larger doses.  Anecdotally I would say 5% drop out rate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Improvement in pain ranged wildly from 0-70%</a:t>
            </a:r>
            <a:endParaRPr dirty="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c68739237d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c68739237d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Tried to use basic beef gelatin, same stuff that you use as a thickener, its about $5.  Did not go well and basically had a gelatin meatball I couldn’t get down.  Stick with the hydrolyzed powder like the blue container </a:t>
            </a:r>
            <a:endParaRPr/>
          </a:p>
          <a:p>
            <a:pPr marL="0" lvl="0" indent="0" algn="l" rtl="0">
              <a:spcBef>
                <a:spcPts val="0"/>
              </a:spcBef>
              <a:spcAft>
                <a:spcPts val="0"/>
              </a:spcAft>
              <a:buNone/>
            </a:pPr>
            <a:r>
              <a:rPr lang="en"/>
              <a:t>Placebo effect twinkling in patients eyes with a supplement </a:t>
            </a:r>
            <a:endParaRPr/>
          </a:p>
          <a:p>
            <a:pPr marL="0" lvl="0" indent="0" algn="l" rtl="0">
              <a:spcBef>
                <a:spcPts val="0"/>
              </a:spcBef>
              <a:spcAft>
                <a:spcPts val="0"/>
              </a:spcAft>
              <a:buNone/>
            </a:pPr>
            <a:r>
              <a:rPr lang="en"/>
              <a:t>This RCT was sponsored by a gelatin company </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c718104055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c71810405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NSAIDs prevent bridging of osetoclasts </a:t>
            </a:r>
            <a:endParaRPr/>
          </a:p>
          <a:p>
            <a:pPr marL="0" lvl="0" indent="0" algn="l" rtl="0">
              <a:spcBef>
                <a:spcPts val="0"/>
              </a:spcBef>
              <a:spcAft>
                <a:spcPts val="0"/>
              </a:spcAft>
              <a:buNone/>
            </a:pPr>
            <a:r>
              <a:rPr lang="en"/>
              <a:t>20% nonunion rate with patients getting indomethacin post op for ORIF after hip fracture.  Helped prevent HO for the THA but non unions for their other traumatic incidental fractures</a:t>
            </a:r>
            <a:endParaRPr/>
          </a:p>
          <a:p>
            <a:pPr marL="0" lvl="0" indent="0" algn="l" rtl="0">
              <a:spcBef>
                <a:spcPts val="0"/>
              </a:spcBef>
              <a:spcAft>
                <a:spcPts val="0"/>
              </a:spcAft>
              <a:buNone/>
            </a:pPr>
            <a:r>
              <a:rPr lang="en"/>
              <a:t>Smaller studies do show no effect for achilles tendinosis.  Thought is at some stages could be helpful for preventing adhesions in the tendon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c718104055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c718104055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Exercise for tendinoathy article 2015</a:t>
            </a:r>
            <a:endParaRPr/>
          </a:p>
          <a:p>
            <a:pPr marL="0" lvl="0" indent="0" algn="l" rtl="0">
              <a:spcBef>
                <a:spcPts val="0"/>
              </a:spcBef>
              <a:spcAft>
                <a:spcPts val="0"/>
              </a:spcAft>
              <a:buNone/>
            </a:pPr>
            <a:r>
              <a:rPr lang="en"/>
              <a:t>Eccentric exercises significant improved when stretching added with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c718104055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c71810405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 do plenty of steroid injections but try to avoid them in tendinosis, I used to routinely use up all the steroids we had at my clinic before they knew how much to order when I started there</a:t>
            </a:r>
            <a:endParaRPr>
              <a:solidFill>
                <a:schemeClr val="dk1"/>
              </a:solidFill>
            </a:endParaRPr>
          </a:p>
          <a:p>
            <a:pPr marL="0" lvl="0" indent="0" algn="l" rtl="0">
              <a:spcBef>
                <a:spcPts val="0"/>
              </a:spcBef>
              <a:spcAft>
                <a:spcPts val="0"/>
              </a:spcAft>
              <a:buNone/>
            </a:pPr>
            <a:r>
              <a:rPr lang="en">
                <a:solidFill>
                  <a:schemeClr val="dk1"/>
                </a:solidFill>
              </a:rPr>
              <a:t>also this picture is insane, from a PM&amp;R jounrals website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7a3a92af1a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7a3a92af1a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Short term-weeks</a:t>
            </a:r>
          </a:p>
          <a:p>
            <a:pPr marL="0" lvl="0" indent="0" algn="l" rtl="0">
              <a:spcBef>
                <a:spcPts val="0"/>
              </a:spcBef>
              <a:spcAft>
                <a:spcPts val="0"/>
              </a:spcAft>
              <a:buNone/>
            </a:pPr>
            <a:r>
              <a:rPr lang="en-US" dirty="0" smtClean="0"/>
              <a:t>Intermediate-months</a:t>
            </a:r>
          </a:p>
          <a:p>
            <a:pPr marL="0" lvl="0" indent="0" algn="l" rtl="0">
              <a:spcBef>
                <a:spcPts val="0"/>
              </a:spcBef>
              <a:spcAft>
                <a:spcPts val="0"/>
              </a:spcAft>
              <a:buNone/>
            </a:pPr>
            <a:r>
              <a:rPr lang="en-US" dirty="0" smtClean="0"/>
              <a:t>1 year-long term</a:t>
            </a: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c8c3bdc2e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c8c3bdc2e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Tool board reminiscent of a movie villains torture table</a:t>
            </a:r>
            <a:r>
              <a:rPr lang="en" dirty="0" smtClean="0"/>
              <a:t>...</a:t>
            </a:r>
          </a:p>
          <a:p>
            <a:pPr marL="0" lvl="0" indent="0" algn="l" rtl="0">
              <a:spcBef>
                <a:spcPts val="0"/>
              </a:spcBef>
              <a:spcAft>
                <a:spcPts val="0"/>
              </a:spcAft>
              <a:buNone/>
            </a:pPr>
            <a:r>
              <a:rPr lang="en-US" dirty="0" smtClean="0"/>
              <a:t>A</a:t>
            </a:r>
            <a:r>
              <a:rPr lang="en" dirty="0" smtClean="0"/>
              <a:t>llow for feedback to clinician</a:t>
            </a:r>
            <a:endParaRPr dirty="0"/>
          </a:p>
          <a:p>
            <a:pPr marL="0" lvl="0" indent="0" algn="l" rtl="0">
              <a:spcBef>
                <a:spcPts val="0"/>
              </a:spcBef>
              <a:spcAft>
                <a:spcPts val="0"/>
              </a:spcAft>
              <a:buNone/>
            </a:pPr>
            <a:r>
              <a:rPr lang="en" dirty="0"/>
              <a:t>Myofascial treatment</a:t>
            </a:r>
            <a:endParaRPr dirty="0"/>
          </a:p>
          <a:p>
            <a:pPr marL="0" lvl="0" indent="0" algn="l" rtl="0">
              <a:spcBef>
                <a:spcPts val="0"/>
              </a:spcBef>
              <a:spcAft>
                <a:spcPts val="0"/>
              </a:spcAft>
              <a:buNone/>
            </a:pPr>
            <a:r>
              <a:rPr lang="en" dirty="0"/>
              <a:t>Done by many with little support.  Likely pain relief from short term help of the pain blockade provided by direct pressure</a:t>
            </a:r>
            <a:endParaRPr dirty="0"/>
          </a:p>
          <a:p>
            <a:pPr marL="0" lvl="0" indent="0" algn="l" rtl="0">
              <a:spcBef>
                <a:spcPts val="0"/>
              </a:spcBef>
              <a:spcAft>
                <a:spcPts val="0"/>
              </a:spcAft>
              <a:buNone/>
            </a:pPr>
            <a:r>
              <a:rPr lang="en" dirty="0"/>
              <a:t>I would not refer someone just for this but some therapists and patients really like it so while they are already sure.  Break out the torture board!</a:t>
            </a:r>
            <a:endParaRPr dirty="0"/>
          </a:p>
          <a:p>
            <a:pPr marL="0" lvl="0" indent="0" algn="l" rtl="0">
              <a:spcBef>
                <a:spcPts val="0"/>
              </a:spcBef>
              <a:spcAft>
                <a:spcPts val="0"/>
              </a:spcAft>
              <a:buNone/>
            </a:pPr>
            <a:r>
              <a:rPr lang="en" dirty="0"/>
              <a:t>Deep friction massage review of 9 studies.  No benefit seen in solation</a:t>
            </a:r>
            <a:endParaRPr dirty="0"/>
          </a:p>
          <a:p>
            <a:pPr marL="0" lvl="0" indent="0" algn="l" rtl="0">
              <a:spcBef>
                <a:spcPts val="0"/>
              </a:spcBef>
              <a:spcAft>
                <a:spcPts val="0"/>
              </a:spcAft>
              <a:buNone/>
            </a:pPr>
            <a:r>
              <a:rPr lang="en" dirty="0"/>
              <a:t>Graston was copyright free image from google</a:t>
            </a:r>
            <a:endParaRPr dirty="0"/>
          </a:p>
          <a:p>
            <a:pPr marL="0" lvl="0" indent="0" algn="l" rtl="0">
              <a:spcBef>
                <a:spcPts val="0"/>
              </a:spcBef>
              <a:spcAft>
                <a:spcPts val="0"/>
              </a:spcAft>
              <a:buNone/>
            </a:pPr>
            <a:r>
              <a:rPr lang="en" dirty="0"/>
              <a:t>Same is true for manual therapy with therapists, analogous to OMT in 2014 review </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c8c3bdc2e9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c8c3bdc2e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Certainly not a sling </a:t>
            </a:r>
            <a:endParaRPr/>
          </a:p>
          <a:p>
            <a:pPr marL="0" lvl="0" indent="0" algn="l" rtl="0">
              <a:spcBef>
                <a:spcPts val="0"/>
              </a:spcBef>
              <a:spcAft>
                <a:spcPts val="0"/>
              </a:spcAft>
              <a:buNone/>
            </a:pPr>
            <a:r>
              <a:rPr lang="en"/>
              <a:t>Would avoid sling use anyway and a shoulder spica, whose is going to use this.  Really didn’t come across anything on this for RC issues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a3a92af1a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a3a92af1a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magic of eccentric exercise?  slow loading, greater overall load can be put on the tendon, increased shear forces between tendon and surrounding structures.  possibly help synchronize mechanoreceptors and neuromodulation of pain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ce6c846bf5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ce6c846bf5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Combination of RCT and control trials, VISA-pain and function scale was measure</a:t>
            </a:r>
            <a:endParaRPr dirty="0" smtClean="0"/>
          </a:p>
          <a:p>
            <a:pPr marL="0" lvl="0" indent="0" algn="l" rtl="0">
              <a:spcBef>
                <a:spcPts val="0"/>
              </a:spcBef>
              <a:spcAft>
                <a:spcPts val="0"/>
              </a:spcAft>
              <a:buNone/>
            </a:pPr>
            <a:r>
              <a:rPr lang="en" dirty="0" smtClean="0"/>
              <a:t>For the most part this continues to be the most effective approach for tendinosis.  Most people have drank the kool aid for eccentric exercises in tendinopathy  </a:t>
            </a:r>
            <a:endParaRPr dirty="0" smtClean="0"/>
          </a:p>
          <a:p>
            <a:pPr marL="0" lvl="0" indent="0" algn="l" rtl="0">
              <a:spcBef>
                <a:spcPts val="0"/>
              </a:spcBef>
              <a:spcAft>
                <a:spcPts val="0"/>
              </a:spcAft>
              <a:buNone/>
            </a:pPr>
            <a:endParaRPr dirty="0" smtClean="0"/>
          </a:p>
          <a:p>
            <a:pPr marL="0" lvl="0" indent="0" algn="l" rtl="0">
              <a:spcBef>
                <a:spcPts val="0"/>
              </a:spcBef>
              <a:spcAft>
                <a:spcPts val="0"/>
              </a:spcAft>
              <a:buNone/>
            </a:pPr>
            <a:r>
              <a:rPr lang="en" dirty="0" smtClean="0"/>
              <a:t>6 weeks seems too short of time, likely plan for more like 8-12 weeks</a:t>
            </a:r>
            <a:endParaRPr dirty="0" smtClean="0"/>
          </a:p>
          <a:p>
            <a:pPr marL="0" lvl="0" indent="0" algn="l" rtl="0">
              <a:spcBef>
                <a:spcPts val="0"/>
              </a:spcBef>
              <a:spcAft>
                <a:spcPts val="0"/>
              </a:spcAft>
              <a:buClr>
                <a:schemeClr val="dk1"/>
              </a:buClr>
              <a:buSzPts val="1100"/>
              <a:buFont typeface="Arial"/>
              <a:buNone/>
            </a:pPr>
            <a:r>
              <a:rPr lang="en" dirty="0" smtClean="0">
                <a:solidFill>
                  <a:schemeClr val="dk1"/>
                </a:solidFill>
              </a:rPr>
              <a:t>Great to be able to demonstrate these for people that have terrible PT coverage or are too stubborn to go </a:t>
            </a:r>
          </a:p>
          <a:p>
            <a:pPr marL="0" lvl="0" indent="0" algn="l" rtl="0">
              <a:spcBef>
                <a:spcPts val="0"/>
              </a:spcBef>
              <a:spcAft>
                <a:spcPts val="0"/>
              </a:spcAft>
              <a:buClr>
                <a:schemeClr val="dk1"/>
              </a:buClr>
              <a:buSzPts val="1100"/>
              <a:buFont typeface="Arial"/>
              <a:buNone/>
            </a:pPr>
            <a:endParaRPr lang="en" dirty="0" smtClean="0">
              <a:solidFill>
                <a:schemeClr val="dk1"/>
              </a:solidFill>
            </a:endParaRPr>
          </a:p>
          <a:p>
            <a:pPr lvl="0" indent="-334327">
              <a:buSzPct val="100000"/>
            </a:pPr>
            <a:r>
              <a:rPr lang="en-US" dirty="0" smtClean="0"/>
              <a:t>Lateral Epicondylosis</a:t>
            </a:r>
          </a:p>
          <a:p>
            <a:pPr lvl="1" indent="-310832">
              <a:buSzPct val="100000"/>
            </a:pPr>
            <a:r>
              <a:rPr lang="en-US" dirty="0" smtClean="0"/>
              <a:t>Review of 12 clinical trials </a:t>
            </a:r>
          </a:p>
          <a:p>
            <a:pPr lvl="2" indent="-310832">
              <a:buSzPct val="100000"/>
              <a:buChar char="○"/>
            </a:pPr>
            <a:r>
              <a:rPr lang="en-US" dirty="0" smtClean="0"/>
              <a:t>improvement with eccentric exercises over standard treatment (4-28 week follow up)</a:t>
            </a:r>
          </a:p>
          <a:p>
            <a:pPr lvl="1" indent="-310832">
              <a:buSzPct val="100000"/>
            </a:pPr>
            <a:r>
              <a:rPr lang="en-US" dirty="0" smtClean="0"/>
              <a:t>50-75% pain reduction at 6 weeks</a:t>
            </a:r>
          </a:p>
          <a:p>
            <a:pPr marL="603568" lvl="1" indent="0">
              <a:buSzPct val="100000"/>
              <a:buNone/>
            </a:pPr>
            <a:endParaRPr lang="en-US" dirty="0" smtClean="0"/>
          </a:p>
          <a:p>
            <a:pPr lvl="0" indent="-334327">
              <a:buSzPct val="100000"/>
            </a:pPr>
            <a:r>
              <a:rPr lang="en-US" dirty="0" smtClean="0"/>
              <a:t>Achilles tendinosis</a:t>
            </a:r>
          </a:p>
          <a:p>
            <a:pPr lvl="1" indent="-310832">
              <a:buSzPct val="100000"/>
            </a:pPr>
            <a:r>
              <a:rPr lang="en-US" dirty="0" smtClean="0"/>
              <a:t>Review of 9 clinical trials </a:t>
            </a:r>
          </a:p>
          <a:p>
            <a:pPr lvl="2" indent="-310832">
              <a:buSzPct val="100000"/>
              <a:buChar char="○"/>
            </a:pPr>
            <a:r>
              <a:rPr lang="en-US" dirty="0" smtClean="0"/>
              <a:t>30-90% reduction in pain at 12 weeks </a:t>
            </a:r>
          </a:p>
          <a:p>
            <a:pPr marL="0" lvl="0" indent="0" algn="l" rtl="0">
              <a:spcBef>
                <a:spcPts val="0"/>
              </a:spcBef>
              <a:spcAft>
                <a:spcPts val="0"/>
              </a:spcAft>
              <a:buClr>
                <a:schemeClr val="dk1"/>
              </a:buClr>
              <a:buSzPts val="1100"/>
              <a:buFont typeface="Arial"/>
              <a:buNone/>
            </a:pPr>
            <a:endParaRPr dirty="0" smtClean="0"/>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c8c3bdc2e9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c8c3bdc2e9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ce6c846bf5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ce6c846bf5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50-60% of pain improvement over months in most reviews for needling tendinosis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smtClean="0">
                <a:solidFill>
                  <a:srgbClr val="000000"/>
                </a:solidFill>
                <a:effectLst/>
                <a:latin typeface="Arial"/>
                <a:ea typeface="Arial"/>
                <a:cs typeface="Arial"/>
                <a:sym typeface="Arial"/>
              </a:rPr>
              <a:t>Data from 8 RCTs (n = 976 participants) were pooled to determine effects of PRP on shoulder pain. Since studies varied in the follow-up outcome assessment periods, data from studies with similar follow-up time points were pooled and </a:t>
            </a:r>
            <a:r>
              <a:rPr lang="en-US" sz="1100" b="0" i="0" u="none" strike="noStrike" cap="none" dirty="0" err="1" smtClean="0">
                <a:solidFill>
                  <a:srgbClr val="000000"/>
                </a:solidFill>
                <a:effectLst/>
                <a:latin typeface="Arial"/>
                <a:ea typeface="Arial"/>
                <a:cs typeface="Arial"/>
                <a:sym typeface="Arial"/>
              </a:rPr>
              <a:t>analysed</a:t>
            </a:r>
            <a:r>
              <a:rPr lang="en-US" sz="1100" b="0" i="0" u="none" strike="noStrike" cap="none" dirty="0" smtClean="0">
                <a:solidFill>
                  <a:srgbClr val="000000"/>
                </a:solidFill>
                <a:effectLst/>
                <a:latin typeface="Arial"/>
                <a:ea typeface="Arial"/>
                <a:cs typeface="Arial"/>
                <a:sym typeface="Arial"/>
              </a:rPr>
              <a:t>. Pooled data revealed no significant difference in VAS pain scores between patients treated with PRP and controls at 1 and 3-month follow-up. However, a significant difference in </a:t>
            </a:r>
            <a:r>
              <a:rPr lang="en-US" sz="1100" b="0" i="0" u="none" strike="noStrike" cap="none" dirty="0" err="1" smtClean="0">
                <a:solidFill>
                  <a:srgbClr val="000000"/>
                </a:solidFill>
                <a:effectLst/>
                <a:latin typeface="Arial"/>
                <a:ea typeface="Arial"/>
                <a:cs typeface="Arial"/>
                <a:sym typeface="Arial"/>
              </a:rPr>
              <a:t>favour</a:t>
            </a:r>
            <a:r>
              <a:rPr lang="en-US" sz="1100" b="0" i="0" u="none" strike="noStrike" cap="none" dirty="0" smtClean="0">
                <a:solidFill>
                  <a:srgbClr val="000000"/>
                </a:solidFill>
                <a:effectLst/>
                <a:latin typeface="Arial"/>
                <a:ea typeface="Arial"/>
                <a:cs typeface="Arial"/>
                <a:sym typeface="Arial"/>
              </a:rPr>
              <a:t> of PRP was observed at 12 months post-intervention </a:t>
            </a:r>
            <a:endParaRPr lang="en-US" dirty="0"/>
          </a:p>
        </p:txBody>
      </p:sp>
    </p:spTree>
    <p:extLst>
      <p:ext uri="{BB962C8B-B14F-4D97-AF65-F5344CB8AC3E}">
        <p14:creationId xmlns:p14="http://schemas.microsoft.com/office/powerpoint/2010/main" val="3735137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c970c15896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c970c1589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Pooled meta analysis for us guided tendon needling 50-60% effective with good to excellent pain relief </a:t>
            </a:r>
            <a:endParaRPr lang="en" dirty="0" smtClean="0">
              <a:solidFill>
                <a:schemeClr val="dk1"/>
              </a:solidFill>
            </a:endParaRPr>
          </a:p>
          <a:p>
            <a:pPr marL="0" lvl="0" indent="0" algn="l" rtl="0">
              <a:spcBef>
                <a:spcPts val="0"/>
              </a:spcBef>
              <a:spcAft>
                <a:spcPts val="0"/>
              </a:spcAft>
              <a:buNone/>
            </a:pPr>
            <a:r>
              <a:rPr lang="en-US" dirty="0" smtClean="0">
                <a:solidFill>
                  <a:schemeClr val="dk1"/>
                </a:solidFill>
              </a:rPr>
              <a:t>M</a:t>
            </a:r>
            <a:r>
              <a:rPr lang="en" dirty="0" smtClean="0">
                <a:solidFill>
                  <a:schemeClr val="dk1"/>
                </a:solidFill>
              </a:rPr>
              <a:t>uch more data for lateral epicondylitis, not much out there for RC but somewhat applicable </a:t>
            </a:r>
            <a:endParaRPr dirty="0">
              <a:solidFill>
                <a:schemeClr val="dk1"/>
              </a:solidFill>
            </a:endParaRPr>
          </a:p>
          <a:p>
            <a:pPr marL="0" lvl="0" indent="0" algn="l" rtl="0">
              <a:spcBef>
                <a:spcPts val="0"/>
              </a:spcBef>
              <a:spcAft>
                <a:spcPts val="0"/>
              </a:spcAft>
              <a:buNone/>
            </a:pPr>
            <a:r>
              <a:rPr lang="en" dirty="0">
                <a:solidFill>
                  <a:schemeClr val="dk1"/>
                </a:solidFill>
              </a:rPr>
              <a:t>Not a quick fix, usually counsel at 6 weeks even if there pain is a little improved then that would be a success and we should continue the course.  Consider repeat at 3 months if minimal change</a:t>
            </a:r>
            <a:endParaRPr dirty="0">
              <a:solidFill>
                <a:schemeClr val="dk1"/>
              </a:solidFill>
            </a:endParaRPr>
          </a:p>
          <a:p>
            <a:pPr marL="0" lvl="0" indent="0" algn="l" rtl="0">
              <a:spcBef>
                <a:spcPts val="0"/>
              </a:spcBef>
              <a:spcAft>
                <a:spcPts val="0"/>
              </a:spcAft>
              <a:buNone/>
            </a:pPr>
            <a:r>
              <a:rPr lang="en" dirty="0">
                <a:solidFill>
                  <a:schemeClr val="dk1"/>
                </a:solidFill>
              </a:rPr>
              <a:t>Lat epi-study of 60 people 80% excellent or good improvement after 28 months</a:t>
            </a:r>
            <a:endParaRPr dirty="0">
              <a:solidFill>
                <a:schemeClr val="dk1"/>
              </a:solidFill>
            </a:endParaRPr>
          </a:p>
          <a:p>
            <a:pPr marL="0" lvl="0" indent="0" algn="l" rtl="0">
              <a:spcBef>
                <a:spcPts val="0"/>
              </a:spcBef>
              <a:spcAft>
                <a:spcPts val="0"/>
              </a:spcAft>
              <a:buNone/>
            </a:pPr>
            <a:r>
              <a:rPr lang="en" dirty="0">
                <a:solidFill>
                  <a:schemeClr val="dk1"/>
                </a:solidFill>
              </a:rPr>
              <a:t>Not a fant of using tenotomy in the name of this since Its a little misleading.  For coding purposes this is not tenotomy.  In coding verbage usually say a tenotomy has to involve a scalpel </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c8c3bdc2e9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c8c3bdc2e9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Marginal benefit with PRP but then we’re outside of insurance coverage.  Always offer this and rarely use PRP for lat epi needling</a:t>
            </a:r>
            <a:endParaRPr/>
          </a:p>
        </p:txBody>
      </p:sp>
    </p:spTree>
    <p:extLst>
      <p:ext uri="{BB962C8B-B14F-4D97-AF65-F5344CB8AC3E}">
        <p14:creationId xmlns:p14="http://schemas.microsoft.com/office/powerpoint/2010/main" val="2179055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ce6c846bf5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ce6c846bf5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t>Resting phase</a:t>
            </a:r>
            <a:r>
              <a:rPr lang="en"/>
              <a:t>-dormant, no pain unless so large gets mechanical impingement, greater than 1 cm at least </a:t>
            </a:r>
            <a:endParaRPr/>
          </a:p>
          <a:p>
            <a:pPr marL="0" lvl="0" indent="0" algn="l" rtl="0">
              <a:spcBef>
                <a:spcPts val="0"/>
              </a:spcBef>
              <a:spcAft>
                <a:spcPts val="0"/>
              </a:spcAft>
              <a:buNone/>
            </a:pPr>
            <a:r>
              <a:rPr lang="en"/>
              <a:t>Less than half of people have symptoms with deposits </a:t>
            </a:r>
            <a:endParaRPr/>
          </a:p>
          <a:p>
            <a:pPr marL="0" lvl="0" indent="0" algn="l" rtl="0">
              <a:spcBef>
                <a:spcPts val="0"/>
              </a:spcBef>
              <a:spcAft>
                <a:spcPts val="0"/>
              </a:spcAft>
              <a:buNone/>
            </a:pPr>
            <a:r>
              <a:rPr lang="en" u="sng"/>
              <a:t>Resorpitive phase</a:t>
            </a:r>
            <a:r>
              <a:rPr lang="en"/>
              <a:t>-more painful phase, increased vascularity and macrophages recruited</a:t>
            </a:r>
            <a:endParaRPr/>
          </a:p>
          <a:p>
            <a:pPr marL="0" lvl="0" indent="0" algn="l" rtl="0">
              <a:spcBef>
                <a:spcPts val="0"/>
              </a:spcBef>
              <a:spcAft>
                <a:spcPts val="0"/>
              </a:spcAft>
              <a:buNone/>
            </a:pPr>
            <a:r>
              <a:rPr lang="en" u="sng"/>
              <a:t>Post calcific</a:t>
            </a:r>
            <a:r>
              <a:rPr lang="en"/>
              <a:t>-granulation tissue, fibroblasts come in and eventually  end with complete tendon healing </a:t>
            </a:r>
            <a:endParaRPr/>
          </a:p>
          <a:p>
            <a:pPr marL="0" lvl="0" indent="0" algn="l" rtl="0">
              <a:spcBef>
                <a:spcPts val="0"/>
              </a:spcBef>
              <a:spcAft>
                <a:spcPts val="0"/>
              </a:spcAft>
              <a:buNone/>
            </a:pPr>
            <a:r>
              <a:rPr lang="en"/>
              <a:t>Resolution can take years, 20% fail conservative management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c970c15896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c970c15896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7 studies included </a:t>
            </a:r>
            <a:endParaRPr>
              <a:solidFill>
                <a:schemeClr val="dk1"/>
              </a:solidFill>
            </a:endParaRPr>
          </a:p>
          <a:p>
            <a:pPr marL="0" lvl="0" indent="0" algn="l" rtl="0">
              <a:spcBef>
                <a:spcPts val="0"/>
              </a:spcBef>
              <a:spcAft>
                <a:spcPts val="0"/>
              </a:spcAft>
              <a:buNone/>
            </a:pPr>
            <a:r>
              <a:rPr lang="en">
                <a:solidFill>
                  <a:schemeClr val="dk1"/>
                </a:solidFill>
              </a:rPr>
              <a:t>ECSW sounds quite painful from lectures I have heard including the ones at AMSSM and this is much less painful in my opinion </a:t>
            </a:r>
            <a:endParaRPr>
              <a:solidFill>
                <a:schemeClr val="dk1"/>
              </a:solidFill>
            </a:endParaRPr>
          </a:p>
          <a:p>
            <a:pPr marL="0" lvl="0" indent="0" algn="l" rtl="0">
              <a:spcBef>
                <a:spcPts val="0"/>
              </a:spcBef>
              <a:spcAft>
                <a:spcPts val="0"/>
              </a:spcAft>
              <a:buNone/>
            </a:pPr>
            <a:r>
              <a:rPr lang="en">
                <a:solidFill>
                  <a:schemeClr val="dk1"/>
                </a:solidFill>
              </a:rPr>
              <a:t>Usually do a follow up x ray 6 weeks later before procedure to see if there is any change.  If they REALLLY want to do it then go ahead and schedule it in next couple of weeks</a:t>
            </a: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c8c3bdc2e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c8c3bdc2e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Have people in crass position lateral decub for stability purposes.  Holding modified crass position is too hard to hold for the length of the procedure.  Do a consult beforehand to US area and make sure they can actually get in this position </a:t>
            </a:r>
            <a:endParaRPr/>
          </a:p>
          <a:p>
            <a:pPr marL="0" lvl="0" indent="0" algn="l" rtl="0">
              <a:spcBef>
                <a:spcPts val="0"/>
              </a:spcBef>
              <a:spcAft>
                <a:spcPts val="0"/>
              </a:spcAft>
              <a:buNone/>
            </a:pPr>
            <a:r>
              <a:rPr lang="en"/>
              <a:t>Only one needle insertion, need to the deposit intake and multiple fenestrations make it very difficult to create the pressure needed to get the crystal extraction.  I try to compare it to hydro fracking oil but most patients get a glazed look in their eyes when I say that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ce6c846bf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ce6c846bf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Manage expectations! Prepare patients for a reasonable goal of 3 months for resolution and maybe longer </a:t>
            </a:r>
            <a:endParaRPr/>
          </a:p>
          <a:p>
            <a:pPr marL="0" lvl="0" indent="0" algn="l" rtl="0">
              <a:spcBef>
                <a:spcPts val="0"/>
              </a:spcBef>
              <a:spcAft>
                <a:spcPts val="0"/>
              </a:spcAft>
              <a:buNone/>
            </a:pPr>
            <a:r>
              <a:rPr lang="en"/>
              <a:t>Eccentric exercises is the main fire and these other treatments help stoke it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ce675d626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ce675d626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7a02867c5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7a02867c5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c68739237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c68739237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Evidence for treatment based on systematic reviews when available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7a3a92af1a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7a3a92af1a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7a02867c5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7a02867c5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ce6c846bf5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ce6c846bf5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c68739237d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c68739237d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Tendon purpose-strength for muscle(tensile force transmission), release of energy like spring</a:t>
            </a:r>
            <a:endParaRPr/>
          </a:p>
          <a:p>
            <a:pPr marL="0" lvl="0" indent="0" algn="l" rtl="0">
              <a:spcBef>
                <a:spcPts val="0"/>
              </a:spcBef>
              <a:spcAft>
                <a:spcPts val="0"/>
              </a:spcAft>
              <a:buNone/>
            </a:pPr>
            <a:r>
              <a:rPr lang="en"/>
              <a:t>Failed healing </a:t>
            </a:r>
            <a:endParaRPr/>
          </a:p>
          <a:p>
            <a:pPr marL="0" lvl="0" indent="0" algn="l" rtl="0">
              <a:spcBef>
                <a:spcPts val="0"/>
              </a:spcBef>
              <a:spcAft>
                <a:spcPts val="0"/>
              </a:spcAft>
              <a:buNone/>
            </a:pPr>
            <a:r>
              <a:rPr lang="en"/>
              <a:t>Tendiinitis-inflammation </a:t>
            </a:r>
            <a:endParaRPr/>
          </a:p>
          <a:p>
            <a:pPr marL="0" lvl="0" indent="0" algn="l" rtl="0">
              <a:spcBef>
                <a:spcPts val="0"/>
              </a:spcBef>
              <a:spcAft>
                <a:spcPts val="0"/>
              </a:spcAft>
              <a:buNone/>
            </a:pPr>
            <a:r>
              <a:rPr lang="en"/>
              <a:t>-its a slick and much more intelligible way to discuss things with patients where as whats really going on something less straight forward</a:t>
            </a:r>
            <a:endParaRPr/>
          </a:p>
          <a:p>
            <a:pPr marL="0" lvl="0" indent="0" algn="l" rtl="0">
              <a:spcBef>
                <a:spcPts val="0"/>
              </a:spcBef>
              <a:spcAft>
                <a:spcPts val="0"/>
              </a:spcAft>
              <a:buNone/>
            </a:pPr>
            <a:r>
              <a:rPr lang="en"/>
              <a:t>Important to consider what stage you are in because how we treat needs to change with what stage of tendinopathy we are in </a:t>
            </a:r>
            <a:endParaRPr/>
          </a:p>
          <a:p>
            <a:pPr marL="0" lvl="0" indent="0" algn="l" rtl="0">
              <a:spcBef>
                <a:spcPts val="0"/>
              </a:spcBef>
              <a:spcAft>
                <a:spcPts val="0"/>
              </a:spcAft>
              <a:buNone/>
            </a:pPr>
            <a:r>
              <a:rPr lang="en"/>
              <a:t>No inflammatory cells in surg path from tennis elbow</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c68739237d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c68739237d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Taken from a BJSM 2009 article </a:t>
            </a:r>
            <a:endParaRPr dirty="0"/>
          </a:p>
          <a:p>
            <a:pPr marL="0" lvl="0" indent="0" algn="l" rtl="0">
              <a:spcBef>
                <a:spcPts val="0"/>
              </a:spcBef>
              <a:spcAft>
                <a:spcPts val="0"/>
              </a:spcAft>
              <a:buNone/>
            </a:pPr>
            <a:r>
              <a:rPr lang="en" dirty="0"/>
              <a:t>Not understanding how to treat tendinosis is going to inherently limit our ability to treat it more effectively</a:t>
            </a:r>
            <a:endParaRPr dirty="0"/>
          </a:p>
          <a:p>
            <a:pPr marL="0" lvl="0" indent="0" algn="l" rtl="0">
              <a:spcBef>
                <a:spcPts val="0"/>
              </a:spcBef>
              <a:spcAft>
                <a:spcPts val="0"/>
              </a:spcAft>
              <a:buNone/>
            </a:pPr>
            <a:r>
              <a:rPr lang="en" dirty="0"/>
              <a:t>Moving along these different stages should result in changing the treatment we offer</a:t>
            </a:r>
            <a:endParaRPr dirty="0"/>
          </a:p>
          <a:p>
            <a:pPr marL="0" lvl="0" indent="0" algn="l" rtl="0">
              <a:spcBef>
                <a:spcPts val="0"/>
              </a:spcBef>
              <a:spcAft>
                <a:spcPts val="0"/>
              </a:spcAft>
              <a:buNone/>
            </a:pPr>
            <a:r>
              <a:rPr lang="en" dirty="0"/>
              <a:t>In a way this is analogous to how stress fractures develop.  There is a mis match between synthesis and degradation on the tendon in response to overload.  Right amount of load is helpful, too much leads to tendinosis </a:t>
            </a:r>
            <a:endParaRPr dirty="0"/>
          </a:p>
          <a:p>
            <a:pPr marL="0" lvl="0" indent="0" algn="l" rtl="0">
              <a:spcBef>
                <a:spcPts val="0"/>
              </a:spcBef>
              <a:spcAft>
                <a:spcPts val="0"/>
              </a:spcAft>
              <a:buNone/>
            </a:pPr>
            <a:r>
              <a:rPr lang="en" dirty="0"/>
              <a:t>On right there is the normal adaptation cycle when the tenocyte is able to keep up and results in a stronger tendon</a:t>
            </a:r>
            <a:endParaRPr dirty="0"/>
          </a:p>
          <a:p>
            <a:pPr marL="0" lvl="0" indent="0" algn="l" rtl="0">
              <a:spcBef>
                <a:spcPts val="0"/>
              </a:spcBef>
              <a:spcAft>
                <a:spcPts val="0"/>
              </a:spcAft>
              <a:buNone/>
            </a:pPr>
            <a:r>
              <a:rPr lang="en" dirty="0"/>
              <a:t>Stress shielded is the un-used tendon, under relative or complete rest </a:t>
            </a:r>
            <a:endParaRPr dirty="0"/>
          </a:p>
          <a:p>
            <a:pPr marL="0" lvl="0" indent="0" algn="l" rtl="0">
              <a:spcBef>
                <a:spcPts val="0"/>
              </a:spcBef>
              <a:spcAft>
                <a:spcPts val="0"/>
              </a:spcAft>
              <a:buNone/>
            </a:pPr>
            <a:r>
              <a:rPr lang="en" dirty="0"/>
              <a:t>Fails to give tendinitis any place at the table</a:t>
            </a:r>
            <a:endParaRPr dirty="0"/>
          </a:p>
          <a:p>
            <a:pPr marL="0" lvl="0" indent="0" algn="l" rtl="0">
              <a:spcBef>
                <a:spcPts val="0"/>
              </a:spcBef>
              <a:spcAft>
                <a:spcPts val="0"/>
              </a:spcAft>
              <a:buNone/>
            </a:pPr>
            <a:r>
              <a:rPr lang="en" dirty="0"/>
              <a:t>ANgiofibroblastic process in tendon =tendinosis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u="sng" dirty="0"/>
              <a:t>Reactive tendinopathy</a:t>
            </a:r>
            <a:r>
              <a:rPr lang="en" dirty="0"/>
              <a:t>:Increase CSA.  non inflammatory, fusiform swelling</a:t>
            </a:r>
            <a:endParaRPr dirty="0"/>
          </a:p>
          <a:p>
            <a:pPr marL="0" lvl="0" indent="0" algn="l" rtl="0">
              <a:spcBef>
                <a:spcPts val="0"/>
              </a:spcBef>
              <a:spcAft>
                <a:spcPts val="0"/>
              </a:spcAft>
              <a:buNone/>
            </a:pPr>
            <a:r>
              <a:rPr lang="en" u="sng" dirty="0"/>
              <a:t>Tendon dysrepair: </a:t>
            </a:r>
            <a:r>
              <a:rPr lang="en" dirty="0"/>
              <a:t>attempt at tendon healing, increased haphazard vascularity and neural growth.  CSA increases, more thickening and collage fascicle organization starts to get lost </a:t>
            </a:r>
            <a:endParaRPr dirty="0"/>
          </a:p>
          <a:p>
            <a:pPr marL="0" lvl="0" indent="0" algn="l" rtl="0">
              <a:spcBef>
                <a:spcPts val="0"/>
              </a:spcBef>
              <a:spcAft>
                <a:spcPts val="0"/>
              </a:spcAft>
              <a:buNone/>
            </a:pPr>
            <a:r>
              <a:rPr lang="en" u="sng" dirty="0"/>
              <a:t>Degenerative tendinopathy-</a:t>
            </a:r>
            <a:r>
              <a:rPr lang="en" dirty="0"/>
              <a:t>little organised tendon fascicle left, more cell death, increased haphazard vascularity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c718104055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c718104055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solidFill>
                  <a:schemeClr val="dk1"/>
                </a:solidFill>
              </a:rPr>
              <a:t>I</a:t>
            </a:r>
            <a:r>
              <a:rPr lang="en-US" dirty="0" smtClean="0">
                <a:solidFill>
                  <a:schemeClr val="dk1"/>
                </a:solidFill>
              </a:rPr>
              <a:t>n</a:t>
            </a:r>
            <a:r>
              <a:rPr lang="en" dirty="0" smtClean="0">
                <a:solidFill>
                  <a:schemeClr val="dk1"/>
                </a:solidFill>
              </a:rPr>
              <a:t>troduce Ultrasound-shoulder supraspinatus </a:t>
            </a:r>
          </a:p>
          <a:p>
            <a:pPr marL="0" lvl="0" indent="0" algn="l" rtl="0">
              <a:spcBef>
                <a:spcPts val="0"/>
              </a:spcBef>
              <a:spcAft>
                <a:spcPts val="0"/>
              </a:spcAft>
              <a:buNone/>
            </a:pPr>
            <a:r>
              <a:rPr lang="en" dirty="0" smtClean="0">
                <a:solidFill>
                  <a:schemeClr val="dk1"/>
                </a:solidFill>
              </a:rPr>
              <a:t>If </a:t>
            </a:r>
            <a:r>
              <a:rPr lang="en" dirty="0">
                <a:solidFill>
                  <a:schemeClr val="dk1"/>
                </a:solidFill>
              </a:rPr>
              <a:t>theres a story its probably tendinitis</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Tendinitis is a small piece of the pie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Typically this time course is after treatment is after treatment begins</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Just like with a stress fracture in an active person, athletic or duty related, find the source of the increased load and give it a relative decrease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ce6c846bf5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ce6c846bf5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Explain treatment options and the verdict will be my opinion based on evidence and my own experience  </a:t>
            </a:r>
            <a:endParaRPr/>
          </a:p>
          <a:p>
            <a:pPr marL="0" lvl="0" indent="0" algn="l" rtl="0">
              <a:spcBef>
                <a:spcPts val="0"/>
              </a:spcBef>
              <a:spcAft>
                <a:spcPts val="0"/>
              </a:spcAft>
              <a:buNone/>
            </a:pPr>
            <a:r>
              <a:rPr lang="en"/>
              <a:t>Chin scratcher, can’t recommend for or against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c68739237d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c68739237d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latin typeface="Average"/>
                <a:ea typeface="Average"/>
                <a:cs typeface="Average"/>
                <a:sym typeface="Average"/>
              </a:rPr>
              <a:t>Picked ones I felt were more common with widespread discussion or recommendation by colleagues-PCPs, sports med, PTs </a:t>
            </a:r>
            <a:endParaRPr>
              <a:latin typeface="Average"/>
              <a:ea typeface="Average"/>
              <a:cs typeface="Average"/>
              <a:sym typeface="Average"/>
            </a:endParaRPr>
          </a:p>
          <a:p>
            <a:pPr marL="0" lvl="0" indent="0" algn="l" rtl="0">
              <a:lnSpc>
                <a:spcPct val="115000"/>
              </a:lnSpc>
              <a:spcBef>
                <a:spcPts val="1200"/>
              </a:spcBef>
              <a:spcAft>
                <a:spcPts val="0"/>
              </a:spcAft>
              <a:buNone/>
            </a:pPr>
            <a:r>
              <a:rPr lang="en">
                <a:latin typeface="Average"/>
                <a:ea typeface="Average"/>
                <a:cs typeface="Average"/>
                <a:sym typeface="Average"/>
              </a:rPr>
              <a:t>Studies used are all included in a more detailed works cited at the end </a:t>
            </a:r>
            <a:endParaRPr sz="400"/>
          </a:p>
          <a:p>
            <a:pPr marL="0" lvl="0" indent="0" algn="l" rtl="0">
              <a:lnSpc>
                <a:spcPct val="115000"/>
              </a:lnSpc>
              <a:spcBef>
                <a:spcPts val="1200"/>
              </a:spcBef>
              <a:spcAft>
                <a:spcPts val="0"/>
              </a:spcAft>
              <a:buNone/>
            </a:pPr>
            <a:r>
              <a:rPr lang="en"/>
              <a:t>Patient stories-topical turmeric, so much topical cbd and THC, calorie deprivation</a:t>
            </a:r>
            <a:endParaRPr/>
          </a:p>
          <a:p>
            <a:pPr marL="0" lvl="0" indent="0" algn="l" rtl="0">
              <a:spcBef>
                <a:spcPts val="1200"/>
              </a:spcBef>
              <a:spcAft>
                <a:spcPts val="0"/>
              </a:spcAft>
              <a:buNone/>
            </a:pPr>
            <a:r>
              <a:rPr lang="en"/>
              <a:t>Some are promising but hard to come by shock wave and tenex and are quite costly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ncbi.nlm.nih.gov/pmc/articles/PMC2770552/"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journals.physiology.org/doi/full/10.1152/japplphysiol.00053.2013"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onlinelibrary.wiley.com/action/doSearch?ContribAuthorStored=Lin%2C+Emerald" TargetMode="External"/><Relationship Id="rId13" Type="http://schemas.openxmlformats.org/officeDocument/2006/relationships/hyperlink" Target="https://doi.org/10.1002/pmrj.12583" TargetMode="External"/><Relationship Id="rId3" Type="http://schemas.openxmlformats.org/officeDocument/2006/relationships/hyperlink" Target="https://doi.org/10.1080/00913847.2015.1004296" TargetMode="External"/><Relationship Id="rId7" Type="http://schemas.openxmlformats.org/officeDocument/2006/relationships/hyperlink" Target="https://onlinelibrary.wiley.com/action/doSearch?ContribAuthorStored=Santiago%2C+Kristen" TargetMode="External"/><Relationship Id="rId12" Type="http://schemas.openxmlformats.org/officeDocument/2006/relationships/hyperlink" Target="https://onlinelibrary.wiley.com/action/doSearch?ContribAuthorStored=Milani%2C+Carlo"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onlinelibrary.wiley.com/action/doSearch?ContribAuthorStored=Hurwitz%2C+Nicole" TargetMode="External"/><Relationship Id="rId11" Type="http://schemas.openxmlformats.org/officeDocument/2006/relationships/hyperlink" Target="https://onlinelibrary.wiley.com/action/doSearch?ContribAuthorStored=Wendel%2C+Ian" TargetMode="External"/><Relationship Id="rId5" Type="http://schemas.openxmlformats.org/officeDocument/2006/relationships/hyperlink" Target="https://onlinelibrary.wiley.com/action/doSearch?ContribAuthorStored=Cheng%2C+Jennifer" TargetMode="External"/><Relationship Id="rId10" Type="http://schemas.openxmlformats.org/officeDocument/2006/relationships/hyperlink" Target="https://onlinelibrary.wiley.com/action/doSearch?ContribAuthorStored=Kingsbury%2C+Dallas" TargetMode="External"/><Relationship Id="rId4" Type="http://schemas.openxmlformats.org/officeDocument/2006/relationships/hyperlink" Target="https://doi.org/10.1007/s00264-017-3604-1" TargetMode="External"/><Relationship Id="rId9" Type="http://schemas.openxmlformats.org/officeDocument/2006/relationships/hyperlink" Target="https://onlinelibrary.wiley.com/action/doSearch?ContribAuthorStored=Beatty%2C+Nicholas" TargetMode="External"/><Relationship Id="rId14" Type="http://schemas.openxmlformats.org/officeDocument/2006/relationships/hyperlink" Target="https://doi.org/10.15406/mojor.2017.08.00297"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youtube.com/watch?v=TE2Kfr7MCB8" TargetMode="External"/><Relationship Id="rId3" Type="http://schemas.openxmlformats.org/officeDocument/2006/relationships/hyperlink" Target="https://www.livestrong.com/article/13722060-exercises-stretches-tight-shoulders/" TargetMode="External"/><Relationship Id="rId7" Type="http://schemas.openxmlformats.org/officeDocument/2006/relationships/hyperlink" Target="https://www.physio-pedia.com/Tennis_Elbow_Management"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www.hortonsoandp.com/injection-alternatives-in-tennis-elbow-treatment-using-orthotic-braces/" TargetMode="External"/><Relationship Id="rId5" Type="http://schemas.openxmlformats.org/officeDocument/2006/relationships/hyperlink" Target="https://instituteforathleticmedicine.com/our-services/orthobiologics-stem-cell-therapy-prp/" TargetMode="External"/><Relationship Id="rId10" Type="http://schemas.openxmlformats.org/officeDocument/2006/relationships/hyperlink" Target="https://www.sourceortho.net/aircast-airheel-brace/?sku=09AM&amp;gclid=Cj0KCQjwvYSEBhDjARIsAJMn0ljxXNYkTidSGA7C-lDTPI-DMN_ar1F7e3uFdbcpBAW-wAwseXW6LEsaApl7EALw_wcB" TargetMode="External"/><Relationship Id="rId4" Type="http://schemas.openxmlformats.org/officeDocument/2006/relationships/hyperlink" Target="https://miamiwellness.com/shoulder-injection/" TargetMode="External"/><Relationship Id="rId9" Type="http://schemas.openxmlformats.org/officeDocument/2006/relationships/hyperlink" Target="https://larsonsportsortho.com/what-is-tendinitis/shutterstock_55046425/"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dirty="0" smtClean="0"/>
              <a:t>Rotator Cuff </a:t>
            </a:r>
            <a:br>
              <a:rPr lang="en" dirty="0" smtClean="0"/>
            </a:br>
            <a:r>
              <a:rPr lang="en" dirty="0" smtClean="0"/>
              <a:t>Overuse Tendinopathy</a:t>
            </a:r>
            <a:r>
              <a:rPr lang="en" dirty="0"/>
              <a:t>:</a:t>
            </a:r>
            <a:endParaRPr dirty="0"/>
          </a:p>
          <a:p>
            <a:pPr marL="0" lvl="0" indent="0" algn="ctr" rtl="0">
              <a:spcBef>
                <a:spcPts val="0"/>
              </a:spcBef>
              <a:spcAft>
                <a:spcPts val="0"/>
              </a:spcAft>
              <a:buNone/>
            </a:pPr>
            <a:r>
              <a:rPr lang="en-US" dirty="0" smtClean="0"/>
              <a:t>Conservative Treatment</a:t>
            </a:r>
            <a:endParaRPr dirty="0"/>
          </a:p>
        </p:txBody>
      </p:sp>
      <p:sp>
        <p:nvSpPr>
          <p:cNvPr id="60" name="Google Shape;60;p13"/>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rmAutofit fontScale="55000" lnSpcReduction="20000"/>
          </a:bodyPr>
          <a:lstStyle/>
          <a:p>
            <a:pPr marL="0" lvl="0" indent="0" algn="ctr" rtl="0">
              <a:spcBef>
                <a:spcPts val="0"/>
              </a:spcBef>
              <a:spcAft>
                <a:spcPts val="0"/>
              </a:spcAft>
              <a:buNone/>
            </a:pPr>
            <a:r>
              <a:rPr lang="en" dirty="0"/>
              <a:t>Chris Nelson, MD, CAQSM</a:t>
            </a:r>
            <a:endParaRPr dirty="0"/>
          </a:p>
          <a:p>
            <a:r>
              <a:rPr lang="en-US" dirty="0"/>
              <a:t>Assistant Professor </a:t>
            </a:r>
            <a:endParaRPr lang="en-US" dirty="0" smtClean="0"/>
          </a:p>
          <a:p>
            <a:r>
              <a:rPr lang="en-US" dirty="0"/>
              <a:t>Family and Community Medicine</a:t>
            </a:r>
          </a:p>
          <a:p>
            <a:r>
              <a:rPr lang="en-US" dirty="0" smtClean="0"/>
              <a:t>Wake Forest University </a:t>
            </a:r>
            <a:endParaRPr lang="en-US" dirty="0"/>
          </a:p>
        </p:txBody>
      </p:sp>
      <p:pic>
        <p:nvPicPr>
          <p:cNvPr id="4" name="Picture 3" descr="cid:image002.png@01D875B1.C47A9A20"/>
          <p:cNvPicPr/>
          <p:nvPr/>
        </p:nvPicPr>
        <p:blipFill>
          <a:blip r:embed="rId3">
            <a:extLst>
              <a:ext uri="{28A0092B-C50C-407E-A947-70E740481C1C}">
                <a14:useLocalDpi xmlns:a14="http://schemas.microsoft.com/office/drawing/2010/main" val="0"/>
              </a:ext>
            </a:extLst>
          </a:blip>
          <a:srcRect/>
          <a:stretch>
            <a:fillRect/>
          </a:stretch>
        </p:blipFill>
        <p:spPr bwMode="auto">
          <a:xfrm>
            <a:off x="2427611" y="3938309"/>
            <a:ext cx="4342472" cy="865425"/>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 many options...</a:t>
            </a:r>
            <a:endParaRPr/>
          </a:p>
        </p:txBody>
      </p:sp>
      <p:sp>
        <p:nvSpPr>
          <p:cNvPr id="198" name="Google Shape;198;p29"/>
          <p:cNvSpPr txBox="1">
            <a:spLocks noGrp="1"/>
          </p:cNvSpPr>
          <p:nvPr>
            <p:ph type="body" idx="1"/>
          </p:nvPr>
        </p:nvSpPr>
        <p:spPr>
          <a:xfrm>
            <a:off x="311700" y="1152475"/>
            <a:ext cx="4260300" cy="3843300"/>
          </a:xfrm>
          <a:prstGeom prst="rect">
            <a:avLst/>
          </a:prstGeom>
        </p:spPr>
        <p:txBody>
          <a:bodyPr spcFirstLastPara="1" wrap="square" lIns="91425" tIns="91425" rIns="91425" bIns="91425" anchor="t" anchorCtr="0">
            <a:normAutofit fontScale="77500" lnSpcReduction="20000"/>
          </a:bodyPr>
          <a:lstStyle/>
          <a:p>
            <a:pPr marL="457200" lvl="0" indent="-317182" algn="l" rtl="0">
              <a:spcBef>
                <a:spcPts val="0"/>
              </a:spcBef>
              <a:spcAft>
                <a:spcPts val="0"/>
              </a:spcAft>
              <a:buSzPct val="100000"/>
              <a:buChar char="●"/>
            </a:pPr>
            <a:r>
              <a:rPr lang="en"/>
              <a:t>NSAIDs</a:t>
            </a:r>
            <a:endParaRPr/>
          </a:p>
          <a:p>
            <a:pPr marL="457200" lvl="0" indent="-317182" algn="l" rtl="0">
              <a:spcBef>
                <a:spcPts val="0"/>
              </a:spcBef>
              <a:spcAft>
                <a:spcPts val="0"/>
              </a:spcAft>
              <a:buSzPct val="100000"/>
              <a:buChar char="●"/>
            </a:pPr>
            <a:r>
              <a:rPr lang="en"/>
              <a:t>Rest</a:t>
            </a:r>
            <a:endParaRPr/>
          </a:p>
          <a:p>
            <a:pPr marL="457200" lvl="0" indent="-317182" algn="l" rtl="0">
              <a:spcBef>
                <a:spcPts val="0"/>
              </a:spcBef>
              <a:spcAft>
                <a:spcPts val="0"/>
              </a:spcAft>
              <a:buSzPct val="100000"/>
              <a:buChar char="●"/>
            </a:pPr>
            <a:r>
              <a:rPr lang="en"/>
              <a:t>Physical Therapy</a:t>
            </a:r>
            <a:endParaRPr/>
          </a:p>
          <a:p>
            <a:pPr marL="457200" lvl="0" indent="-317182" algn="l" rtl="0">
              <a:spcBef>
                <a:spcPts val="0"/>
              </a:spcBef>
              <a:spcAft>
                <a:spcPts val="0"/>
              </a:spcAft>
              <a:buSzPct val="100000"/>
              <a:buChar char="●"/>
            </a:pPr>
            <a:r>
              <a:rPr lang="en"/>
              <a:t>Ice</a:t>
            </a:r>
            <a:endParaRPr/>
          </a:p>
          <a:p>
            <a:pPr marL="457200" lvl="0" indent="-317182" algn="l" rtl="0">
              <a:spcBef>
                <a:spcPts val="0"/>
              </a:spcBef>
              <a:spcAft>
                <a:spcPts val="0"/>
              </a:spcAft>
              <a:buSzPct val="100000"/>
              <a:buChar char="●"/>
            </a:pPr>
            <a:r>
              <a:rPr lang="en"/>
              <a:t>Heat </a:t>
            </a:r>
            <a:endParaRPr/>
          </a:p>
          <a:p>
            <a:pPr marL="457200" lvl="0" indent="-317182" algn="l" rtl="0">
              <a:spcBef>
                <a:spcPts val="0"/>
              </a:spcBef>
              <a:spcAft>
                <a:spcPts val="0"/>
              </a:spcAft>
              <a:buSzPct val="100000"/>
              <a:buChar char="●"/>
            </a:pPr>
            <a:r>
              <a:rPr lang="en"/>
              <a:t>Cold</a:t>
            </a:r>
            <a:endParaRPr/>
          </a:p>
          <a:p>
            <a:pPr marL="457200" lvl="0" indent="-317182" algn="l" rtl="0">
              <a:spcBef>
                <a:spcPts val="0"/>
              </a:spcBef>
              <a:spcAft>
                <a:spcPts val="0"/>
              </a:spcAft>
              <a:buSzPct val="100000"/>
              <a:buChar char="●"/>
            </a:pPr>
            <a:r>
              <a:rPr lang="en"/>
              <a:t>Cold/Hot Contrast </a:t>
            </a:r>
            <a:endParaRPr/>
          </a:p>
          <a:p>
            <a:pPr marL="457200" lvl="0" indent="-317182" algn="l" rtl="0">
              <a:spcBef>
                <a:spcPts val="0"/>
              </a:spcBef>
              <a:spcAft>
                <a:spcPts val="0"/>
              </a:spcAft>
              <a:buSzPct val="100000"/>
              <a:buChar char="●"/>
            </a:pPr>
            <a:r>
              <a:rPr lang="en"/>
              <a:t>Bracing</a:t>
            </a:r>
            <a:endParaRPr/>
          </a:p>
          <a:p>
            <a:pPr marL="457200" lvl="0" indent="-317182" algn="l" rtl="0">
              <a:spcBef>
                <a:spcPts val="0"/>
              </a:spcBef>
              <a:spcAft>
                <a:spcPts val="0"/>
              </a:spcAft>
              <a:buSzPct val="100000"/>
              <a:buChar char="●"/>
            </a:pPr>
            <a:r>
              <a:rPr lang="en"/>
              <a:t>Casting</a:t>
            </a:r>
            <a:endParaRPr/>
          </a:p>
          <a:p>
            <a:pPr marL="457200" lvl="0" indent="-317182" algn="l" rtl="0">
              <a:spcBef>
                <a:spcPts val="0"/>
              </a:spcBef>
              <a:spcAft>
                <a:spcPts val="0"/>
              </a:spcAft>
              <a:buSzPct val="100000"/>
              <a:buChar char="●"/>
            </a:pPr>
            <a:r>
              <a:rPr lang="en"/>
              <a:t>Work restrictions</a:t>
            </a:r>
            <a:endParaRPr/>
          </a:p>
          <a:p>
            <a:pPr marL="457200" lvl="0" indent="-317182" algn="l" rtl="0">
              <a:spcBef>
                <a:spcPts val="0"/>
              </a:spcBef>
              <a:spcAft>
                <a:spcPts val="0"/>
              </a:spcAft>
              <a:buSzPct val="100000"/>
              <a:buChar char="●"/>
            </a:pPr>
            <a:r>
              <a:rPr lang="en"/>
              <a:t>Compression</a:t>
            </a:r>
            <a:endParaRPr/>
          </a:p>
          <a:p>
            <a:pPr marL="457200" lvl="0" indent="-317182" algn="l" rtl="0">
              <a:spcBef>
                <a:spcPts val="0"/>
              </a:spcBef>
              <a:spcAft>
                <a:spcPts val="0"/>
              </a:spcAft>
              <a:buSzPct val="100000"/>
              <a:buChar char="●"/>
            </a:pPr>
            <a:r>
              <a:rPr lang="en"/>
              <a:t>Gluten free diet</a:t>
            </a:r>
            <a:endParaRPr/>
          </a:p>
          <a:p>
            <a:pPr marL="457200" lvl="0" indent="-317182" algn="l" rtl="0">
              <a:spcBef>
                <a:spcPts val="0"/>
              </a:spcBef>
              <a:spcAft>
                <a:spcPts val="0"/>
              </a:spcAft>
              <a:buSzPct val="100000"/>
              <a:buChar char="●"/>
            </a:pPr>
            <a:r>
              <a:rPr lang="en"/>
              <a:t>Sugar free diet</a:t>
            </a:r>
            <a:endParaRPr/>
          </a:p>
          <a:p>
            <a:pPr marL="457200" lvl="0" indent="-317182" algn="l" rtl="0">
              <a:spcBef>
                <a:spcPts val="0"/>
              </a:spcBef>
              <a:spcAft>
                <a:spcPts val="0"/>
              </a:spcAft>
              <a:buSzPct val="100000"/>
              <a:buChar char="●"/>
            </a:pPr>
            <a:r>
              <a:rPr lang="en"/>
              <a:t>Gate retraining</a:t>
            </a:r>
            <a:endParaRPr/>
          </a:p>
          <a:p>
            <a:pPr marL="457200" lvl="0" indent="-317182" algn="l" rtl="0">
              <a:spcBef>
                <a:spcPts val="0"/>
              </a:spcBef>
              <a:spcAft>
                <a:spcPts val="0"/>
              </a:spcAft>
              <a:buSzPct val="100000"/>
              <a:buChar char="●"/>
            </a:pPr>
            <a:r>
              <a:rPr lang="en"/>
              <a:t>Barefoot running</a:t>
            </a:r>
            <a:endParaRPr/>
          </a:p>
          <a:p>
            <a:pPr marL="457200" lvl="0" indent="-317182" algn="l" rtl="0">
              <a:spcBef>
                <a:spcPts val="0"/>
              </a:spcBef>
              <a:spcAft>
                <a:spcPts val="0"/>
              </a:spcAft>
              <a:buSzPct val="100000"/>
              <a:buChar char="●"/>
            </a:pPr>
            <a:r>
              <a:rPr lang="en"/>
              <a:t>Forefoot running</a:t>
            </a:r>
            <a:endParaRPr/>
          </a:p>
          <a:p>
            <a:pPr marL="457200" lvl="0" indent="-317182" algn="l" rtl="0">
              <a:spcBef>
                <a:spcPts val="0"/>
              </a:spcBef>
              <a:spcAft>
                <a:spcPts val="0"/>
              </a:spcAft>
              <a:buSzPct val="100000"/>
              <a:buChar char="●"/>
            </a:pPr>
            <a:r>
              <a:rPr lang="en"/>
              <a:t>Blood flow restriction</a:t>
            </a:r>
            <a:endParaRPr/>
          </a:p>
          <a:p>
            <a:pPr marL="457200" lvl="0" indent="-317182" algn="l" rtl="0">
              <a:spcBef>
                <a:spcPts val="0"/>
              </a:spcBef>
              <a:spcAft>
                <a:spcPts val="0"/>
              </a:spcAft>
              <a:buSzPct val="100000"/>
              <a:buChar char="●"/>
            </a:pPr>
            <a:r>
              <a:rPr lang="en"/>
              <a:t>CBD</a:t>
            </a:r>
            <a:endParaRPr/>
          </a:p>
        </p:txBody>
      </p:sp>
      <p:sp>
        <p:nvSpPr>
          <p:cNvPr id="199" name="Google Shape;199;p29"/>
          <p:cNvSpPr txBox="1"/>
          <p:nvPr/>
        </p:nvSpPr>
        <p:spPr>
          <a:xfrm>
            <a:off x="4572000" y="1152475"/>
            <a:ext cx="4252200" cy="5795100"/>
          </a:xfrm>
          <a:prstGeom prst="rect">
            <a:avLst/>
          </a:prstGeom>
          <a:noFill/>
          <a:ln>
            <a:noFill/>
          </a:ln>
        </p:spPr>
        <p:txBody>
          <a:bodyPr spcFirstLastPara="1" wrap="square" lIns="91425" tIns="91425" rIns="91425" bIns="91425" anchor="t" anchorCtr="0">
            <a:spAutoFit/>
          </a:bodyPr>
          <a:lstStyle/>
          <a:p>
            <a:pPr marL="457200" lvl="0" indent="-314325" algn="l" rtl="0">
              <a:lnSpc>
                <a:spcPct val="115000"/>
              </a:lnSpc>
              <a:spcBef>
                <a:spcPts val="0"/>
              </a:spcBef>
              <a:spcAft>
                <a:spcPts val="0"/>
              </a:spcAft>
              <a:buClr>
                <a:schemeClr val="accent3"/>
              </a:buClr>
              <a:buSzPts val="1350"/>
              <a:buFont typeface="Average"/>
              <a:buChar char="●"/>
            </a:pPr>
            <a:r>
              <a:rPr lang="en" sz="1350">
                <a:solidFill>
                  <a:schemeClr val="accent3"/>
                </a:solidFill>
                <a:latin typeface="Average"/>
                <a:ea typeface="Average"/>
                <a:cs typeface="Average"/>
                <a:sym typeface="Average"/>
              </a:rPr>
              <a:t>Collagen Peptides</a:t>
            </a:r>
            <a:endParaRPr sz="1350">
              <a:solidFill>
                <a:schemeClr val="accent3"/>
              </a:solidFill>
              <a:latin typeface="Average"/>
              <a:ea typeface="Average"/>
              <a:cs typeface="Average"/>
              <a:sym typeface="Average"/>
            </a:endParaRPr>
          </a:p>
          <a:p>
            <a:pPr marL="457200" lvl="0" indent="-314325" algn="l" rtl="0">
              <a:lnSpc>
                <a:spcPct val="115000"/>
              </a:lnSpc>
              <a:spcBef>
                <a:spcPts val="0"/>
              </a:spcBef>
              <a:spcAft>
                <a:spcPts val="0"/>
              </a:spcAft>
              <a:buClr>
                <a:schemeClr val="accent3"/>
              </a:buClr>
              <a:buSzPts val="1350"/>
              <a:buFont typeface="Average"/>
              <a:buChar char="●"/>
            </a:pPr>
            <a:r>
              <a:rPr lang="en" sz="1350">
                <a:solidFill>
                  <a:schemeClr val="accent3"/>
                </a:solidFill>
                <a:latin typeface="Average"/>
                <a:ea typeface="Average"/>
                <a:cs typeface="Average"/>
                <a:sym typeface="Average"/>
              </a:rPr>
              <a:t>Oral Prednisone</a:t>
            </a:r>
            <a:endParaRPr sz="1350">
              <a:solidFill>
                <a:schemeClr val="accent3"/>
              </a:solidFill>
              <a:latin typeface="Average"/>
              <a:ea typeface="Average"/>
              <a:cs typeface="Average"/>
              <a:sym typeface="Average"/>
            </a:endParaRPr>
          </a:p>
          <a:p>
            <a:pPr marL="457200" lvl="0" indent="-314325" algn="l" rtl="0">
              <a:lnSpc>
                <a:spcPct val="115000"/>
              </a:lnSpc>
              <a:spcBef>
                <a:spcPts val="0"/>
              </a:spcBef>
              <a:spcAft>
                <a:spcPts val="0"/>
              </a:spcAft>
              <a:buClr>
                <a:schemeClr val="accent3"/>
              </a:buClr>
              <a:buSzPts val="1350"/>
              <a:buFont typeface="Average"/>
              <a:buChar char="●"/>
            </a:pPr>
            <a:r>
              <a:rPr lang="en" sz="1350">
                <a:solidFill>
                  <a:schemeClr val="accent3"/>
                </a:solidFill>
                <a:latin typeface="Average"/>
                <a:ea typeface="Average"/>
                <a:cs typeface="Average"/>
                <a:sym typeface="Average"/>
              </a:rPr>
              <a:t>Turmeric</a:t>
            </a:r>
            <a:endParaRPr sz="1350">
              <a:solidFill>
                <a:schemeClr val="accent3"/>
              </a:solidFill>
              <a:latin typeface="Average"/>
              <a:ea typeface="Average"/>
              <a:cs typeface="Average"/>
              <a:sym typeface="Average"/>
            </a:endParaRPr>
          </a:p>
          <a:p>
            <a:pPr marL="457200" lvl="0" indent="-314325" algn="l" rtl="0">
              <a:lnSpc>
                <a:spcPct val="115000"/>
              </a:lnSpc>
              <a:spcBef>
                <a:spcPts val="0"/>
              </a:spcBef>
              <a:spcAft>
                <a:spcPts val="0"/>
              </a:spcAft>
              <a:buClr>
                <a:schemeClr val="accent3"/>
              </a:buClr>
              <a:buSzPts val="1350"/>
              <a:buFont typeface="Average"/>
              <a:buChar char="●"/>
            </a:pPr>
            <a:r>
              <a:rPr lang="en" sz="1350">
                <a:solidFill>
                  <a:schemeClr val="accent3"/>
                </a:solidFill>
                <a:latin typeface="Average"/>
                <a:ea typeface="Average"/>
                <a:cs typeface="Average"/>
                <a:sym typeface="Average"/>
              </a:rPr>
              <a:t>Nitroglycerin patches</a:t>
            </a:r>
            <a:endParaRPr sz="1350">
              <a:solidFill>
                <a:schemeClr val="accent3"/>
              </a:solidFill>
              <a:latin typeface="Average"/>
              <a:ea typeface="Average"/>
              <a:cs typeface="Average"/>
              <a:sym typeface="Average"/>
            </a:endParaRPr>
          </a:p>
          <a:p>
            <a:pPr marL="457200" lvl="0" indent="-314325" algn="l" rtl="0">
              <a:lnSpc>
                <a:spcPct val="115000"/>
              </a:lnSpc>
              <a:spcBef>
                <a:spcPts val="0"/>
              </a:spcBef>
              <a:spcAft>
                <a:spcPts val="0"/>
              </a:spcAft>
              <a:buClr>
                <a:schemeClr val="accent3"/>
              </a:buClr>
              <a:buSzPts val="1350"/>
              <a:buFont typeface="Average"/>
              <a:buChar char="●"/>
            </a:pPr>
            <a:r>
              <a:rPr lang="en" sz="1350">
                <a:solidFill>
                  <a:schemeClr val="accent3"/>
                </a:solidFill>
                <a:latin typeface="Average"/>
                <a:ea typeface="Average"/>
                <a:cs typeface="Average"/>
                <a:sym typeface="Average"/>
              </a:rPr>
              <a:t>Lidocaine cream </a:t>
            </a:r>
            <a:endParaRPr sz="1350">
              <a:solidFill>
                <a:schemeClr val="accent3"/>
              </a:solidFill>
              <a:latin typeface="Average"/>
              <a:ea typeface="Average"/>
              <a:cs typeface="Average"/>
              <a:sym typeface="Average"/>
            </a:endParaRPr>
          </a:p>
          <a:p>
            <a:pPr marL="457200" lvl="0" indent="-314325" algn="l" rtl="0">
              <a:lnSpc>
                <a:spcPct val="115000"/>
              </a:lnSpc>
              <a:spcBef>
                <a:spcPts val="0"/>
              </a:spcBef>
              <a:spcAft>
                <a:spcPts val="0"/>
              </a:spcAft>
              <a:buClr>
                <a:schemeClr val="accent3"/>
              </a:buClr>
              <a:buSzPts val="1350"/>
              <a:buFont typeface="Average"/>
              <a:buChar char="●"/>
            </a:pPr>
            <a:r>
              <a:rPr lang="en" sz="1350">
                <a:solidFill>
                  <a:schemeClr val="accent3"/>
                </a:solidFill>
                <a:latin typeface="Average"/>
                <a:ea typeface="Average"/>
                <a:cs typeface="Average"/>
                <a:sym typeface="Average"/>
              </a:rPr>
              <a:t>Voltaren cream</a:t>
            </a:r>
            <a:endParaRPr sz="1350">
              <a:solidFill>
                <a:schemeClr val="accent3"/>
              </a:solidFill>
              <a:latin typeface="Average"/>
              <a:ea typeface="Average"/>
              <a:cs typeface="Average"/>
              <a:sym typeface="Average"/>
            </a:endParaRPr>
          </a:p>
          <a:p>
            <a:pPr marL="457200" lvl="0" indent="-314325" algn="l" rtl="0">
              <a:lnSpc>
                <a:spcPct val="115000"/>
              </a:lnSpc>
              <a:spcBef>
                <a:spcPts val="0"/>
              </a:spcBef>
              <a:spcAft>
                <a:spcPts val="0"/>
              </a:spcAft>
              <a:buClr>
                <a:schemeClr val="accent3"/>
              </a:buClr>
              <a:buSzPts val="1350"/>
              <a:buFont typeface="Average"/>
              <a:buChar char="●"/>
            </a:pPr>
            <a:r>
              <a:rPr lang="en" sz="1350">
                <a:solidFill>
                  <a:schemeClr val="accent3"/>
                </a:solidFill>
                <a:latin typeface="Average"/>
                <a:ea typeface="Average"/>
                <a:cs typeface="Average"/>
                <a:sym typeface="Average"/>
              </a:rPr>
              <a:t>DMSO</a:t>
            </a:r>
            <a:endParaRPr sz="1350">
              <a:solidFill>
                <a:schemeClr val="accent3"/>
              </a:solidFill>
              <a:latin typeface="Average"/>
              <a:ea typeface="Average"/>
              <a:cs typeface="Average"/>
              <a:sym typeface="Average"/>
            </a:endParaRPr>
          </a:p>
          <a:p>
            <a:pPr marL="457200" lvl="0" indent="-314325" algn="l" rtl="0">
              <a:lnSpc>
                <a:spcPct val="115000"/>
              </a:lnSpc>
              <a:spcBef>
                <a:spcPts val="0"/>
              </a:spcBef>
              <a:spcAft>
                <a:spcPts val="0"/>
              </a:spcAft>
              <a:buClr>
                <a:schemeClr val="accent3"/>
              </a:buClr>
              <a:buSzPts val="1350"/>
              <a:buFont typeface="Average"/>
              <a:buChar char="●"/>
            </a:pPr>
            <a:r>
              <a:rPr lang="en" sz="1350">
                <a:solidFill>
                  <a:schemeClr val="accent3"/>
                </a:solidFill>
                <a:latin typeface="Average"/>
                <a:ea typeface="Average"/>
                <a:cs typeface="Average"/>
                <a:sym typeface="Average"/>
              </a:rPr>
              <a:t>New shoes</a:t>
            </a:r>
            <a:endParaRPr sz="1350">
              <a:solidFill>
                <a:schemeClr val="accent3"/>
              </a:solidFill>
              <a:latin typeface="Average"/>
              <a:ea typeface="Average"/>
              <a:cs typeface="Average"/>
              <a:sym typeface="Average"/>
            </a:endParaRPr>
          </a:p>
          <a:p>
            <a:pPr marL="457200" lvl="0" indent="-314325" algn="l" rtl="0">
              <a:lnSpc>
                <a:spcPct val="115000"/>
              </a:lnSpc>
              <a:spcBef>
                <a:spcPts val="0"/>
              </a:spcBef>
              <a:spcAft>
                <a:spcPts val="0"/>
              </a:spcAft>
              <a:buClr>
                <a:schemeClr val="accent3"/>
              </a:buClr>
              <a:buSzPts val="1350"/>
              <a:buFont typeface="Average"/>
              <a:buChar char="●"/>
            </a:pPr>
            <a:r>
              <a:rPr lang="en" sz="1350">
                <a:solidFill>
                  <a:schemeClr val="accent3"/>
                </a:solidFill>
                <a:latin typeface="Average"/>
                <a:ea typeface="Average"/>
                <a:cs typeface="Average"/>
                <a:sym typeface="Average"/>
              </a:rPr>
              <a:t>Orthotics</a:t>
            </a:r>
            <a:endParaRPr sz="1350">
              <a:solidFill>
                <a:schemeClr val="accent3"/>
              </a:solidFill>
              <a:latin typeface="Average"/>
              <a:ea typeface="Average"/>
              <a:cs typeface="Average"/>
              <a:sym typeface="Average"/>
            </a:endParaRPr>
          </a:p>
          <a:p>
            <a:pPr marL="457200" lvl="0" indent="-314325" algn="l" rtl="0">
              <a:lnSpc>
                <a:spcPct val="115000"/>
              </a:lnSpc>
              <a:spcBef>
                <a:spcPts val="0"/>
              </a:spcBef>
              <a:spcAft>
                <a:spcPts val="0"/>
              </a:spcAft>
              <a:buClr>
                <a:schemeClr val="accent3"/>
              </a:buClr>
              <a:buSzPts val="1350"/>
              <a:buFont typeface="Average"/>
              <a:buChar char="●"/>
            </a:pPr>
            <a:r>
              <a:rPr lang="en" sz="1350">
                <a:solidFill>
                  <a:schemeClr val="accent3"/>
                </a:solidFill>
                <a:latin typeface="Average"/>
                <a:ea typeface="Average"/>
                <a:cs typeface="Average"/>
                <a:sym typeface="Average"/>
              </a:rPr>
              <a:t>Toe spacers</a:t>
            </a:r>
            <a:endParaRPr sz="1350">
              <a:solidFill>
                <a:schemeClr val="accent3"/>
              </a:solidFill>
              <a:latin typeface="Average"/>
              <a:ea typeface="Average"/>
              <a:cs typeface="Average"/>
              <a:sym typeface="Average"/>
            </a:endParaRPr>
          </a:p>
          <a:p>
            <a:pPr marL="457200" lvl="0" indent="-314325" algn="l" rtl="0">
              <a:lnSpc>
                <a:spcPct val="115000"/>
              </a:lnSpc>
              <a:spcBef>
                <a:spcPts val="0"/>
              </a:spcBef>
              <a:spcAft>
                <a:spcPts val="0"/>
              </a:spcAft>
              <a:buClr>
                <a:schemeClr val="accent3"/>
              </a:buClr>
              <a:buSzPts val="1350"/>
              <a:buFont typeface="Average"/>
              <a:buChar char="●"/>
            </a:pPr>
            <a:r>
              <a:rPr lang="en" sz="1350">
                <a:solidFill>
                  <a:schemeClr val="accent3"/>
                </a:solidFill>
                <a:latin typeface="Average"/>
                <a:ea typeface="Average"/>
                <a:cs typeface="Average"/>
                <a:sym typeface="Average"/>
              </a:rPr>
              <a:t>Bike fit</a:t>
            </a:r>
            <a:endParaRPr sz="1350">
              <a:solidFill>
                <a:schemeClr val="accent3"/>
              </a:solidFill>
              <a:latin typeface="Average"/>
              <a:ea typeface="Average"/>
              <a:cs typeface="Average"/>
              <a:sym typeface="Average"/>
            </a:endParaRPr>
          </a:p>
          <a:p>
            <a:pPr marL="457200" lvl="0" indent="-314325" algn="l" rtl="0">
              <a:lnSpc>
                <a:spcPct val="115000"/>
              </a:lnSpc>
              <a:spcBef>
                <a:spcPts val="0"/>
              </a:spcBef>
              <a:spcAft>
                <a:spcPts val="0"/>
              </a:spcAft>
              <a:buClr>
                <a:schemeClr val="accent3"/>
              </a:buClr>
              <a:buSzPts val="1350"/>
              <a:buFont typeface="Average"/>
              <a:buChar char="●"/>
            </a:pPr>
            <a:r>
              <a:rPr lang="en" sz="1350">
                <a:solidFill>
                  <a:schemeClr val="accent3"/>
                </a:solidFill>
                <a:latin typeface="Average"/>
                <a:ea typeface="Average"/>
                <a:cs typeface="Average"/>
                <a:sym typeface="Average"/>
              </a:rPr>
              <a:t>Extracorporeal shockwave treatment</a:t>
            </a:r>
            <a:endParaRPr sz="1350">
              <a:solidFill>
                <a:schemeClr val="accent3"/>
              </a:solidFill>
              <a:latin typeface="Average"/>
              <a:ea typeface="Average"/>
              <a:cs typeface="Average"/>
              <a:sym typeface="Average"/>
            </a:endParaRPr>
          </a:p>
          <a:p>
            <a:pPr marL="457200" lvl="0" indent="-314325" algn="l" rtl="0">
              <a:lnSpc>
                <a:spcPct val="115000"/>
              </a:lnSpc>
              <a:spcBef>
                <a:spcPts val="0"/>
              </a:spcBef>
              <a:spcAft>
                <a:spcPts val="0"/>
              </a:spcAft>
              <a:buClr>
                <a:schemeClr val="accent3"/>
              </a:buClr>
              <a:buSzPts val="1350"/>
              <a:buFont typeface="Average"/>
              <a:buChar char="●"/>
            </a:pPr>
            <a:r>
              <a:rPr lang="en" sz="1350">
                <a:solidFill>
                  <a:schemeClr val="accent3"/>
                </a:solidFill>
                <a:latin typeface="Average"/>
                <a:ea typeface="Average"/>
                <a:cs typeface="Average"/>
                <a:sym typeface="Average"/>
              </a:rPr>
              <a:t>Tenex</a:t>
            </a:r>
            <a:endParaRPr sz="1350">
              <a:solidFill>
                <a:schemeClr val="accent3"/>
              </a:solidFill>
              <a:latin typeface="Average"/>
              <a:ea typeface="Average"/>
              <a:cs typeface="Average"/>
              <a:sym typeface="Average"/>
            </a:endParaRPr>
          </a:p>
          <a:p>
            <a:pPr marL="457200" lvl="0" indent="-314325" algn="l" rtl="0">
              <a:lnSpc>
                <a:spcPct val="115000"/>
              </a:lnSpc>
              <a:spcBef>
                <a:spcPts val="0"/>
              </a:spcBef>
              <a:spcAft>
                <a:spcPts val="0"/>
              </a:spcAft>
              <a:buClr>
                <a:schemeClr val="accent3"/>
              </a:buClr>
              <a:buSzPts val="1350"/>
              <a:buFont typeface="Average"/>
              <a:buChar char="●"/>
            </a:pPr>
            <a:r>
              <a:rPr lang="en" sz="1350">
                <a:solidFill>
                  <a:schemeClr val="accent3"/>
                </a:solidFill>
                <a:latin typeface="Average"/>
                <a:ea typeface="Average"/>
                <a:cs typeface="Average"/>
                <a:sym typeface="Average"/>
              </a:rPr>
              <a:t>Ultrasound-guided needling</a:t>
            </a:r>
            <a:endParaRPr sz="1350">
              <a:solidFill>
                <a:schemeClr val="accent3"/>
              </a:solidFill>
              <a:latin typeface="Average"/>
              <a:ea typeface="Average"/>
              <a:cs typeface="Average"/>
              <a:sym typeface="Average"/>
            </a:endParaRPr>
          </a:p>
          <a:p>
            <a:pPr marL="457200" lvl="0" indent="-314325" algn="l" rtl="0">
              <a:lnSpc>
                <a:spcPct val="115000"/>
              </a:lnSpc>
              <a:spcBef>
                <a:spcPts val="0"/>
              </a:spcBef>
              <a:spcAft>
                <a:spcPts val="0"/>
              </a:spcAft>
              <a:buClr>
                <a:schemeClr val="accent3"/>
              </a:buClr>
              <a:buSzPts val="1350"/>
              <a:buFont typeface="Average"/>
              <a:buChar char="●"/>
            </a:pPr>
            <a:r>
              <a:rPr lang="en" sz="1350">
                <a:solidFill>
                  <a:schemeClr val="accent3"/>
                </a:solidFill>
                <a:latin typeface="Average"/>
                <a:ea typeface="Average"/>
                <a:cs typeface="Average"/>
                <a:sym typeface="Average"/>
              </a:rPr>
              <a:t>Hydrodissection </a:t>
            </a:r>
            <a:endParaRPr sz="1350">
              <a:solidFill>
                <a:schemeClr val="accent3"/>
              </a:solidFill>
              <a:latin typeface="Average"/>
              <a:ea typeface="Average"/>
              <a:cs typeface="Average"/>
              <a:sym typeface="Average"/>
            </a:endParaRPr>
          </a:p>
          <a:p>
            <a:pPr marL="457200" lvl="0" indent="0" algn="l" rtl="0">
              <a:lnSpc>
                <a:spcPct val="115000"/>
              </a:lnSpc>
              <a:spcBef>
                <a:spcPts val="1200"/>
              </a:spcBef>
              <a:spcAft>
                <a:spcPts val="0"/>
              </a:spcAft>
              <a:buNone/>
            </a:pPr>
            <a:endParaRPr sz="1350">
              <a:solidFill>
                <a:schemeClr val="accent3"/>
              </a:solidFill>
              <a:latin typeface="Average"/>
              <a:ea typeface="Average"/>
              <a:cs typeface="Average"/>
              <a:sym typeface="Average"/>
            </a:endParaRPr>
          </a:p>
          <a:p>
            <a:pPr marL="457200" lvl="0" indent="0" algn="l" rtl="0">
              <a:lnSpc>
                <a:spcPct val="115000"/>
              </a:lnSpc>
              <a:spcBef>
                <a:spcPts val="1200"/>
              </a:spcBef>
              <a:spcAft>
                <a:spcPts val="0"/>
              </a:spcAft>
              <a:buNone/>
            </a:pPr>
            <a:endParaRPr sz="1800">
              <a:solidFill>
                <a:schemeClr val="accent3"/>
              </a:solidFill>
              <a:latin typeface="Average"/>
              <a:ea typeface="Average"/>
              <a:cs typeface="Average"/>
              <a:sym typeface="Average"/>
            </a:endParaRPr>
          </a:p>
          <a:p>
            <a:pPr marL="0" lvl="0" indent="0" algn="l" rtl="0">
              <a:lnSpc>
                <a:spcPct val="115000"/>
              </a:lnSpc>
              <a:spcBef>
                <a:spcPts val="1200"/>
              </a:spcBef>
              <a:spcAft>
                <a:spcPts val="0"/>
              </a:spcAft>
              <a:buNone/>
            </a:pPr>
            <a:r>
              <a:rPr lang="en" sz="1800">
                <a:solidFill>
                  <a:schemeClr val="accent3"/>
                </a:solidFill>
                <a:latin typeface="Average"/>
                <a:ea typeface="Average"/>
                <a:cs typeface="Average"/>
                <a:sym typeface="Average"/>
              </a:rPr>
              <a:t/>
            </a:r>
            <a:br>
              <a:rPr lang="en" sz="1800">
                <a:solidFill>
                  <a:schemeClr val="accent3"/>
                </a:solidFill>
                <a:latin typeface="Average"/>
                <a:ea typeface="Average"/>
                <a:cs typeface="Average"/>
                <a:sym typeface="Average"/>
              </a:rPr>
            </a:br>
            <a:endParaRPr sz="1800">
              <a:solidFill>
                <a:schemeClr val="accent3"/>
              </a:solidFill>
              <a:latin typeface="Average"/>
              <a:ea typeface="Average"/>
              <a:cs typeface="Average"/>
              <a:sym typeface="Average"/>
            </a:endParaRPr>
          </a:p>
          <a:p>
            <a:pPr marL="0" lvl="0" indent="0" algn="l" rtl="0">
              <a:spcBef>
                <a:spcPts val="1200"/>
              </a:spcBef>
              <a:spcAft>
                <a:spcPts val="0"/>
              </a:spcAft>
              <a:buNone/>
            </a:pPr>
            <a:endParaRPr>
              <a:latin typeface="Average"/>
              <a:ea typeface="Average"/>
              <a:cs typeface="Average"/>
              <a:sym typeface="Average"/>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Topical Nitroglycerin</a:t>
            </a:r>
            <a:endParaRPr/>
          </a:p>
        </p:txBody>
      </p:sp>
      <p:sp>
        <p:nvSpPr>
          <p:cNvPr id="205" name="Google Shape;205;p30"/>
          <p:cNvSpPr txBox="1">
            <a:spLocks noGrp="1"/>
          </p:cNvSpPr>
          <p:nvPr>
            <p:ph type="body" idx="1"/>
          </p:nvPr>
        </p:nvSpPr>
        <p:spPr>
          <a:xfrm>
            <a:off x="83100" y="13048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Benefit likely related to Nitric Oxide</a:t>
            </a:r>
            <a:endParaRPr dirty="0"/>
          </a:p>
          <a:p>
            <a:pPr marL="914400" lvl="1" indent="-317500" algn="l" rtl="0">
              <a:spcBef>
                <a:spcPts val="0"/>
              </a:spcBef>
              <a:spcAft>
                <a:spcPts val="0"/>
              </a:spcAft>
              <a:buSzPts val="1400"/>
              <a:buChar char="○"/>
            </a:pPr>
            <a:r>
              <a:rPr lang="en" dirty="0"/>
              <a:t>Increased blood flow</a:t>
            </a:r>
            <a:endParaRPr dirty="0"/>
          </a:p>
          <a:p>
            <a:pPr marL="914400" lvl="1" indent="-317500" algn="l" rtl="0">
              <a:spcBef>
                <a:spcPts val="0"/>
              </a:spcBef>
              <a:spcAft>
                <a:spcPts val="0"/>
              </a:spcAft>
              <a:buSzPts val="1400"/>
              <a:buChar char="○"/>
            </a:pPr>
            <a:r>
              <a:rPr lang="en" dirty="0"/>
              <a:t>Collagen synthesis</a:t>
            </a:r>
            <a:endParaRPr dirty="0"/>
          </a:p>
          <a:p>
            <a:pPr marL="457200" lvl="0" indent="-342900" algn="l" rtl="0">
              <a:spcBef>
                <a:spcPts val="0"/>
              </a:spcBef>
              <a:spcAft>
                <a:spcPts val="0"/>
              </a:spcAft>
              <a:buSzPts val="1800"/>
              <a:buChar char="●"/>
            </a:pPr>
            <a:r>
              <a:rPr lang="en" dirty="0"/>
              <a:t>BJSM systematic review:</a:t>
            </a:r>
            <a:endParaRPr dirty="0"/>
          </a:p>
          <a:p>
            <a:pPr marL="914400" lvl="1" indent="-317500" algn="l" rtl="0">
              <a:spcBef>
                <a:spcPts val="0"/>
              </a:spcBef>
              <a:spcAft>
                <a:spcPts val="0"/>
              </a:spcAft>
              <a:buSzPts val="1400"/>
              <a:buChar char="○"/>
            </a:pPr>
            <a:r>
              <a:rPr lang="en" dirty="0" smtClean="0"/>
              <a:t>Rotator Cuff and others</a:t>
            </a:r>
          </a:p>
          <a:p>
            <a:pPr marL="914400" lvl="1" indent="-317500" algn="l" rtl="0">
              <a:spcBef>
                <a:spcPts val="0"/>
              </a:spcBef>
              <a:spcAft>
                <a:spcPts val="0"/>
              </a:spcAft>
              <a:buSzPts val="1400"/>
              <a:buChar char="○"/>
            </a:pPr>
            <a:r>
              <a:rPr lang="en" dirty="0" smtClean="0"/>
              <a:t>Improvement </a:t>
            </a:r>
            <a:r>
              <a:rPr lang="en" dirty="0"/>
              <a:t>in pain with ADLs and </a:t>
            </a:r>
            <a:r>
              <a:rPr lang="en" dirty="0" smtClean="0"/>
              <a:t>exercise</a:t>
            </a:r>
            <a:endParaRPr dirty="0"/>
          </a:p>
          <a:p>
            <a:pPr marL="914400" lvl="1" indent="-317500" algn="l" rtl="0">
              <a:spcBef>
                <a:spcPts val="0"/>
              </a:spcBef>
              <a:spcAft>
                <a:spcPts val="0"/>
              </a:spcAft>
              <a:buSzPts val="1400"/>
              <a:buChar char="○"/>
            </a:pPr>
            <a:r>
              <a:rPr lang="en" dirty="0"/>
              <a:t>Increased </a:t>
            </a:r>
            <a:r>
              <a:rPr lang="en" dirty="0" smtClean="0"/>
              <a:t>peak strength</a:t>
            </a:r>
            <a:endParaRPr dirty="0"/>
          </a:p>
          <a:p>
            <a:pPr marL="457200" lvl="0" indent="-342900" algn="l" rtl="0">
              <a:spcBef>
                <a:spcPts val="0"/>
              </a:spcBef>
              <a:spcAft>
                <a:spcPts val="0"/>
              </a:spcAft>
              <a:buSzPts val="1800"/>
              <a:buChar char="●"/>
            </a:pPr>
            <a:r>
              <a:rPr lang="en" dirty="0"/>
              <a:t>Cheap, 0.4 mg patch cut in ¼ piece, </a:t>
            </a:r>
            <a:endParaRPr lang="en" dirty="0" smtClean="0"/>
          </a:p>
          <a:p>
            <a:pPr marL="114300" lvl="0" indent="0" algn="l" rtl="0">
              <a:spcBef>
                <a:spcPts val="0"/>
              </a:spcBef>
              <a:spcAft>
                <a:spcPts val="0"/>
              </a:spcAft>
              <a:buSzPts val="1800"/>
              <a:buNone/>
            </a:pPr>
            <a:r>
              <a:rPr lang="en" dirty="0"/>
              <a:t> </a:t>
            </a:r>
            <a:r>
              <a:rPr lang="en" dirty="0" smtClean="0"/>
              <a:t>                   </a:t>
            </a:r>
            <a:endParaRPr dirty="0"/>
          </a:p>
        </p:txBody>
      </p:sp>
      <p:pic>
        <p:nvPicPr>
          <p:cNvPr id="2" name="Picture 1"/>
          <p:cNvPicPr>
            <a:picLocks noChangeAspect="1"/>
          </p:cNvPicPr>
          <p:nvPr/>
        </p:nvPicPr>
        <p:blipFill>
          <a:blip r:embed="rId3"/>
          <a:stretch>
            <a:fillRect/>
          </a:stretch>
        </p:blipFill>
        <p:spPr>
          <a:xfrm>
            <a:off x="4882644" y="32539"/>
            <a:ext cx="4196474" cy="2257522"/>
          </a:xfrm>
          <a:prstGeom prst="rect">
            <a:avLst/>
          </a:prstGeom>
        </p:spPr>
      </p:pic>
      <p:sp>
        <p:nvSpPr>
          <p:cNvPr id="9" name="Google Shape;208;p30"/>
          <p:cNvSpPr txBox="1"/>
          <p:nvPr/>
        </p:nvSpPr>
        <p:spPr>
          <a:xfrm>
            <a:off x="5149349" y="270628"/>
            <a:ext cx="3150300" cy="6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dirty="0" smtClean="0">
                <a:solidFill>
                  <a:schemeClr val="dk1"/>
                </a:solidFill>
                <a:latin typeface="Oswald"/>
                <a:ea typeface="Oswald"/>
                <a:cs typeface="Oswald"/>
                <a:sym typeface="Oswald"/>
              </a:rPr>
              <a:t>Normal Infraspiantus</a:t>
            </a:r>
            <a:endParaRPr dirty="0">
              <a:latin typeface="Average"/>
              <a:ea typeface="Average"/>
              <a:cs typeface="Average"/>
              <a:sym typeface="Average"/>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7197" y="2528150"/>
            <a:ext cx="4276803" cy="2880790"/>
          </a:xfrm>
          <a:prstGeom prst="rect">
            <a:avLst/>
          </a:prstGeom>
        </p:spPr>
      </p:pic>
      <p:sp>
        <p:nvSpPr>
          <p:cNvPr id="11" name="Google Shape;207;p30"/>
          <p:cNvSpPr/>
          <p:nvPr/>
        </p:nvSpPr>
        <p:spPr>
          <a:xfrm rot="5400000">
            <a:off x="6869281" y="2814147"/>
            <a:ext cx="683100" cy="459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08;p30"/>
          <p:cNvSpPr txBox="1"/>
          <p:nvPr/>
        </p:nvSpPr>
        <p:spPr>
          <a:xfrm>
            <a:off x="6320196" y="2204900"/>
            <a:ext cx="3150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dirty="0" smtClean="0">
                <a:solidFill>
                  <a:schemeClr val="dk1"/>
                </a:solidFill>
                <a:latin typeface="Oswald"/>
                <a:ea typeface="Oswald"/>
                <a:cs typeface="Oswald"/>
                <a:sym typeface="Oswald"/>
              </a:rPr>
              <a:t>Tendinosis</a:t>
            </a:r>
            <a:endParaRPr dirty="0">
              <a:latin typeface="Average"/>
              <a:ea typeface="Average"/>
              <a:cs typeface="Average"/>
              <a:sym typeface="Average"/>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Collagen Peptides</a:t>
            </a:r>
            <a:endParaRPr/>
          </a:p>
          <a:p>
            <a:pPr marL="0" lvl="0" indent="0" algn="l" rtl="0">
              <a:spcBef>
                <a:spcPts val="0"/>
              </a:spcBef>
              <a:spcAft>
                <a:spcPts val="0"/>
              </a:spcAft>
              <a:buNone/>
            </a:pPr>
            <a:endParaRPr/>
          </a:p>
        </p:txBody>
      </p:sp>
      <p:sp>
        <p:nvSpPr>
          <p:cNvPr id="215" name="Google Shape;215;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Nutritional supplement</a:t>
            </a:r>
            <a:endParaRPr dirty="0"/>
          </a:p>
          <a:p>
            <a:pPr marL="457200" lvl="0" indent="-342900" algn="l" rtl="0">
              <a:spcBef>
                <a:spcPts val="0"/>
              </a:spcBef>
              <a:spcAft>
                <a:spcPts val="0"/>
              </a:spcAft>
              <a:buSzPts val="1800"/>
              <a:buChar char="●"/>
            </a:pPr>
            <a:r>
              <a:rPr lang="en" dirty="0"/>
              <a:t>In vitro studies demonstrate tendon synthesis</a:t>
            </a:r>
            <a:endParaRPr dirty="0"/>
          </a:p>
          <a:p>
            <a:pPr marL="457200" lvl="0" indent="-342900" algn="l" rtl="0">
              <a:spcBef>
                <a:spcPts val="0"/>
              </a:spcBef>
              <a:spcAft>
                <a:spcPts val="0"/>
              </a:spcAft>
              <a:buSzPts val="1800"/>
              <a:buChar char="●"/>
            </a:pPr>
            <a:r>
              <a:rPr lang="en" dirty="0"/>
              <a:t>Smaller studies, demonstrating help with injuries and injury prevention</a:t>
            </a:r>
            <a:endParaRPr dirty="0"/>
          </a:p>
          <a:p>
            <a:pPr marL="914400" lvl="1" indent="-317500" algn="l" rtl="0">
              <a:spcBef>
                <a:spcPts val="0"/>
              </a:spcBef>
              <a:spcAft>
                <a:spcPts val="0"/>
              </a:spcAft>
              <a:buSzPts val="1400"/>
              <a:buChar char="○"/>
            </a:pPr>
            <a:r>
              <a:rPr lang="en" dirty="0"/>
              <a:t>Small RCT: 12% improvement in pain and function (VISA-A) at 6 months</a:t>
            </a:r>
            <a:endParaRPr dirty="0"/>
          </a:p>
          <a:p>
            <a:pPr marL="457200" lvl="0" indent="-342900" algn="l" rtl="0">
              <a:spcBef>
                <a:spcPts val="0"/>
              </a:spcBef>
              <a:spcAft>
                <a:spcPts val="0"/>
              </a:spcAft>
              <a:buSzPts val="1800"/>
              <a:buChar char="●"/>
            </a:pPr>
            <a:r>
              <a:rPr lang="en" dirty="0"/>
              <a:t>No large reviews with great methodology</a:t>
            </a:r>
            <a:endParaRPr dirty="0"/>
          </a:p>
          <a:p>
            <a:pPr marL="457200" lvl="0" indent="-342900" algn="l" rtl="0">
              <a:spcBef>
                <a:spcPts val="0"/>
              </a:spcBef>
              <a:spcAft>
                <a:spcPts val="0"/>
              </a:spcAft>
              <a:buSzPts val="1800"/>
              <a:buChar char="●"/>
            </a:pPr>
            <a:r>
              <a:rPr lang="en-US" dirty="0" smtClean="0"/>
              <a:t>R</a:t>
            </a:r>
            <a:r>
              <a:rPr lang="en" dirty="0" smtClean="0"/>
              <a:t>eplace current </a:t>
            </a:r>
            <a:r>
              <a:rPr lang="en" dirty="0"/>
              <a:t>pre- or post-workout </a:t>
            </a:r>
            <a:r>
              <a:rPr lang="en" dirty="0" smtClean="0"/>
              <a:t>                                             supplement</a:t>
            </a:r>
            <a:endParaRPr dirty="0"/>
          </a:p>
        </p:txBody>
      </p:sp>
      <p:pic>
        <p:nvPicPr>
          <p:cNvPr id="216" name="Google Shape;216;p31"/>
          <p:cNvPicPr preferRelativeResize="0"/>
          <p:nvPr/>
        </p:nvPicPr>
        <p:blipFill>
          <a:blip r:embed="rId3">
            <a:alphaModFix/>
          </a:blip>
          <a:stretch>
            <a:fillRect/>
          </a:stretch>
        </p:blipFill>
        <p:spPr>
          <a:xfrm>
            <a:off x="5720000" y="2497900"/>
            <a:ext cx="1763725" cy="2645600"/>
          </a:xfrm>
          <a:prstGeom prst="rect">
            <a:avLst/>
          </a:prstGeom>
          <a:noFill/>
          <a:ln>
            <a:noFill/>
          </a:ln>
        </p:spPr>
      </p:pic>
      <p:pic>
        <p:nvPicPr>
          <p:cNvPr id="217" name="Google Shape;217;p31"/>
          <p:cNvPicPr preferRelativeResize="0"/>
          <p:nvPr/>
        </p:nvPicPr>
        <p:blipFill>
          <a:blip r:embed="rId4">
            <a:alphaModFix/>
          </a:blip>
          <a:stretch>
            <a:fillRect/>
          </a:stretch>
        </p:blipFill>
        <p:spPr>
          <a:xfrm>
            <a:off x="5041925" y="59325"/>
            <a:ext cx="2538199" cy="1903649"/>
          </a:xfrm>
          <a:prstGeom prst="rect">
            <a:avLst/>
          </a:prstGeom>
          <a:noFill/>
          <a:ln>
            <a:noFill/>
          </a:ln>
        </p:spPr>
      </p:pic>
      <p:sp>
        <p:nvSpPr>
          <p:cNvPr id="219" name="Google Shape;219;p31"/>
          <p:cNvSpPr/>
          <p:nvPr/>
        </p:nvSpPr>
        <p:spPr>
          <a:xfrm>
            <a:off x="6129850" y="3572875"/>
            <a:ext cx="954900" cy="217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NSAIDs</a:t>
            </a:r>
            <a:endParaRPr/>
          </a:p>
        </p:txBody>
      </p:sp>
      <p:sp>
        <p:nvSpPr>
          <p:cNvPr id="225" name="Google Shape;225;p32"/>
          <p:cNvSpPr txBox="1">
            <a:spLocks noGrp="1"/>
          </p:cNvSpPr>
          <p:nvPr>
            <p:ph type="body" idx="1"/>
          </p:nvPr>
        </p:nvSpPr>
        <p:spPr>
          <a:xfrm>
            <a:off x="159300" y="1076275"/>
            <a:ext cx="5825700" cy="3416400"/>
          </a:xfrm>
          <a:prstGeom prst="rect">
            <a:avLst/>
          </a:prstGeom>
        </p:spPr>
        <p:txBody>
          <a:bodyPr spcFirstLastPara="1" wrap="square" lIns="91425" tIns="91425" rIns="91425" bIns="91425" anchor="t" anchorCtr="0">
            <a:normAutofit/>
          </a:bodyPr>
          <a:lstStyle/>
          <a:p>
            <a:pPr marL="457200" lvl="0" indent="-334327" algn="l" rtl="0">
              <a:spcBef>
                <a:spcPts val="0"/>
              </a:spcBef>
              <a:spcAft>
                <a:spcPts val="0"/>
              </a:spcAft>
              <a:buSzPct val="100000"/>
              <a:buChar char="●"/>
            </a:pPr>
            <a:r>
              <a:rPr lang="en" dirty="0"/>
              <a:t>Clear evidence NSAIDs negatively affect:</a:t>
            </a:r>
            <a:endParaRPr dirty="0"/>
          </a:p>
          <a:p>
            <a:pPr marL="914400" lvl="1" indent="-310832" algn="l" rtl="0">
              <a:spcBef>
                <a:spcPts val="0"/>
              </a:spcBef>
              <a:spcAft>
                <a:spcPts val="0"/>
              </a:spcAft>
              <a:buSzPct val="100000"/>
              <a:buChar char="○"/>
            </a:pPr>
            <a:r>
              <a:rPr lang="en" dirty="0"/>
              <a:t>Post-op healing after tendon repair</a:t>
            </a:r>
            <a:endParaRPr dirty="0"/>
          </a:p>
          <a:p>
            <a:pPr marL="914400" lvl="1" indent="-310832" algn="l" rtl="0">
              <a:spcBef>
                <a:spcPts val="0"/>
              </a:spcBef>
              <a:spcAft>
                <a:spcPts val="0"/>
              </a:spcAft>
              <a:buSzPct val="100000"/>
              <a:buChar char="○"/>
            </a:pPr>
            <a:r>
              <a:rPr lang="en" dirty="0"/>
              <a:t>Bone fracture healing</a:t>
            </a:r>
            <a:endParaRPr dirty="0"/>
          </a:p>
          <a:p>
            <a:pPr marL="457200" lvl="0" indent="-334327" algn="l" rtl="0">
              <a:spcBef>
                <a:spcPts val="0"/>
              </a:spcBef>
              <a:spcAft>
                <a:spcPts val="0"/>
              </a:spcAft>
              <a:buSzPct val="100000"/>
              <a:buChar char="●"/>
            </a:pPr>
            <a:r>
              <a:rPr lang="en" dirty="0"/>
              <a:t>Cyclooxygenase, prostaglandins effect on tendon biology are not well understood</a:t>
            </a:r>
            <a:endParaRPr dirty="0"/>
          </a:p>
          <a:p>
            <a:pPr marL="457200" lvl="0" indent="-334327" algn="l" rtl="0">
              <a:spcBef>
                <a:spcPts val="0"/>
              </a:spcBef>
              <a:spcAft>
                <a:spcPts val="0"/>
              </a:spcAft>
              <a:buSzPct val="100000"/>
              <a:buChar char="●"/>
            </a:pPr>
            <a:r>
              <a:rPr lang="en" dirty="0" smtClean="0"/>
              <a:t>If needing NSAIDs to exercise:</a:t>
            </a:r>
          </a:p>
          <a:p>
            <a:pPr lvl="1" indent="-334327">
              <a:buSzPct val="100000"/>
              <a:buChar char="●"/>
            </a:pPr>
            <a:r>
              <a:rPr lang="en-US" dirty="0" smtClean="0"/>
              <a:t>M</a:t>
            </a:r>
            <a:r>
              <a:rPr lang="en" dirty="0" smtClean="0"/>
              <a:t>odify your training</a:t>
            </a:r>
          </a:p>
          <a:p>
            <a:pPr lvl="1" indent="-334327">
              <a:buSzPct val="100000"/>
              <a:buChar char="●"/>
            </a:pPr>
            <a:r>
              <a:rPr lang="en" dirty="0" smtClean="0"/>
              <a:t>NSAIDs </a:t>
            </a:r>
            <a:r>
              <a:rPr lang="en" dirty="0"/>
              <a:t>pre-exercise increase AKI </a:t>
            </a:r>
            <a:endParaRPr dirty="0"/>
          </a:p>
          <a:p>
            <a:pPr marL="457200" lvl="0" indent="-334327" algn="l" rtl="0">
              <a:spcBef>
                <a:spcPts val="0"/>
              </a:spcBef>
              <a:spcAft>
                <a:spcPts val="0"/>
              </a:spcAft>
              <a:buSzPct val="100000"/>
              <a:buChar char="●"/>
            </a:pPr>
            <a:r>
              <a:rPr lang="en" dirty="0"/>
              <a:t>Established increased CV disease risk</a:t>
            </a:r>
            <a:endParaRPr dirty="0"/>
          </a:p>
          <a:p>
            <a:pPr marL="457200" lvl="0" indent="-334327" algn="l" rtl="0">
              <a:spcBef>
                <a:spcPts val="0"/>
              </a:spcBef>
              <a:spcAft>
                <a:spcPts val="0"/>
              </a:spcAft>
              <a:buSzPct val="100000"/>
              <a:buChar char="●"/>
            </a:pPr>
            <a:r>
              <a:rPr lang="en" dirty="0"/>
              <a:t>Bottom line--use NSAIDs as needed </a:t>
            </a:r>
            <a:endParaRPr dirty="0"/>
          </a:p>
          <a:p>
            <a:pPr marL="457200" lvl="0" indent="0" algn="l" rtl="0">
              <a:spcBef>
                <a:spcPts val="1200"/>
              </a:spcBef>
              <a:spcAft>
                <a:spcPts val="1200"/>
              </a:spcAft>
              <a:buNone/>
            </a:pPr>
            <a:endParaRPr dirty="0"/>
          </a:p>
        </p:txBody>
      </p:sp>
      <p:pic>
        <p:nvPicPr>
          <p:cNvPr id="226" name="Google Shape;226;p32"/>
          <p:cNvPicPr preferRelativeResize="0"/>
          <p:nvPr/>
        </p:nvPicPr>
        <p:blipFill>
          <a:blip r:embed="rId3">
            <a:alphaModFix/>
          </a:blip>
          <a:stretch>
            <a:fillRect/>
          </a:stretch>
        </p:blipFill>
        <p:spPr>
          <a:xfrm>
            <a:off x="5902225" y="861639"/>
            <a:ext cx="3241776" cy="3120212"/>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5"/>
          <p:cNvSpPr txBox="1">
            <a:spLocks noGrp="1"/>
          </p:cNvSpPr>
          <p:nvPr>
            <p:ph type="title"/>
          </p:nvPr>
        </p:nvSpPr>
        <p:spPr>
          <a:xfrm>
            <a:off x="237175" y="4897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Flexibility-Stretching</a:t>
            </a:r>
            <a:endParaRPr/>
          </a:p>
        </p:txBody>
      </p:sp>
      <p:sp>
        <p:nvSpPr>
          <p:cNvPr id="249" name="Google Shape;249;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Should not be the focus of therapy </a:t>
            </a:r>
            <a:endParaRPr/>
          </a:p>
          <a:p>
            <a:pPr marL="457200" lvl="0" indent="-342900" algn="l" rtl="0">
              <a:spcBef>
                <a:spcPts val="0"/>
              </a:spcBef>
              <a:spcAft>
                <a:spcPts val="0"/>
              </a:spcAft>
              <a:buSzPts val="1800"/>
              <a:buChar char="●"/>
            </a:pPr>
            <a:r>
              <a:rPr lang="en"/>
              <a:t>Should not be excluded</a:t>
            </a:r>
            <a:endParaRPr/>
          </a:p>
          <a:p>
            <a:pPr marL="457200" lvl="0" indent="-342900" algn="l" rtl="0">
              <a:spcBef>
                <a:spcPts val="0"/>
              </a:spcBef>
              <a:spcAft>
                <a:spcPts val="0"/>
              </a:spcAft>
              <a:buSzPts val="1800"/>
              <a:buChar char="●"/>
            </a:pPr>
            <a:r>
              <a:rPr lang="en"/>
              <a:t>Significant improvement in treatment with eccentric strengthening when </a:t>
            </a:r>
            <a:r>
              <a:rPr lang="en" i="1" u="sng"/>
              <a:t>combined</a:t>
            </a:r>
            <a:r>
              <a:rPr lang="en" i="1"/>
              <a:t> </a:t>
            </a:r>
            <a:r>
              <a:rPr lang="en"/>
              <a:t>with stretching</a:t>
            </a:r>
            <a:endParaRPr/>
          </a:p>
        </p:txBody>
      </p:sp>
      <p:sp>
        <p:nvSpPr>
          <p:cNvPr id="250" name="Google Shape;250;p35"/>
          <p:cNvSpPr txBox="1"/>
          <p:nvPr/>
        </p:nvSpPr>
        <p:spPr>
          <a:xfrm>
            <a:off x="2027575" y="3920975"/>
            <a:ext cx="7335000" cy="85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1026" name="Picture 2" descr="Best Shoulder Stretches: Enhancing Flexibility and Mobility | livestr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4341" y="2350093"/>
            <a:ext cx="4369659" cy="27965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Corticosteroids</a:t>
            </a:r>
            <a:endParaRPr/>
          </a:p>
        </p:txBody>
      </p:sp>
      <p:sp>
        <p:nvSpPr>
          <p:cNvPr id="258" name="Google Shape;258;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Short-term benefit, &lt;8 </a:t>
            </a:r>
            <a:r>
              <a:rPr lang="en" dirty="0" smtClean="0"/>
              <a:t>weeks</a:t>
            </a:r>
          </a:p>
          <a:p>
            <a:pPr lvl="1" indent="-342900">
              <a:buSzPts val="1800"/>
              <a:buChar char="●"/>
            </a:pPr>
            <a:r>
              <a:rPr lang="en" dirty="0" smtClean="0"/>
              <a:t>Efficacy further confuses noninflammatory nature of tendinosis</a:t>
            </a:r>
          </a:p>
          <a:p>
            <a:pPr lvl="1" indent="-342900">
              <a:buSzPts val="1800"/>
              <a:buFont typeface="Average"/>
              <a:buChar char="●"/>
            </a:pPr>
            <a:r>
              <a:rPr lang="en-US" dirty="0"/>
              <a:t>Corticosteroids inhibit collagen synthesis </a:t>
            </a:r>
            <a:r>
              <a:rPr lang="en" dirty="0" smtClean="0"/>
              <a:t> </a:t>
            </a:r>
            <a:endParaRPr dirty="0"/>
          </a:p>
          <a:p>
            <a:pPr marL="457200" lvl="0" indent="-342900" algn="l" rtl="0">
              <a:spcBef>
                <a:spcPts val="0"/>
              </a:spcBef>
              <a:spcAft>
                <a:spcPts val="0"/>
              </a:spcAft>
              <a:buSzPts val="1800"/>
              <a:buChar char="●"/>
            </a:pPr>
            <a:r>
              <a:rPr lang="en" dirty="0"/>
              <a:t>Areas with clear harm, lateral epicondylosis</a:t>
            </a:r>
            <a:endParaRPr dirty="0"/>
          </a:p>
          <a:p>
            <a:pPr marL="914400" lvl="1" indent="-317500" algn="l" rtl="0">
              <a:spcBef>
                <a:spcPts val="0"/>
              </a:spcBef>
              <a:spcAft>
                <a:spcPts val="0"/>
              </a:spcAft>
              <a:buSzPts val="1400"/>
              <a:buChar char="○"/>
            </a:pPr>
            <a:r>
              <a:rPr lang="en" dirty="0"/>
              <a:t>Dose dependent: serial injections lead to more pain at 1 year</a:t>
            </a:r>
            <a:endParaRPr dirty="0"/>
          </a:p>
          <a:p>
            <a:pPr marL="457200" lvl="0" indent="-342900" algn="l" rtl="0">
              <a:spcBef>
                <a:spcPts val="0"/>
              </a:spcBef>
              <a:spcAft>
                <a:spcPts val="0"/>
              </a:spcAft>
              <a:buSzPts val="1800"/>
              <a:buChar char="●"/>
            </a:pPr>
            <a:r>
              <a:rPr lang="en" dirty="0"/>
              <a:t>Inconsistent </a:t>
            </a:r>
            <a:r>
              <a:rPr lang="en" dirty="0" smtClean="0"/>
              <a:t>results, rotator </a:t>
            </a:r>
            <a:r>
              <a:rPr lang="en" dirty="0"/>
              <a:t>cuff and </a:t>
            </a:r>
            <a:r>
              <a:rPr lang="en" dirty="0" smtClean="0"/>
              <a:t>achilles</a:t>
            </a:r>
          </a:p>
          <a:p>
            <a:pPr lvl="1" indent="-342900">
              <a:buSzPts val="1800"/>
              <a:buChar char="●"/>
            </a:pPr>
            <a:r>
              <a:rPr lang="en" dirty="0" smtClean="0"/>
              <a:t>Even </a:t>
            </a:r>
            <a:r>
              <a:rPr lang="en" dirty="0"/>
              <a:t>short term </a:t>
            </a:r>
            <a:r>
              <a:rPr lang="en" dirty="0" smtClean="0"/>
              <a:t>relief questionable</a:t>
            </a:r>
            <a:endParaRPr dirty="0"/>
          </a:p>
          <a:p>
            <a:pPr marL="457200" lvl="0" indent="0" algn="l" rtl="0">
              <a:spcBef>
                <a:spcPts val="1200"/>
              </a:spcBef>
              <a:spcAft>
                <a:spcPts val="1200"/>
              </a:spcAft>
              <a:buNone/>
            </a:pPr>
            <a:endParaRPr dirty="0"/>
          </a:p>
        </p:txBody>
      </p:sp>
      <p:pic>
        <p:nvPicPr>
          <p:cNvPr id="1026" name="Picture 2" descr="Shoulder Injection - MIAMI WELLN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492" y="2338598"/>
            <a:ext cx="3314507" cy="28049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66" name="Google Shape;266;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67" name="Google Shape;267;p37"/>
          <p:cNvPicPr preferRelativeResize="0"/>
          <p:nvPr/>
        </p:nvPicPr>
        <p:blipFill>
          <a:blip r:embed="rId3">
            <a:alphaModFix/>
          </a:blip>
          <a:stretch>
            <a:fillRect/>
          </a:stretch>
        </p:blipFill>
        <p:spPr>
          <a:xfrm>
            <a:off x="122575" y="567325"/>
            <a:ext cx="8792826" cy="4460025"/>
          </a:xfrm>
          <a:prstGeom prst="rect">
            <a:avLst/>
          </a:prstGeom>
          <a:noFill/>
          <a:ln>
            <a:noFill/>
          </a:ln>
        </p:spPr>
      </p:pic>
      <p:pic>
        <p:nvPicPr>
          <p:cNvPr id="268" name="Google Shape;268;p37"/>
          <p:cNvPicPr preferRelativeResize="0"/>
          <p:nvPr/>
        </p:nvPicPr>
        <p:blipFill>
          <a:blip r:embed="rId4">
            <a:alphaModFix/>
          </a:blip>
          <a:stretch>
            <a:fillRect/>
          </a:stretch>
        </p:blipFill>
        <p:spPr>
          <a:xfrm>
            <a:off x="1622372" y="567325"/>
            <a:ext cx="5512025" cy="2632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26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67"/>
                                        </p:tgtEl>
                                        <p:attrNameLst>
                                          <p:attrName>style.visibility</p:attrName>
                                        </p:attrNameLst>
                                      </p:cBhvr>
                                      <p:to>
                                        <p:strVal val="visible"/>
                                      </p:to>
                                    </p:set>
                                    <p:animEffect transition="in" filter="fade">
                                      <p:cBhvr>
                                        <p:cTn id="11" dur="10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Soft Tissue Mobilization</a:t>
            </a:r>
            <a:endParaRPr/>
          </a:p>
        </p:txBody>
      </p:sp>
      <p:sp>
        <p:nvSpPr>
          <p:cNvPr id="274" name="Google Shape;274;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Mobilize soft tissue </a:t>
            </a:r>
            <a:endParaRPr lang="en" dirty="0" smtClean="0"/>
          </a:p>
          <a:p>
            <a:pPr lvl="1" indent="-342900">
              <a:buSzPts val="1800"/>
              <a:buChar char="●"/>
            </a:pPr>
            <a:r>
              <a:rPr lang="en" dirty="0" smtClean="0"/>
              <a:t>Release adhesions </a:t>
            </a:r>
            <a:r>
              <a:rPr lang="en" dirty="0"/>
              <a:t>and scar tissue</a:t>
            </a:r>
            <a:endParaRPr dirty="0"/>
          </a:p>
          <a:p>
            <a:pPr marL="457200" lvl="0" indent="-342900" algn="l" rtl="0">
              <a:spcBef>
                <a:spcPts val="0"/>
              </a:spcBef>
              <a:spcAft>
                <a:spcPts val="0"/>
              </a:spcAft>
              <a:buSzPts val="1800"/>
              <a:buChar char="●"/>
            </a:pPr>
            <a:r>
              <a:rPr lang="en" dirty="0"/>
              <a:t>Instrument Assisted Soft Tissue Mobilization (Graston), Deep friction massage, Astym, Gua sha, and many </a:t>
            </a:r>
            <a:r>
              <a:rPr lang="en" dirty="0" smtClean="0"/>
              <a:t>others</a:t>
            </a:r>
          </a:p>
          <a:p>
            <a:pPr marL="114300" lvl="0" indent="0" algn="l" rtl="0">
              <a:spcBef>
                <a:spcPts val="0"/>
              </a:spcBef>
              <a:spcAft>
                <a:spcPts val="0"/>
              </a:spcAft>
              <a:buSzPts val="1800"/>
              <a:buNone/>
            </a:pPr>
            <a:endParaRPr dirty="0"/>
          </a:p>
          <a:p>
            <a:pPr marL="457200" lvl="0" indent="-342900" algn="l" rtl="0">
              <a:spcBef>
                <a:spcPts val="0"/>
              </a:spcBef>
              <a:spcAft>
                <a:spcPts val="0"/>
              </a:spcAft>
              <a:buSzPts val="1800"/>
              <a:buChar char="●"/>
            </a:pPr>
            <a:r>
              <a:rPr lang="en" dirty="0" smtClean="0"/>
              <a:t>Animal </a:t>
            </a:r>
            <a:r>
              <a:rPr lang="en" dirty="0"/>
              <a:t>models show collagen repair and synthesis, maturation and </a:t>
            </a:r>
            <a:r>
              <a:rPr lang="en" dirty="0" smtClean="0"/>
              <a:t>alignment</a:t>
            </a:r>
          </a:p>
          <a:p>
            <a:pPr lvl="1" indent="-342900">
              <a:buSzPts val="1800"/>
              <a:buChar char="●"/>
            </a:pPr>
            <a:r>
              <a:rPr lang="en" dirty="0" smtClean="0"/>
              <a:t>Human </a:t>
            </a:r>
            <a:r>
              <a:rPr lang="en" dirty="0"/>
              <a:t>trials do not support this</a:t>
            </a:r>
            <a:endParaRPr dirty="0"/>
          </a:p>
          <a:p>
            <a:pPr marL="457200" lvl="0" indent="-342900" algn="l" rtl="0">
              <a:spcBef>
                <a:spcPts val="0"/>
              </a:spcBef>
              <a:spcAft>
                <a:spcPts val="0"/>
              </a:spcAft>
              <a:buSzPts val="1800"/>
              <a:buChar char="●"/>
            </a:pPr>
            <a:r>
              <a:rPr lang="en" dirty="0"/>
              <a:t>Systematic review of 7 studies:</a:t>
            </a:r>
            <a:endParaRPr dirty="0"/>
          </a:p>
          <a:p>
            <a:pPr marL="914400" lvl="1" indent="-317500" algn="l" rtl="0">
              <a:spcBef>
                <a:spcPts val="0"/>
              </a:spcBef>
              <a:spcAft>
                <a:spcPts val="0"/>
              </a:spcAft>
              <a:buSzPts val="1400"/>
              <a:buChar char="○"/>
            </a:pPr>
            <a:r>
              <a:rPr lang="en" dirty="0"/>
              <a:t>Limited evidence of any efficacy </a:t>
            </a:r>
            <a:endParaRPr dirty="0"/>
          </a:p>
        </p:txBody>
      </p:sp>
      <p:pic>
        <p:nvPicPr>
          <p:cNvPr id="276" name="Google Shape;276;p38"/>
          <p:cNvPicPr preferRelativeResize="0"/>
          <p:nvPr/>
        </p:nvPicPr>
        <p:blipFill>
          <a:blip r:embed="rId3">
            <a:alphaModFix/>
          </a:blip>
          <a:stretch>
            <a:fillRect/>
          </a:stretch>
        </p:blipFill>
        <p:spPr>
          <a:xfrm>
            <a:off x="5253500" y="3198250"/>
            <a:ext cx="3890500" cy="1945250"/>
          </a:xfrm>
          <a:prstGeom prst="rect">
            <a:avLst/>
          </a:prstGeom>
          <a:noFill/>
          <a:ln>
            <a:noFill/>
          </a:ln>
        </p:spPr>
      </p:pic>
      <p:sp>
        <p:nvSpPr>
          <p:cNvPr id="277" name="Google Shape;277;p38"/>
          <p:cNvSpPr/>
          <p:nvPr/>
        </p:nvSpPr>
        <p:spPr>
          <a:xfrm>
            <a:off x="6674100" y="4513700"/>
            <a:ext cx="1120500" cy="292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Bracing: Rotator Cuff Tendinosis</a:t>
            </a:r>
            <a:endParaRPr/>
          </a:p>
        </p:txBody>
      </p:sp>
      <p:sp>
        <p:nvSpPr>
          <p:cNvPr id="292" name="Google Shape;292;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Reasonable brace???</a:t>
            </a:r>
            <a:endParaRPr/>
          </a:p>
        </p:txBody>
      </p:sp>
      <p:pic>
        <p:nvPicPr>
          <p:cNvPr id="293" name="Google Shape;293;p40"/>
          <p:cNvPicPr preferRelativeResize="0"/>
          <p:nvPr/>
        </p:nvPicPr>
        <p:blipFill>
          <a:blip r:embed="rId3">
            <a:alphaModFix/>
          </a:blip>
          <a:stretch>
            <a:fillRect/>
          </a:stretch>
        </p:blipFill>
        <p:spPr>
          <a:xfrm>
            <a:off x="36275" y="1564450"/>
            <a:ext cx="4292949" cy="3530050"/>
          </a:xfrm>
          <a:prstGeom prst="rect">
            <a:avLst/>
          </a:prstGeom>
          <a:noFill/>
          <a:ln>
            <a:noFill/>
          </a:ln>
        </p:spPr>
      </p:pic>
      <p:sp>
        <p:nvSpPr>
          <p:cNvPr id="294" name="Google Shape;294;p40"/>
          <p:cNvSpPr/>
          <p:nvPr/>
        </p:nvSpPr>
        <p:spPr>
          <a:xfrm>
            <a:off x="1105975" y="3497525"/>
            <a:ext cx="730800" cy="174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Eccentric Strengthening</a:t>
            </a:r>
            <a:endParaRPr/>
          </a:p>
        </p:txBody>
      </p:sp>
      <p:sp>
        <p:nvSpPr>
          <p:cNvPr id="311" name="Google Shape;311;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1200"/>
              </a:spcBef>
              <a:spcAft>
                <a:spcPts val="0"/>
              </a:spcAft>
              <a:buSzPts val="1800"/>
              <a:buChar char="●"/>
            </a:pPr>
            <a:r>
              <a:rPr lang="en" dirty="0" smtClean="0"/>
              <a:t>Forcing </a:t>
            </a:r>
            <a:r>
              <a:rPr lang="en" dirty="0"/>
              <a:t>muscle to contract while also lengthening</a:t>
            </a:r>
            <a:endParaRPr dirty="0"/>
          </a:p>
          <a:p>
            <a:pPr marL="457200" lvl="0" indent="-342900" algn="l" rtl="0">
              <a:spcBef>
                <a:spcPts val="0"/>
              </a:spcBef>
              <a:spcAft>
                <a:spcPts val="0"/>
              </a:spcAft>
              <a:buSzPts val="1800"/>
              <a:buChar char="●"/>
            </a:pPr>
            <a:r>
              <a:rPr lang="en" dirty="0"/>
              <a:t>Slow loading, but how slow?</a:t>
            </a:r>
            <a:endParaRPr dirty="0"/>
          </a:p>
          <a:p>
            <a:pPr marL="457200" lvl="0" indent="-342900" algn="l" rtl="0">
              <a:spcBef>
                <a:spcPts val="0"/>
              </a:spcBef>
              <a:spcAft>
                <a:spcPts val="0"/>
              </a:spcAft>
              <a:buSzPts val="1800"/>
              <a:buChar char="●"/>
            </a:pPr>
            <a:r>
              <a:rPr lang="en" dirty="0"/>
              <a:t>Able to reach higher loads on tendon</a:t>
            </a:r>
            <a:endParaRPr dirty="0"/>
          </a:p>
          <a:p>
            <a:pPr marL="457200" lvl="0" indent="-342900" algn="l" rtl="0">
              <a:spcBef>
                <a:spcPts val="0"/>
              </a:spcBef>
              <a:spcAft>
                <a:spcPts val="0"/>
              </a:spcAft>
              <a:buSzPts val="1800"/>
              <a:buChar char="●"/>
            </a:pPr>
            <a:r>
              <a:rPr lang="en" dirty="0"/>
              <a:t>Thought to increase shear forces between tendon and surrounding structures </a:t>
            </a:r>
            <a:endParaRPr dirty="0"/>
          </a:p>
        </p:txBody>
      </p:sp>
      <p:pic>
        <p:nvPicPr>
          <p:cNvPr id="2" name="Picture 1"/>
          <p:cNvPicPr>
            <a:picLocks noChangeAspect="1"/>
          </p:cNvPicPr>
          <p:nvPr/>
        </p:nvPicPr>
        <p:blipFill>
          <a:blip r:embed="rId3"/>
          <a:stretch>
            <a:fillRect/>
          </a:stretch>
        </p:blipFill>
        <p:spPr>
          <a:xfrm>
            <a:off x="1691235" y="2686535"/>
            <a:ext cx="4767857" cy="240043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Disclosures</a:t>
            </a:r>
            <a:endParaRPr/>
          </a:p>
        </p:txBody>
      </p:sp>
      <p:sp>
        <p:nvSpPr>
          <p:cNvPr id="72" name="Google Shape;72;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74650" algn="l" rtl="0">
              <a:lnSpc>
                <a:spcPct val="90000"/>
              </a:lnSpc>
              <a:spcBef>
                <a:spcPts val="0"/>
              </a:spcBef>
              <a:spcAft>
                <a:spcPts val="0"/>
              </a:spcAft>
              <a:buSzPts val="2300"/>
              <a:buChar char="●"/>
            </a:pPr>
            <a:r>
              <a:rPr lang="en" sz="2300" dirty="0"/>
              <a:t>I have no financial relationships with commercial interests/organizations that provide goods or services directly or indirectly to patients that relates to this presentation</a:t>
            </a:r>
            <a:r>
              <a:rPr lang="en" sz="2300" dirty="0" smtClean="0"/>
              <a:t>.</a:t>
            </a:r>
            <a:endParaRPr sz="23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Eccentric Strengthening</a:t>
            </a:r>
            <a:endParaRPr/>
          </a:p>
        </p:txBody>
      </p:sp>
      <p:sp>
        <p:nvSpPr>
          <p:cNvPr id="317" name="Google Shape;317;p43"/>
          <p:cNvSpPr txBox="1">
            <a:spLocks noGrp="1"/>
          </p:cNvSpPr>
          <p:nvPr>
            <p:ph type="body" idx="1"/>
          </p:nvPr>
        </p:nvSpPr>
        <p:spPr>
          <a:xfrm>
            <a:off x="1517412" y="3374039"/>
            <a:ext cx="8520600" cy="2493355"/>
          </a:xfrm>
          <a:prstGeom prst="rect">
            <a:avLst/>
          </a:prstGeom>
        </p:spPr>
        <p:txBody>
          <a:bodyPr spcFirstLastPara="1" wrap="square" lIns="91425" tIns="91425" rIns="91425" bIns="91425" anchor="t" anchorCtr="0">
            <a:normAutofit/>
          </a:bodyPr>
          <a:lstStyle/>
          <a:p>
            <a:pPr marL="457200" lvl="0" indent="-334327" algn="l" rtl="0">
              <a:spcBef>
                <a:spcPts val="1200"/>
              </a:spcBef>
              <a:spcAft>
                <a:spcPts val="0"/>
              </a:spcAft>
              <a:buSzPct val="100000"/>
              <a:buChar char="●"/>
            </a:pPr>
            <a:r>
              <a:rPr lang="en" dirty="0" smtClean="0"/>
              <a:t>Rotator </a:t>
            </a:r>
            <a:r>
              <a:rPr lang="en" dirty="0"/>
              <a:t>Cuff Tendinosis </a:t>
            </a:r>
            <a:endParaRPr dirty="0"/>
          </a:p>
          <a:p>
            <a:pPr marL="914400" lvl="1" indent="-310832" algn="l" rtl="0">
              <a:spcBef>
                <a:spcPts val="0"/>
              </a:spcBef>
              <a:spcAft>
                <a:spcPts val="0"/>
              </a:spcAft>
              <a:buSzPct val="100000"/>
              <a:buChar char="○"/>
            </a:pPr>
            <a:r>
              <a:rPr lang="en" dirty="0"/>
              <a:t>Not as many reviews </a:t>
            </a:r>
            <a:endParaRPr dirty="0"/>
          </a:p>
          <a:p>
            <a:pPr marL="914400" lvl="1" indent="-310832" algn="l" rtl="0">
              <a:spcBef>
                <a:spcPts val="0"/>
              </a:spcBef>
              <a:spcAft>
                <a:spcPts val="0"/>
              </a:spcAft>
              <a:buSzPct val="100000"/>
              <a:buChar char="○"/>
            </a:pPr>
            <a:r>
              <a:rPr lang="en" dirty="0"/>
              <a:t>2020 Review showed no benefit over traditional strengthening program</a:t>
            </a:r>
            <a:endParaRPr dirty="0"/>
          </a:p>
          <a:p>
            <a:pPr marL="914400" lvl="0" indent="0" algn="l" rtl="0">
              <a:spcBef>
                <a:spcPts val="1200"/>
              </a:spcBef>
              <a:spcAft>
                <a:spcPts val="1200"/>
              </a:spcAft>
              <a:buNone/>
            </a:pPr>
            <a:endParaRPr dirty="0"/>
          </a:p>
        </p:txBody>
      </p:sp>
      <p:pic>
        <p:nvPicPr>
          <p:cNvPr id="6" name="Google Shape;341;p46"/>
          <p:cNvPicPr preferRelativeResize="0"/>
          <p:nvPr/>
        </p:nvPicPr>
        <p:blipFill>
          <a:blip r:embed="rId3">
            <a:alphaModFix/>
          </a:blip>
          <a:stretch>
            <a:fillRect/>
          </a:stretch>
        </p:blipFill>
        <p:spPr>
          <a:xfrm>
            <a:off x="4717656" y="760109"/>
            <a:ext cx="3327526" cy="3104307"/>
          </a:xfrm>
          <a:prstGeom prst="rect">
            <a:avLst/>
          </a:prstGeom>
          <a:noFill/>
          <a:ln>
            <a:noFill/>
          </a:ln>
        </p:spPr>
      </p:pic>
      <p:sp>
        <p:nvSpPr>
          <p:cNvPr id="7" name="Google Shape;317;p43"/>
          <p:cNvSpPr txBox="1">
            <a:spLocks/>
          </p:cNvSpPr>
          <p:nvPr/>
        </p:nvSpPr>
        <p:spPr>
          <a:xfrm>
            <a:off x="-121381" y="880684"/>
            <a:ext cx="8520600" cy="2493355"/>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Average"/>
              <a:buChar char="●"/>
              <a:defRPr sz="1800" b="0" i="0" u="none" strike="noStrike" cap="none">
                <a:solidFill>
                  <a:schemeClr val="accent3"/>
                </a:solidFill>
                <a:latin typeface="Average"/>
                <a:ea typeface="Average"/>
                <a:cs typeface="Average"/>
                <a:sym typeface="Average"/>
              </a:defRPr>
            </a:lvl1pPr>
            <a:lvl2pPr marL="914400" marR="0" lvl="1"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2pPr>
            <a:lvl3pPr marL="1371600" marR="0" lvl="2"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3pPr>
            <a:lvl4pPr marL="1828800" marR="0" lvl="3"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4pPr>
            <a:lvl5pPr marL="2286000" marR="0" lvl="4"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5pPr>
            <a:lvl6pPr marL="2743200" marR="0" lvl="5"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6pPr>
            <a:lvl7pPr marL="3200400" marR="0" lvl="6"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7pPr>
            <a:lvl8pPr marL="3657600" marR="0" lvl="7"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8pPr>
            <a:lvl9pPr marL="4114800" marR="0" lvl="8"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9pPr>
          </a:lstStyle>
          <a:p>
            <a:pPr indent="-334327">
              <a:spcBef>
                <a:spcPts val="1200"/>
              </a:spcBef>
              <a:buSzPct val="100000"/>
            </a:pPr>
            <a:r>
              <a:rPr lang="en-US" dirty="0" smtClean="0"/>
              <a:t>Tendinosis </a:t>
            </a:r>
          </a:p>
          <a:p>
            <a:pPr lvl="1" indent="-310832">
              <a:buSzPct val="100000"/>
            </a:pPr>
            <a:r>
              <a:rPr lang="en-US" dirty="0" smtClean="0"/>
              <a:t>For other areas of body-Achilles tendon and </a:t>
            </a:r>
          </a:p>
          <a:p>
            <a:pPr marL="1060768" lvl="2" indent="0">
              <a:buSzPct val="100000"/>
              <a:buNone/>
            </a:pPr>
            <a:r>
              <a:rPr lang="en-US" dirty="0"/>
              <a:t> </a:t>
            </a:r>
            <a:r>
              <a:rPr lang="en-US" dirty="0" smtClean="0"/>
              <a:t>       Lateral Epicondylosis </a:t>
            </a:r>
          </a:p>
          <a:p>
            <a:pPr marL="889318" lvl="1" indent="-285750">
              <a:buSzPct val="100000"/>
            </a:pPr>
            <a:r>
              <a:rPr lang="en-US" dirty="0" smtClean="0"/>
              <a:t>A</a:t>
            </a:r>
            <a:r>
              <a:rPr lang="en" dirty="0" smtClean="0"/>
              <a:t>nywhere from 30-90% reduction in pain </a:t>
            </a:r>
          </a:p>
          <a:p>
            <a:pPr marL="1346518" lvl="2" indent="-285750">
              <a:buSzPct val="100000"/>
            </a:pPr>
            <a:r>
              <a:rPr lang="en" dirty="0" smtClean="0"/>
              <a:t>12 weeks			</a:t>
            </a:r>
            <a:endParaRPr lang="en-US" dirty="0"/>
          </a:p>
          <a:p>
            <a:pPr marL="1060768" lvl="2" indent="0">
              <a:buSzPct val="100000"/>
              <a:buNone/>
            </a:pPr>
            <a:endParaRPr lang="en-US" dirty="0" smtClean="0"/>
          </a:p>
          <a:p>
            <a:pPr marL="914400" indent="0">
              <a:spcBef>
                <a:spcPts val="1200"/>
              </a:spcBef>
              <a:spcAft>
                <a:spcPts val="1200"/>
              </a:spcAft>
              <a:buNone/>
            </a:pP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7"/>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Ultrasound-Guided Options</a:t>
            </a:r>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OrthoBiologics</a:t>
            </a:r>
            <a:r>
              <a:rPr lang="en-US" dirty="0" smtClean="0"/>
              <a:t>: Platelet Rich Plasma</a:t>
            </a:r>
            <a:endParaRPr lang="en-US" dirty="0"/>
          </a:p>
        </p:txBody>
      </p:sp>
      <p:sp>
        <p:nvSpPr>
          <p:cNvPr id="3" name="Text Placeholder 2"/>
          <p:cNvSpPr>
            <a:spLocks noGrp="1"/>
          </p:cNvSpPr>
          <p:nvPr>
            <p:ph type="body" idx="1"/>
          </p:nvPr>
        </p:nvSpPr>
        <p:spPr/>
        <p:txBody>
          <a:bodyPr/>
          <a:lstStyle/>
          <a:p>
            <a:r>
              <a:rPr lang="en-US" dirty="0" smtClean="0"/>
              <a:t>Used to promote: </a:t>
            </a:r>
          </a:p>
          <a:p>
            <a:pPr lvl="1"/>
            <a:r>
              <a:rPr lang="en-US" dirty="0" smtClean="0"/>
              <a:t>Cell recruitment and collagen synthesis</a:t>
            </a:r>
          </a:p>
          <a:p>
            <a:pPr lvl="1"/>
            <a:r>
              <a:rPr lang="en-US" dirty="0" smtClean="0"/>
              <a:t>Leukocyte rich </a:t>
            </a:r>
            <a:endParaRPr lang="en-US" dirty="0"/>
          </a:p>
          <a:p>
            <a:pPr lvl="1"/>
            <a:r>
              <a:rPr lang="en-US" dirty="0" smtClean="0"/>
              <a:t>High cost $800-1200</a:t>
            </a:r>
          </a:p>
          <a:p>
            <a:r>
              <a:rPr lang="en-US" dirty="0" smtClean="0"/>
              <a:t>2021 </a:t>
            </a:r>
            <a:r>
              <a:rPr lang="en-US" dirty="0"/>
              <a:t>M</a:t>
            </a:r>
            <a:r>
              <a:rPr lang="en-US" dirty="0" smtClean="0"/>
              <a:t>etanalysis</a:t>
            </a:r>
          </a:p>
          <a:p>
            <a:pPr lvl="1"/>
            <a:r>
              <a:rPr lang="en-US" dirty="0" smtClean="0"/>
              <a:t>Initially patients feel worse</a:t>
            </a:r>
          </a:p>
          <a:p>
            <a:pPr lvl="1"/>
            <a:r>
              <a:rPr lang="en-US" dirty="0" smtClean="0"/>
              <a:t>Significantly better than control by 6 and 12 months</a:t>
            </a:r>
          </a:p>
          <a:p>
            <a:pPr marL="596900" lvl="1" indent="0">
              <a:buNone/>
            </a:pPr>
            <a:endParaRPr lang="en-US" dirty="0"/>
          </a:p>
        </p:txBody>
      </p:sp>
      <p:pic>
        <p:nvPicPr>
          <p:cNvPr id="4" name="Picture 3"/>
          <p:cNvPicPr>
            <a:picLocks noChangeAspect="1"/>
          </p:cNvPicPr>
          <p:nvPr/>
        </p:nvPicPr>
        <p:blipFill>
          <a:blip r:embed="rId3"/>
          <a:stretch>
            <a:fillRect/>
          </a:stretch>
        </p:blipFill>
        <p:spPr>
          <a:xfrm>
            <a:off x="7695526" y="0"/>
            <a:ext cx="1448474" cy="5114226"/>
          </a:xfrm>
          <a:prstGeom prst="rect">
            <a:avLst/>
          </a:prstGeom>
        </p:spPr>
      </p:pic>
      <p:pic>
        <p:nvPicPr>
          <p:cNvPr id="2052" name="Picture 4" descr="Orthobiologics/Stem Cell Therapy &amp; PRP - The Institute for Athletic Medic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324" y="3447207"/>
            <a:ext cx="2222923" cy="147925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rthrex Angel System®️ - YouTub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9253" y="1007725"/>
            <a:ext cx="2545106" cy="1908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9111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smtClean="0"/>
              <a:t>US-Guided </a:t>
            </a:r>
            <a:r>
              <a:rPr lang="en" dirty="0"/>
              <a:t>Needling</a:t>
            </a:r>
            <a:endParaRPr dirty="0"/>
          </a:p>
        </p:txBody>
      </p:sp>
      <p:sp>
        <p:nvSpPr>
          <p:cNvPr id="354" name="Google Shape;354;p48"/>
          <p:cNvSpPr txBox="1">
            <a:spLocks noGrp="1"/>
          </p:cNvSpPr>
          <p:nvPr>
            <p:ph type="body" idx="1"/>
          </p:nvPr>
        </p:nvSpPr>
        <p:spPr>
          <a:xfrm>
            <a:off x="311700" y="10000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RCT 2021: US guided percutaneous needling with or without PRP</a:t>
            </a:r>
            <a:endParaRPr dirty="0"/>
          </a:p>
          <a:p>
            <a:pPr marL="914400" lvl="1" indent="-317500" algn="l" rtl="0">
              <a:spcBef>
                <a:spcPts val="0"/>
              </a:spcBef>
              <a:spcAft>
                <a:spcPts val="0"/>
              </a:spcAft>
              <a:buSzPts val="1400"/>
              <a:buChar char="○"/>
            </a:pPr>
            <a:r>
              <a:rPr lang="en" dirty="0"/>
              <a:t>Without PRP group less pain at 6 weeks</a:t>
            </a:r>
            <a:endParaRPr dirty="0"/>
          </a:p>
          <a:p>
            <a:pPr marL="914400" lvl="1" indent="-317500" algn="l" rtl="0">
              <a:spcBef>
                <a:spcPts val="0"/>
              </a:spcBef>
              <a:spcAft>
                <a:spcPts val="0"/>
              </a:spcAft>
              <a:buSzPts val="1400"/>
              <a:buChar char="○"/>
            </a:pPr>
            <a:r>
              <a:rPr lang="en" dirty="0"/>
              <a:t>Efficacy equal long term, 52 weeks</a:t>
            </a:r>
            <a:endParaRPr dirty="0"/>
          </a:p>
          <a:p>
            <a:pPr marL="457200" lvl="0" indent="-342900" algn="l" rtl="0">
              <a:spcBef>
                <a:spcPts val="0"/>
              </a:spcBef>
              <a:spcAft>
                <a:spcPts val="0"/>
              </a:spcAft>
              <a:buSzPts val="1800"/>
              <a:buChar char="●"/>
            </a:pPr>
            <a:r>
              <a:rPr lang="en" dirty="0"/>
              <a:t>S</a:t>
            </a:r>
            <a:r>
              <a:rPr lang="en" dirty="0" smtClean="0"/>
              <a:t>maller </a:t>
            </a:r>
            <a:r>
              <a:rPr lang="en" dirty="0"/>
              <a:t>studies </a:t>
            </a:r>
            <a:r>
              <a:rPr lang="en" dirty="0" smtClean="0"/>
              <a:t>(40-100 patients)</a:t>
            </a:r>
          </a:p>
          <a:p>
            <a:pPr lvl="1" indent="-342900">
              <a:buSzPts val="1800"/>
              <a:buChar char="●"/>
            </a:pPr>
            <a:r>
              <a:rPr lang="en" dirty="0" smtClean="0"/>
              <a:t>80</a:t>
            </a:r>
            <a:r>
              <a:rPr lang="en" dirty="0"/>
              <a:t>% with good to excellent improvement</a:t>
            </a:r>
            <a:endParaRPr dirty="0"/>
          </a:p>
          <a:p>
            <a:pPr marL="457200" lvl="0" indent="-342900" algn="l" rtl="0">
              <a:spcBef>
                <a:spcPts val="0"/>
              </a:spcBef>
              <a:spcAft>
                <a:spcPts val="0"/>
              </a:spcAft>
              <a:buSzPts val="1800"/>
              <a:buChar char="●"/>
            </a:pPr>
            <a:r>
              <a:rPr lang="en" dirty="0"/>
              <a:t>Larger systematic </a:t>
            </a:r>
            <a:r>
              <a:rPr lang="en" dirty="0" smtClean="0"/>
              <a:t>review</a:t>
            </a:r>
          </a:p>
          <a:p>
            <a:pPr lvl="1" indent="-342900">
              <a:buSzPts val="1800"/>
              <a:buChar char="●"/>
            </a:pPr>
            <a:r>
              <a:rPr lang="en" dirty="0" smtClean="0"/>
              <a:t> </a:t>
            </a:r>
            <a:r>
              <a:rPr lang="en" dirty="0"/>
              <a:t>with 30-60% improvement in pain over 6 months</a:t>
            </a:r>
            <a:endParaRPr dirty="0"/>
          </a:p>
          <a:p>
            <a:pPr marL="0" lvl="0" indent="0" algn="l" rtl="0">
              <a:spcBef>
                <a:spcPts val="1200"/>
              </a:spcBef>
              <a:spcAft>
                <a:spcPts val="1200"/>
              </a:spcAft>
              <a:buNone/>
            </a:pPr>
            <a:endParaRPr dirty="0"/>
          </a:p>
        </p:txBody>
      </p:sp>
      <p:pic>
        <p:nvPicPr>
          <p:cNvPr id="355" name="Google Shape;355;p48"/>
          <p:cNvPicPr preferRelativeResize="0"/>
          <p:nvPr/>
        </p:nvPicPr>
        <p:blipFill>
          <a:blip r:embed="rId3">
            <a:alphaModFix/>
          </a:blip>
          <a:stretch>
            <a:fillRect/>
          </a:stretch>
        </p:blipFill>
        <p:spPr>
          <a:xfrm>
            <a:off x="4876799" y="3227292"/>
            <a:ext cx="4403275" cy="1467758"/>
          </a:xfrm>
          <a:prstGeom prst="rect">
            <a:avLst/>
          </a:prstGeom>
          <a:noFill/>
          <a:ln>
            <a:noFill/>
          </a:ln>
        </p:spPr>
      </p:pic>
      <p:pic>
        <p:nvPicPr>
          <p:cNvPr id="356" name="Google Shape;356;p48"/>
          <p:cNvPicPr preferRelativeResize="0"/>
          <p:nvPr/>
        </p:nvPicPr>
        <p:blipFill>
          <a:blip r:embed="rId4">
            <a:alphaModFix/>
          </a:blip>
          <a:stretch>
            <a:fillRect/>
          </a:stretch>
        </p:blipFill>
        <p:spPr>
          <a:xfrm>
            <a:off x="-381001" y="3227300"/>
            <a:ext cx="5047873" cy="1467750"/>
          </a:xfrm>
          <a:prstGeom prst="rect">
            <a:avLst/>
          </a:prstGeom>
          <a:noFill/>
          <a:ln>
            <a:noFill/>
          </a:ln>
        </p:spPr>
      </p:pic>
      <p:sp>
        <p:nvSpPr>
          <p:cNvPr id="357" name="Google Shape;357;p48"/>
          <p:cNvSpPr txBox="1"/>
          <p:nvPr/>
        </p:nvSpPr>
        <p:spPr>
          <a:xfrm>
            <a:off x="426486" y="4695050"/>
            <a:ext cx="343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rgbClr val="FFFFFF"/>
                </a:solidFill>
                <a:latin typeface="Average"/>
                <a:ea typeface="Average"/>
                <a:cs typeface="Average"/>
                <a:sym typeface="Average"/>
              </a:rPr>
              <a:t>Normal Common Extensor Tendon</a:t>
            </a:r>
            <a:endParaRPr dirty="0">
              <a:solidFill>
                <a:srgbClr val="FFFFFF"/>
              </a:solidFill>
              <a:latin typeface="Average"/>
              <a:ea typeface="Average"/>
              <a:cs typeface="Average"/>
              <a:sym typeface="Average"/>
            </a:endParaRPr>
          </a:p>
        </p:txBody>
      </p:sp>
      <p:sp>
        <p:nvSpPr>
          <p:cNvPr id="358" name="Google Shape;358;p48"/>
          <p:cNvSpPr txBox="1"/>
          <p:nvPr/>
        </p:nvSpPr>
        <p:spPr>
          <a:xfrm>
            <a:off x="4876799" y="4695050"/>
            <a:ext cx="343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rgbClr val="FFFFFF"/>
                </a:solidFill>
                <a:latin typeface="Average"/>
                <a:ea typeface="Average"/>
                <a:cs typeface="Average"/>
                <a:sym typeface="Average"/>
              </a:rPr>
              <a:t>Tendinosis Common Extensor Tendon</a:t>
            </a:r>
            <a:endParaRPr dirty="0">
              <a:solidFill>
                <a:srgbClr val="FFFFFF"/>
              </a:solidFill>
              <a:latin typeface="Average"/>
              <a:ea typeface="Average"/>
              <a:cs typeface="Average"/>
              <a:sym typeface="Average"/>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smtClean="0"/>
              <a:t>US-Guided Fenestration</a:t>
            </a:r>
            <a:endParaRPr dirty="0"/>
          </a:p>
        </p:txBody>
      </p:sp>
      <p:sp>
        <p:nvSpPr>
          <p:cNvPr id="365" name="Google Shape;365;p49"/>
          <p:cNvSpPr txBox="1">
            <a:spLocks noGrp="1"/>
          </p:cNvSpPr>
          <p:nvPr>
            <p:ph type="body" idx="1"/>
          </p:nvPr>
        </p:nvSpPr>
        <p:spPr>
          <a:xfrm>
            <a:off x="311700" y="951550"/>
            <a:ext cx="8520600" cy="3617400"/>
          </a:xfrm>
          <a:prstGeom prst="rect">
            <a:avLst/>
          </a:prstGeom>
        </p:spPr>
        <p:txBody>
          <a:bodyPr spcFirstLastPara="1" wrap="square" lIns="91425" tIns="91425" rIns="91425" bIns="91425" anchor="t" anchorCtr="0">
            <a:normAutofit/>
          </a:bodyPr>
          <a:lstStyle/>
          <a:p>
            <a:pPr marL="457200" lvl="0" indent="-336550" algn="l" rtl="0">
              <a:spcBef>
                <a:spcPts val="0"/>
              </a:spcBef>
              <a:spcAft>
                <a:spcPts val="0"/>
              </a:spcAft>
              <a:buSzPts val="1700"/>
              <a:buChar char="●"/>
            </a:pPr>
            <a:r>
              <a:rPr lang="en" sz="1700" dirty="0"/>
              <a:t>Liberal local anesthetic </a:t>
            </a:r>
            <a:endParaRPr sz="1700" dirty="0"/>
          </a:p>
          <a:p>
            <a:pPr marL="457200" lvl="0" indent="-336550" algn="l" rtl="0">
              <a:spcBef>
                <a:spcPts val="0"/>
              </a:spcBef>
              <a:spcAft>
                <a:spcPts val="0"/>
              </a:spcAft>
              <a:buSzPts val="1700"/>
              <a:buChar char="●"/>
            </a:pPr>
            <a:r>
              <a:rPr lang="en" sz="1700" dirty="0"/>
              <a:t>15-30 passes in different areas of                                                                                                 the tendon with 18 gauge needle</a:t>
            </a:r>
            <a:endParaRPr sz="1700" dirty="0"/>
          </a:p>
          <a:p>
            <a:pPr marL="457200" lvl="0" indent="0" algn="l" rtl="0">
              <a:spcBef>
                <a:spcPts val="1200"/>
              </a:spcBef>
              <a:spcAft>
                <a:spcPts val="1200"/>
              </a:spcAft>
              <a:buNone/>
            </a:pPr>
            <a:endParaRPr sz="1700" dirty="0"/>
          </a:p>
        </p:txBody>
      </p:sp>
      <p:pic>
        <p:nvPicPr>
          <p:cNvPr id="3" name="late epi need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12947" y="951551"/>
            <a:ext cx="5231053" cy="3923290"/>
          </a:xfrm>
          <a:prstGeom prst="rect">
            <a:avLst/>
          </a:prstGeom>
        </p:spPr>
      </p:pic>
    </p:spTree>
    <p:extLst>
      <p:ext uri="{BB962C8B-B14F-4D97-AF65-F5344CB8AC3E}">
        <p14:creationId xmlns:p14="http://schemas.microsoft.com/office/powerpoint/2010/main" val="944435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Calcific Rotator Cuff Tendinosis: US-Guided </a:t>
            </a:r>
            <a:r>
              <a:rPr lang="en" dirty="0" smtClean="0"/>
              <a:t>Barbotage</a:t>
            </a:r>
            <a:endParaRPr dirty="0"/>
          </a:p>
        </p:txBody>
      </p:sp>
      <p:sp>
        <p:nvSpPr>
          <p:cNvPr id="373" name="Google Shape;373;p5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The pinnacle of tendinosis</a:t>
            </a:r>
            <a:endParaRPr/>
          </a:p>
          <a:p>
            <a:pPr marL="457200" lvl="0" indent="-342900" algn="l" rtl="0">
              <a:spcBef>
                <a:spcPts val="0"/>
              </a:spcBef>
              <a:spcAft>
                <a:spcPts val="0"/>
              </a:spcAft>
              <a:buSzPts val="1800"/>
              <a:buChar char="●"/>
            </a:pPr>
            <a:r>
              <a:rPr lang="en"/>
              <a:t>Mesenchymal cells become                                                                             chondrocytes instead of tencytes </a:t>
            </a:r>
            <a:endParaRPr/>
          </a:p>
          <a:p>
            <a:pPr marL="457200" lvl="0" indent="-342900" algn="l" rtl="0">
              <a:spcBef>
                <a:spcPts val="0"/>
              </a:spcBef>
              <a:spcAft>
                <a:spcPts val="0"/>
              </a:spcAft>
              <a:buSzPts val="1800"/>
              <a:buChar char="●"/>
            </a:pPr>
            <a:r>
              <a:rPr lang="en"/>
              <a:t>X-ray studies show:</a:t>
            </a:r>
            <a:endParaRPr/>
          </a:p>
          <a:p>
            <a:pPr marL="914400" lvl="1" indent="-317500" algn="l" rtl="0">
              <a:spcBef>
                <a:spcPts val="0"/>
              </a:spcBef>
              <a:spcAft>
                <a:spcPts val="0"/>
              </a:spcAft>
              <a:buSzPts val="1400"/>
              <a:buChar char="○"/>
            </a:pPr>
            <a:r>
              <a:rPr lang="en"/>
              <a:t>&lt;50% with calcifications have pain </a:t>
            </a:r>
            <a:endParaRPr/>
          </a:p>
          <a:p>
            <a:pPr marL="457200" lvl="0" indent="-342900" algn="l" rtl="0">
              <a:spcBef>
                <a:spcPts val="0"/>
              </a:spcBef>
              <a:spcAft>
                <a:spcPts val="0"/>
              </a:spcAft>
              <a:buSzPts val="1800"/>
              <a:buChar char="●"/>
            </a:pPr>
            <a:r>
              <a:rPr lang="en"/>
              <a:t>Primarily occurs in RC</a:t>
            </a:r>
            <a:endParaRPr/>
          </a:p>
          <a:p>
            <a:pPr marL="914400" lvl="1" indent="-317500" algn="l" rtl="0">
              <a:spcBef>
                <a:spcPts val="0"/>
              </a:spcBef>
              <a:spcAft>
                <a:spcPts val="0"/>
              </a:spcAft>
              <a:buSzPts val="1400"/>
              <a:buChar char="○"/>
            </a:pPr>
            <a:r>
              <a:rPr lang="en"/>
              <a:t>Supraspinatus most common</a:t>
            </a:r>
            <a:endParaRPr/>
          </a:p>
          <a:p>
            <a:pPr marL="914400" lvl="1" indent="-317500" algn="l" rtl="0">
              <a:spcBef>
                <a:spcPts val="0"/>
              </a:spcBef>
              <a:spcAft>
                <a:spcPts val="0"/>
              </a:spcAft>
              <a:buSzPts val="1400"/>
              <a:buChar char="○"/>
            </a:pPr>
            <a:r>
              <a:rPr lang="en"/>
              <a:t>Infraspinatus distant second                                                                                                       </a:t>
            </a:r>
            <a:endParaRPr/>
          </a:p>
        </p:txBody>
      </p:sp>
      <p:pic>
        <p:nvPicPr>
          <p:cNvPr id="374" name="Google Shape;374;p50"/>
          <p:cNvPicPr preferRelativeResize="0"/>
          <p:nvPr/>
        </p:nvPicPr>
        <p:blipFill>
          <a:blip r:embed="rId3">
            <a:alphaModFix/>
          </a:blip>
          <a:stretch>
            <a:fillRect/>
          </a:stretch>
        </p:blipFill>
        <p:spPr>
          <a:xfrm>
            <a:off x="4612450" y="1112700"/>
            <a:ext cx="4087375" cy="3907775"/>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Calcific Rotator Cuff Tendinosis: US-Guided </a:t>
            </a:r>
            <a:r>
              <a:rPr lang="en" dirty="0" smtClean="0"/>
              <a:t>Barbotage</a:t>
            </a:r>
            <a:endParaRPr dirty="0"/>
          </a:p>
        </p:txBody>
      </p:sp>
      <p:sp>
        <p:nvSpPr>
          <p:cNvPr id="380" name="Google Shape;380;p51"/>
          <p:cNvSpPr txBox="1">
            <a:spLocks noGrp="1"/>
          </p:cNvSpPr>
          <p:nvPr>
            <p:ph type="body" idx="1"/>
          </p:nvPr>
        </p:nvSpPr>
        <p:spPr>
          <a:xfrm>
            <a:off x="311700" y="924550"/>
            <a:ext cx="8520600" cy="2142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2019 review and meta analysis US lavage v ECSW showed:</a:t>
            </a:r>
            <a:endParaRPr dirty="0"/>
          </a:p>
          <a:p>
            <a:pPr marL="914400" lvl="1" indent="-317500" algn="l" rtl="0">
              <a:spcBef>
                <a:spcPts val="0"/>
              </a:spcBef>
              <a:spcAft>
                <a:spcPts val="0"/>
              </a:spcAft>
              <a:buSzPts val="1400"/>
              <a:buChar char="○"/>
            </a:pPr>
            <a:r>
              <a:rPr lang="en" dirty="0"/>
              <a:t>Superior pain and calcification disappearance rates compared to ECSW at a year</a:t>
            </a:r>
            <a:endParaRPr dirty="0"/>
          </a:p>
          <a:p>
            <a:pPr marL="914400" lvl="1" indent="-317500" algn="l" rtl="0">
              <a:spcBef>
                <a:spcPts val="0"/>
              </a:spcBef>
              <a:spcAft>
                <a:spcPts val="0"/>
              </a:spcAft>
              <a:buSzPts val="1400"/>
              <a:buChar char="○"/>
            </a:pPr>
            <a:r>
              <a:rPr lang="en" dirty="0"/>
              <a:t>Significant pain and calcific reduction at 6 weeks</a:t>
            </a:r>
            <a:endParaRPr dirty="0"/>
          </a:p>
          <a:p>
            <a:pPr marL="914400" lvl="1" indent="-317500" algn="l" rtl="0">
              <a:spcBef>
                <a:spcPts val="0"/>
              </a:spcBef>
              <a:spcAft>
                <a:spcPts val="0"/>
              </a:spcAft>
              <a:buSzPts val="1400"/>
              <a:buChar char="○"/>
            </a:pPr>
            <a:r>
              <a:rPr lang="en" dirty="0"/>
              <a:t>90% calcific reduction and pain at 1 year follow up compared to ~50% for </a:t>
            </a:r>
            <a:r>
              <a:rPr lang="en" dirty="0" smtClean="0"/>
              <a:t>ECSW</a:t>
            </a:r>
            <a:endParaRPr dirty="0"/>
          </a:p>
          <a:p>
            <a:pPr marL="914400" lvl="0" indent="0" algn="l" rtl="0">
              <a:lnSpc>
                <a:spcPct val="100000"/>
              </a:lnSpc>
              <a:spcBef>
                <a:spcPts val="1200"/>
              </a:spcBef>
              <a:spcAft>
                <a:spcPts val="0"/>
              </a:spcAft>
              <a:buNone/>
            </a:pPr>
            <a:endParaRPr dirty="0">
              <a:solidFill>
                <a:srgbClr val="000000"/>
              </a:solidFill>
            </a:endParaRPr>
          </a:p>
          <a:p>
            <a:pPr marL="0" lvl="0" indent="0" algn="l" rtl="0">
              <a:spcBef>
                <a:spcPts val="0"/>
              </a:spcBef>
              <a:spcAft>
                <a:spcPts val="1200"/>
              </a:spcAft>
              <a:buNone/>
            </a:pPr>
            <a:endParaRPr dirty="0"/>
          </a:p>
        </p:txBody>
      </p:sp>
      <p:sp>
        <p:nvSpPr>
          <p:cNvPr id="381" name="Google Shape;381;p51"/>
          <p:cNvSpPr txBox="1"/>
          <p:nvPr/>
        </p:nvSpPr>
        <p:spPr>
          <a:xfrm>
            <a:off x="1317925" y="4796625"/>
            <a:ext cx="229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Average"/>
                <a:ea typeface="Average"/>
                <a:cs typeface="Average"/>
                <a:sym typeface="Average"/>
              </a:rPr>
              <a:t>Pre-procedure</a:t>
            </a:r>
            <a:endParaRPr>
              <a:solidFill>
                <a:srgbClr val="FFFFFF"/>
              </a:solidFill>
              <a:latin typeface="Average"/>
              <a:ea typeface="Average"/>
              <a:cs typeface="Average"/>
              <a:sym typeface="Average"/>
            </a:endParaRPr>
          </a:p>
        </p:txBody>
      </p:sp>
      <p:sp>
        <p:nvSpPr>
          <p:cNvPr id="382" name="Google Shape;382;p51"/>
          <p:cNvSpPr txBox="1"/>
          <p:nvPr/>
        </p:nvSpPr>
        <p:spPr>
          <a:xfrm>
            <a:off x="4472025" y="4838950"/>
            <a:ext cx="229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Average"/>
                <a:ea typeface="Average"/>
                <a:cs typeface="Average"/>
                <a:sym typeface="Average"/>
              </a:rPr>
              <a:t>12 weeks post </a:t>
            </a:r>
            <a:endParaRPr>
              <a:solidFill>
                <a:srgbClr val="FFFFFF"/>
              </a:solidFill>
              <a:latin typeface="Average"/>
              <a:ea typeface="Average"/>
              <a:cs typeface="Average"/>
              <a:sym typeface="Average"/>
            </a:endParaRPr>
          </a:p>
        </p:txBody>
      </p:sp>
      <p:pic>
        <p:nvPicPr>
          <p:cNvPr id="383" name="Google Shape;383;p51"/>
          <p:cNvPicPr preferRelativeResize="0"/>
          <p:nvPr/>
        </p:nvPicPr>
        <p:blipFill>
          <a:blip r:embed="rId3">
            <a:alphaModFix/>
          </a:blip>
          <a:stretch>
            <a:fillRect/>
          </a:stretch>
        </p:blipFill>
        <p:spPr>
          <a:xfrm>
            <a:off x="1421299" y="2128925"/>
            <a:ext cx="2283052" cy="2765175"/>
          </a:xfrm>
          <a:prstGeom prst="rect">
            <a:avLst/>
          </a:prstGeom>
          <a:noFill/>
          <a:ln>
            <a:noFill/>
          </a:ln>
        </p:spPr>
      </p:pic>
      <p:pic>
        <p:nvPicPr>
          <p:cNvPr id="384" name="Google Shape;384;p51"/>
          <p:cNvPicPr preferRelativeResize="0"/>
          <p:nvPr/>
        </p:nvPicPr>
        <p:blipFill>
          <a:blip r:embed="rId4">
            <a:alphaModFix/>
          </a:blip>
          <a:stretch>
            <a:fillRect/>
          </a:stretch>
        </p:blipFill>
        <p:spPr>
          <a:xfrm>
            <a:off x="4548225" y="2128925"/>
            <a:ext cx="2646397" cy="2820100"/>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Calcific Rotator Cuff Tendinosis: US-Guided </a:t>
            </a:r>
            <a:r>
              <a:rPr lang="en" dirty="0" smtClean="0"/>
              <a:t>Barbotage</a:t>
            </a:r>
            <a:endParaRPr dirty="0"/>
          </a:p>
        </p:txBody>
      </p:sp>
      <p:pic>
        <p:nvPicPr>
          <p:cNvPr id="400" name="Google Shape;400;p53"/>
          <p:cNvPicPr preferRelativeResize="0"/>
          <p:nvPr/>
        </p:nvPicPr>
        <p:blipFill>
          <a:blip r:embed="rId5">
            <a:alphaModFix/>
          </a:blip>
          <a:stretch>
            <a:fillRect/>
          </a:stretch>
        </p:blipFill>
        <p:spPr>
          <a:xfrm>
            <a:off x="64116" y="1716511"/>
            <a:ext cx="2232424" cy="2664151"/>
          </a:xfrm>
          <a:prstGeom prst="rect">
            <a:avLst/>
          </a:prstGeom>
          <a:noFill/>
          <a:ln>
            <a:noFill/>
          </a:ln>
        </p:spPr>
      </p:pic>
      <p:pic>
        <p:nvPicPr>
          <p:cNvPr id="401" name="Google Shape;401;p53"/>
          <p:cNvPicPr preferRelativeResize="0"/>
          <p:nvPr/>
        </p:nvPicPr>
        <p:blipFill>
          <a:blip r:embed="rId6">
            <a:alphaModFix/>
          </a:blip>
          <a:stretch>
            <a:fillRect/>
          </a:stretch>
        </p:blipFill>
        <p:spPr>
          <a:xfrm>
            <a:off x="7111816" y="1716511"/>
            <a:ext cx="1720484" cy="2288327"/>
          </a:xfrm>
          <a:prstGeom prst="rect">
            <a:avLst/>
          </a:prstGeom>
          <a:noFill/>
          <a:ln>
            <a:noFill/>
          </a:ln>
        </p:spPr>
      </p:pic>
      <p:pic>
        <p:nvPicPr>
          <p:cNvPr id="3" name="Calcific Lavage Mo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296540" y="1198465"/>
            <a:ext cx="4815276" cy="36114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7"/>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Conclusion</a:t>
            </a:r>
            <a:endParaRPr/>
          </a:p>
          <a:p>
            <a:pPr marL="0" lvl="0" indent="0" algn="l" rtl="0">
              <a:spcBef>
                <a:spcPts val="0"/>
              </a:spcBef>
              <a:spcAft>
                <a:spcPts val="0"/>
              </a:spcAft>
              <a:buNone/>
            </a:pPr>
            <a:endParaRPr/>
          </a:p>
        </p:txBody>
      </p:sp>
      <p:sp>
        <p:nvSpPr>
          <p:cNvPr id="433" name="Google Shape;433;p57"/>
          <p:cNvSpPr txBox="1">
            <a:spLocks noGrp="1"/>
          </p:cNvSpPr>
          <p:nvPr>
            <p:ph type="body" idx="1"/>
          </p:nvPr>
        </p:nvSpPr>
        <p:spPr>
          <a:xfrm>
            <a:off x="311700" y="873225"/>
            <a:ext cx="8520600" cy="4502100"/>
          </a:xfrm>
          <a:prstGeom prst="rect">
            <a:avLst/>
          </a:prstGeom>
        </p:spPr>
        <p:txBody>
          <a:bodyPr spcFirstLastPara="1" wrap="square" lIns="91425" tIns="91425" rIns="91425" bIns="91425" anchor="t" anchorCtr="0">
            <a:normAutofit fontScale="85000" lnSpcReduction="20000"/>
          </a:bodyPr>
          <a:lstStyle/>
          <a:p>
            <a:pPr marL="457200" lvl="0" indent="-381952" algn="l" rtl="0">
              <a:spcBef>
                <a:spcPts val="0"/>
              </a:spcBef>
              <a:spcAft>
                <a:spcPts val="0"/>
              </a:spcAft>
              <a:buSzPct val="100000"/>
              <a:buChar char="●"/>
            </a:pPr>
            <a:r>
              <a:rPr lang="en" sz="3450" dirty="0"/>
              <a:t>Chronic Tendinopathy</a:t>
            </a:r>
            <a:endParaRPr sz="3450" dirty="0"/>
          </a:p>
          <a:p>
            <a:pPr marL="914400" lvl="1" indent="-321586" algn="l" rtl="0">
              <a:spcBef>
                <a:spcPts val="0"/>
              </a:spcBef>
              <a:spcAft>
                <a:spcPts val="0"/>
              </a:spcAft>
              <a:buSzPct val="100000"/>
              <a:buChar char="○"/>
            </a:pPr>
            <a:r>
              <a:rPr lang="en" sz="2091" dirty="0"/>
              <a:t>Majority of what we see in clinic is chronic tendinosis, not tendinitis</a:t>
            </a:r>
            <a:endParaRPr sz="2091" dirty="0"/>
          </a:p>
          <a:p>
            <a:pPr marL="914400" lvl="1" indent="-321586" algn="l" rtl="0">
              <a:lnSpc>
                <a:spcPct val="150000"/>
              </a:lnSpc>
              <a:spcBef>
                <a:spcPts val="0"/>
              </a:spcBef>
              <a:spcAft>
                <a:spcPts val="0"/>
              </a:spcAft>
              <a:buSzPct val="100000"/>
              <a:buChar char="○"/>
            </a:pPr>
            <a:r>
              <a:rPr lang="en" sz="2091" dirty="0"/>
              <a:t>Treatment will likely be at least 3 months</a:t>
            </a:r>
            <a:endParaRPr sz="2091" dirty="0"/>
          </a:p>
          <a:p>
            <a:pPr marL="457200" lvl="0" indent="-382665" algn="l" rtl="0">
              <a:spcBef>
                <a:spcPts val="0"/>
              </a:spcBef>
              <a:spcAft>
                <a:spcPts val="0"/>
              </a:spcAft>
              <a:buSzPct val="100000"/>
              <a:buChar char="●"/>
            </a:pPr>
            <a:r>
              <a:rPr lang="en" sz="3466" dirty="0"/>
              <a:t>Treatments</a:t>
            </a:r>
            <a:endParaRPr sz="3466" dirty="0"/>
          </a:p>
          <a:p>
            <a:pPr marL="914400" lvl="1" indent="-335280" algn="l" rtl="0">
              <a:spcBef>
                <a:spcPts val="0"/>
              </a:spcBef>
              <a:spcAft>
                <a:spcPts val="0"/>
              </a:spcAft>
              <a:buSzPct val="100000"/>
              <a:buChar char="○"/>
            </a:pPr>
            <a:r>
              <a:rPr lang="en" sz="2400" dirty="0"/>
              <a:t>Recommend:</a:t>
            </a:r>
            <a:endParaRPr sz="2400" dirty="0"/>
          </a:p>
          <a:p>
            <a:pPr marL="1371600" lvl="2" indent="-323809" algn="l" rtl="0">
              <a:spcBef>
                <a:spcPts val="0"/>
              </a:spcBef>
              <a:spcAft>
                <a:spcPts val="0"/>
              </a:spcAft>
              <a:buSzPct val="100000"/>
              <a:buChar char="■"/>
            </a:pPr>
            <a:r>
              <a:rPr lang="en" sz="2141" dirty="0"/>
              <a:t>Nitro Patches</a:t>
            </a:r>
            <a:endParaRPr sz="2141" dirty="0"/>
          </a:p>
          <a:p>
            <a:pPr marL="1371600" lvl="2" indent="-323809" algn="l" rtl="0">
              <a:spcBef>
                <a:spcPts val="0"/>
              </a:spcBef>
              <a:spcAft>
                <a:spcPts val="0"/>
              </a:spcAft>
              <a:buSzPct val="100000"/>
              <a:buChar char="■"/>
            </a:pPr>
            <a:r>
              <a:rPr lang="en" sz="2141" dirty="0"/>
              <a:t>Bracing (depending on the site)</a:t>
            </a:r>
            <a:endParaRPr sz="2141" dirty="0"/>
          </a:p>
          <a:p>
            <a:pPr marL="1371600" lvl="2" indent="-323809" algn="l" rtl="0">
              <a:spcBef>
                <a:spcPts val="0"/>
              </a:spcBef>
              <a:spcAft>
                <a:spcPts val="0"/>
              </a:spcAft>
              <a:buSzPct val="100000"/>
              <a:buChar char="■"/>
            </a:pPr>
            <a:r>
              <a:rPr lang="en" sz="2141" dirty="0"/>
              <a:t>Eccentric exercises </a:t>
            </a:r>
            <a:endParaRPr sz="2141" dirty="0"/>
          </a:p>
          <a:p>
            <a:pPr marL="1371600" lvl="2" indent="-323809" algn="l" rtl="0">
              <a:lnSpc>
                <a:spcPct val="150000"/>
              </a:lnSpc>
              <a:spcBef>
                <a:spcPts val="0"/>
              </a:spcBef>
              <a:spcAft>
                <a:spcPts val="0"/>
              </a:spcAft>
              <a:buSzPct val="100000"/>
              <a:buChar char="■"/>
            </a:pPr>
            <a:r>
              <a:rPr lang="en" sz="2141" dirty="0"/>
              <a:t>US-guided procedures if others fail</a:t>
            </a:r>
            <a:endParaRPr sz="2141" dirty="0"/>
          </a:p>
          <a:p>
            <a:pPr marL="914400" lvl="1" indent="-335280" algn="l" rtl="0">
              <a:spcBef>
                <a:spcPts val="0"/>
              </a:spcBef>
              <a:spcAft>
                <a:spcPts val="0"/>
              </a:spcAft>
              <a:buSzPct val="100000"/>
              <a:buChar char="○"/>
            </a:pPr>
            <a:r>
              <a:rPr lang="en" sz="2400" dirty="0" smtClean="0"/>
              <a:t>U</a:t>
            </a:r>
            <a:r>
              <a:rPr lang="en-US" sz="2400" dirty="0" smtClean="0"/>
              <a:t>s</a:t>
            </a:r>
            <a:r>
              <a:rPr lang="en" sz="2400" dirty="0" smtClean="0"/>
              <a:t>e sparingly if needed:</a:t>
            </a:r>
            <a:endParaRPr sz="2400" dirty="0"/>
          </a:p>
          <a:p>
            <a:pPr marL="1371600" lvl="2" indent="-323809" algn="l" rtl="0">
              <a:spcBef>
                <a:spcPts val="0"/>
              </a:spcBef>
              <a:spcAft>
                <a:spcPts val="0"/>
              </a:spcAft>
              <a:buSzPct val="100000"/>
              <a:buChar char="■"/>
            </a:pPr>
            <a:r>
              <a:rPr lang="en" sz="2141" dirty="0"/>
              <a:t>NSAIDs</a:t>
            </a:r>
            <a:endParaRPr sz="2141" dirty="0"/>
          </a:p>
          <a:p>
            <a:pPr marL="1371600" lvl="2" indent="-323809" algn="l" rtl="0">
              <a:lnSpc>
                <a:spcPct val="150000"/>
              </a:lnSpc>
              <a:spcBef>
                <a:spcPts val="0"/>
              </a:spcBef>
              <a:spcAft>
                <a:spcPts val="0"/>
              </a:spcAft>
              <a:buSzPct val="100000"/>
              <a:buChar char="■"/>
            </a:pPr>
            <a:r>
              <a:rPr lang="en" sz="2141" dirty="0"/>
              <a:t>Corticosteroid Injections</a:t>
            </a:r>
            <a:endParaRPr sz="2141" dirty="0"/>
          </a:p>
          <a:p>
            <a:pPr marL="1371600" lvl="2" indent="-321944" algn="l" rtl="0">
              <a:spcBef>
                <a:spcPts val="0"/>
              </a:spcBef>
              <a:spcAft>
                <a:spcPts val="0"/>
              </a:spcAft>
              <a:buSzPct val="100000"/>
              <a:buChar char="■"/>
            </a:pPr>
            <a:r>
              <a:rPr lang="en" sz="2100" dirty="0" smtClean="0"/>
              <a:t>Graston-type </a:t>
            </a:r>
            <a:r>
              <a:rPr lang="en" sz="2100" dirty="0"/>
              <a:t>techniques</a:t>
            </a:r>
            <a:endParaRPr sz="2100" dirty="0"/>
          </a:p>
          <a:p>
            <a:pPr marL="0" lvl="0" indent="0" algn="l" rtl="0">
              <a:spcBef>
                <a:spcPts val="1200"/>
              </a:spcBef>
              <a:spcAft>
                <a:spcPts val="1200"/>
              </a:spcAft>
              <a:buNone/>
            </a:pPr>
            <a:endParaRP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Questions?</a:t>
            </a:r>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Overview</a:t>
            </a:r>
            <a:endParaRPr/>
          </a:p>
          <a:p>
            <a:pPr marL="0" lvl="0" indent="0" algn="l" rtl="0">
              <a:spcBef>
                <a:spcPts val="0"/>
              </a:spcBef>
              <a:spcAft>
                <a:spcPts val="0"/>
              </a:spcAft>
              <a:buNone/>
            </a:pPr>
            <a:endParaRPr/>
          </a:p>
        </p:txBody>
      </p:sp>
      <p:sp>
        <p:nvSpPr>
          <p:cNvPr id="86" name="Google Shape;86;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Current Theories on Tendinopathy </a:t>
            </a:r>
            <a:endParaRPr dirty="0"/>
          </a:p>
          <a:p>
            <a:pPr marL="457200" lvl="0" indent="-342900" algn="l" rtl="0">
              <a:spcBef>
                <a:spcPts val="0"/>
              </a:spcBef>
              <a:spcAft>
                <a:spcPts val="0"/>
              </a:spcAft>
              <a:buSzPts val="1800"/>
              <a:buChar char="●"/>
            </a:pPr>
            <a:r>
              <a:rPr lang="en" dirty="0" smtClean="0"/>
              <a:t>Conservative Treatment </a:t>
            </a:r>
            <a:r>
              <a:rPr lang="en" dirty="0"/>
              <a:t>Options</a:t>
            </a:r>
            <a:endParaRPr dirty="0"/>
          </a:p>
          <a:p>
            <a:pPr marL="914400" lvl="1" indent="-317500" algn="l" rtl="0">
              <a:spcBef>
                <a:spcPts val="0"/>
              </a:spcBef>
              <a:spcAft>
                <a:spcPts val="0"/>
              </a:spcAft>
              <a:buSzPts val="1400"/>
              <a:buChar char="○"/>
            </a:pPr>
            <a:r>
              <a:rPr lang="en" sz="1800" dirty="0"/>
              <a:t>Review of Evidence for Higher Yield Solutions</a:t>
            </a:r>
            <a:endParaRPr sz="1800" dirty="0"/>
          </a:p>
          <a:p>
            <a:pPr marL="457200" lvl="0" indent="-342900" algn="l" rtl="0">
              <a:spcBef>
                <a:spcPts val="0"/>
              </a:spcBef>
              <a:spcAft>
                <a:spcPts val="0"/>
              </a:spcAft>
              <a:buSzPts val="1800"/>
              <a:buChar char="●"/>
            </a:pPr>
            <a:r>
              <a:rPr lang="en" dirty="0" smtClean="0"/>
              <a:t>Examples </a:t>
            </a:r>
            <a:r>
              <a:rPr lang="en" dirty="0"/>
              <a:t>of Ultrasound-Guided (US-Guided) Interventions</a:t>
            </a:r>
            <a:endParaRPr dirty="0"/>
          </a:p>
          <a:p>
            <a:pPr marL="1371600" lvl="0" indent="0" algn="l" rtl="0">
              <a:spcBef>
                <a:spcPts val="1200"/>
              </a:spcBef>
              <a:spcAft>
                <a:spcPts val="1200"/>
              </a:spcAft>
              <a:buNone/>
            </a:pPr>
            <a:endParaRP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60"/>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Sources</a:t>
            </a:r>
            <a:endParaRPr/>
          </a:p>
        </p:txBody>
      </p:sp>
      <p:sp>
        <p:nvSpPr>
          <p:cNvPr id="456" name="Google Shape;456;p60"/>
          <p:cNvSpPr txBox="1">
            <a:spLocks noGrp="1"/>
          </p:cNvSpPr>
          <p:nvPr>
            <p:ph type="body" idx="1"/>
          </p:nvPr>
        </p:nvSpPr>
        <p:spPr>
          <a:xfrm>
            <a:off x="311700" y="849275"/>
            <a:ext cx="8520600" cy="4413600"/>
          </a:xfrm>
          <a:prstGeom prst="rect">
            <a:avLst/>
          </a:prstGeom>
          <a:noFill/>
        </p:spPr>
        <p:txBody>
          <a:bodyPr spcFirstLastPara="1" wrap="square" lIns="91425" tIns="91425" rIns="91425" bIns="91425" anchor="t" anchorCtr="0">
            <a:normAutofit fontScale="85000" lnSpcReduction="20000"/>
          </a:bodyPr>
          <a:lstStyle/>
          <a:p>
            <a:pPr marL="0" lvl="0" indent="0">
              <a:buNone/>
            </a:pPr>
            <a:r>
              <a:rPr lang="en-US" sz="1000" dirty="0"/>
              <a:t>A Hamid MS, </a:t>
            </a:r>
            <a:r>
              <a:rPr lang="en-US" sz="1000" dirty="0" err="1"/>
              <a:t>Sazlina</a:t>
            </a:r>
            <a:r>
              <a:rPr lang="en-US" sz="1000" dirty="0"/>
              <a:t> SG. Platelet-rich plasma for rotator cuff tendinopathy: A systematic review and meta-analysis. </a:t>
            </a:r>
            <a:r>
              <a:rPr lang="en-US" sz="1000" dirty="0" err="1"/>
              <a:t>PLoS</a:t>
            </a:r>
            <a:r>
              <a:rPr lang="en-US" sz="1000" dirty="0"/>
              <a:t> One. 2021 May 10;16(5):e0251111. </a:t>
            </a:r>
            <a:r>
              <a:rPr lang="en-US" sz="1000" dirty="0" err="1"/>
              <a:t>doi</a:t>
            </a:r>
            <a:r>
              <a:rPr lang="en-US" sz="1000" dirty="0"/>
              <a:t>: 10.1371/journal.pone.0251111. PMID: 33970936; PMCID: PMC8109792</a:t>
            </a:r>
            <a:r>
              <a:rPr lang="en-US" sz="1000" dirty="0" smtClean="0"/>
              <a:t>.</a:t>
            </a:r>
          </a:p>
          <a:p>
            <a:pPr marL="0" lvl="0" indent="0">
              <a:buNone/>
            </a:pPr>
            <a:endParaRPr lang="en" sz="1000" dirty="0" smtClean="0">
              <a:solidFill>
                <a:schemeClr val="accent6"/>
              </a:solidFill>
            </a:endParaRPr>
          </a:p>
          <a:p>
            <a:pPr marL="0" lvl="0" indent="0" algn="l" rtl="0">
              <a:spcBef>
                <a:spcPts val="0"/>
              </a:spcBef>
              <a:spcAft>
                <a:spcPts val="0"/>
              </a:spcAft>
              <a:buNone/>
            </a:pPr>
            <a:r>
              <a:rPr lang="en" sz="1000" dirty="0" smtClean="0">
                <a:solidFill>
                  <a:schemeClr val="accent6"/>
                </a:solidFill>
              </a:rPr>
              <a:t>Kane</a:t>
            </a:r>
            <a:r>
              <a:rPr lang="en" sz="1000" dirty="0">
                <a:solidFill>
                  <a:schemeClr val="accent6"/>
                </a:solidFill>
              </a:rPr>
              <a:t>, S. F., Olewinski, L. H., Tamminga, K. S. (2019) Management of Chronic Tendon Injuries. </a:t>
            </a:r>
            <a:r>
              <a:rPr lang="en" sz="1000" i="1" dirty="0">
                <a:solidFill>
                  <a:schemeClr val="accent6"/>
                </a:solidFill>
              </a:rPr>
              <a:t>Am Fam Physician.</a:t>
            </a:r>
            <a:r>
              <a:rPr lang="en" sz="1000" dirty="0">
                <a:solidFill>
                  <a:schemeClr val="accent6"/>
                </a:solidFill>
              </a:rPr>
              <a:t> 2019 Aug 1;100(3):147-157.</a:t>
            </a:r>
            <a:endParaRPr sz="1000" dirty="0">
              <a:solidFill>
                <a:schemeClr val="accent6"/>
              </a:solidFill>
            </a:endParaRPr>
          </a:p>
          <a:p>
            <a:pPr marL="0" lvl="0" indent="0" algn="l" rtl="0">
              <a:spcBef>
                <a:spcPts val="1200"/>
              </a:spcBef>
              <a:spcAft>
                <a:spcPts val="0"/>
              </a:spcAft>
              <a:buNone/>
            </a:pPr>
            <a:r>
              <a:rPr lang="en" sz="800" dirty="0">
                <a:solidFill>
                  <a:schemeClr val="accent6"/>
                </a:solidFill>
              </a:rPr>
              <a:t>Challoumas D, Kirwan PD, Borysov D</a:t>
            </a:r>
            <a:r>
              <a:rPr lang="en" sz="800" i="1" dirty="0">
                <a:solidFill>
                  <a:schemeClr val="accent6"/>
                </a:solidFill>
              </a:rPr>
              <a:t>, et al</a:t>
            </a:r>
            <a:r>
              <a:rPr lang="en" sz="800" dirty="0">
                <a:solidFill>
                  <a:schemeClr val="accent6"/>
                </a:solidFill>
              </a:rPr>
              <a:t>Topical glyceryl trinitrate for the treatment of tendinopathies: a systematic review </a:t>
            </a:r>
            <a:r>
              <a:rPr lang="en" sz="800" i="1" dirty="0">
                <a:solidFill>
                  <a:schemeClr val="accent6"/>
                </a:solidFill>
              </a:rPr>
              <a:t>British Journal of Sports Medicine </a:t>
            </a:r>
            <a:r>
              <a:rPr lang="en" sz="800" dirty="0">
                <a:solidFill>
                  <a:schemeClr val="accent6"/>
                </a:solidFill>
              </a:rPr>
              <a:t>2019;53:251-262.</a:t>
            </a:r>
            <a:endParaRPr sz="800" dirty="0">
              <a:solidFill>
                <a:schemeClr val="accent6"/>
              </a:solidFill>
            </a:endParaRPr>
          </a:p>
          <a:p>
            <a:pPr marL="0" lvl="0" indent="0" algn="l" rtl="0">
              <a:spcBef>
                <a:spcPts val="1200"/>
              </a:spcBef>
              <a:spcAft>
                <a:spcPts val="0"/>
              </a:spcAft>
              <a:buNone/>
            </a:pPr>
            <a:r>
              <a:rPr lang="en" sz="800" dirty="0">
                <a:solidFill>
                  <a:schemeClr val="accent6"/>
                </a:solidFill>
              </a:rPr>
              <a:t>Praet S.F.E., Purdam C.R., Welvaert M., Vlahovich N., Lovell G., Burke L.M., Gaida J.E., Manzanero S., Hughes D., Waddington G. Oral Supplementation of Specific Collagen Peptides Combined with Calf-Strengthening Exercises Enhances Function and Reduces Pain in Achilles Tendinopathy Patients. </a:t>
            </a:r>
            <a:r>
              <a:rPr lang="en" sz="800" i="1" dirty="0">
                <a:solidFill>
                  <a:schemeClr val="accent6"/>
                </a:solidFill>
              </a:rPr>
              <a:t>Nutrients. </a:t>
            </a:r>
            <a:r>
              <a:rPr lang="en" sz="800" dirty="0">
                <a:solidFill>
                  <a:schemeClr val="accent6"/>
                </a:solidFill>
              </a:rPr>
              <a:t>2019;11:76. doi: 10.3390/nu11010076.</a:t>
            </a:r>
            <a:endParaRPr sz="800" dirty="0">
              <a:solidFill>
                <a:schemeClr val="accent6"/>
              </a:solidFill>
            </a:endParaRPr>
          </a:p>
          <a:p>
            <a:pPr marL="0" lvl="0" indent="0" algn="l" rtl="0">
              <a:spcBef>
                <a:spcPts val="1200"/>
              </a:spcBef>
              <a:spcAft>
                <a:spcPts val="0"/>
              </a:spcAft>
              <a:buNone/>
            </a:pPr>
            <a:r>
              <a:rPr lang="en" sz="800" dirty="0">
                <a:solidFill>
                  <a:schemeClr val="accent6"/>
                </a:solidFill>
              </a:rPr>
              <a:t>Chan, K. M., Fu, S. C. (2009) Anti-inflammatory management for tendon injuries - friends or foes? </a:t>
            </a:r>
            <a:r>
              <a:rPr lang="en" sz="800" dirty="0">
                <a:solidFill>
                  <a:schemeClr val="accent6"/>
                </a:solidFill>
                <a:uFill>
                  <a:noFill/>
                </a:u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Sports Med Arthrosc Rehabil Ther Technol.</a:t>
            </a:r>
            <a:r>
              <a:rPr lang="en" sz="800" dirty="0">
                <a:solidFill>
                  <a:schemeClr val="accent6"/>
                </a:solidFill>
              </a:rPr>
              <a:t> 2009; 1: 23.</a:t>
            </a:r>
            <a:endParaRPr sz="800" dirty="0">
              <a:solidFill>
                <a:schemeClr val="accent6"/>
              </a:solidFill>
            </a:endParaRPr>
          </a:p>
          <a:p>
            <a:pPr marL="0" lvl="0" indent="0" algn="l" rtl="0">
              <a:spcBef>
                <a:spcPts val="0"/>
              </a:spcBef>
              <a:spcAft>
                <a:spcPts val="0"/>
              </a:spcAft>
              <a:buNone/>
            </a:pPr>
            <a:endParaRPr sz="800" dirty="0">
              <a:solidFill>
                <a:schemeClr val="accent6"/>
              </a:solidFill>
            </a:endParaRPr>
          </a:p>
          <a:p>
            <a:pPr marL="0" lvl="0" indent="0" algn="l" rtl="0">
              <a:spcBef>
                <a:spcPts val="0"/>
              </a:spcBef>
              <a:spcAft>
                <a:spcPts val="0"/>
              </a:spcAft>
              <a:buNone/>
            </a:pPr>
            <a:r>
              <a:rPr lang="en" sz="800" dirty="0">
                <a:solidFill>
                  <a:schemeClr val="accent6"/>
                </a:solidFill>
              </a:rPr>
              <a:t>Connizzo BK, Yannascoli SM, Tucker JJ, Caro AC, Riggin CN, Mauck RL, Soslowsky LJ, Steinberg DR, Bernstein J. The detrimental effects of systemic Ibuprofen delivery on tendon healing are time-dependent. Clin Orthop Relat Res. 2014 Aug;472(8):2433-9. doi: 10.1007/s11999-013-3258-2. PMID: 23982408; PMCID: PMC4079885.</a:t>
            </a:r>
            <a:endParaRPr sz="800" dirty="0">
              <a:solidFill>
                <a:schemeClr val="accent6"/>
              </a:solidFill>
            </a:endParaRPr>
          </a:p>
          <a:p>
            <a:pPr marL="0" lvl="0" indent="0" algn="l" rtl="0">
              <a:spcBef>
                <a:spcPts val="0"/>
              </a:spcBef>
              <a:spcAft>
                <a:spcPts val="0"/>
              </a:spcAft>
              <a:buNone/>
            </a:pPr>
            <a:endParaRPr sz="800" dirty="0">
              <a:solidFill>
                <a:schemeClr val="accent6"/>
              </a:solidFill>
            </a:endParaRPr>
          </a:p>
          <a:p>
            <a:pPr marL="0" lvl="0" indent="0" algn="l" rtl="0">
              <a:spcBef>
                <a:spcPts val="0"/>
              </a:spcBef>
              <a:spcAft>
                <a:spcPts val="0"/>
              </a:spcAft>
              <a:buNone/>
            </a:pPr>
            <a:r>
              <a:rPr lang="en" sz="800" dirty="0">
                <a:solidFill>
                  <a:schemeClr val="accent6"/>
                </a:solidFill>
                <a:uFill>
                  <a:noFill/>
                </a:u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Su</a:t>
            </a:r>
            <a:r>
              <a:rPr lang="en" sz="800" dirty="0">
                <a:solidFill>
                  <a:schemeClr val="accent6"/>
                </a:solidFill>
              </a:rPr>
              <a:t>, B., O'Connor, J.P. (2013)  NSAID therapy effects on healing of bone, tendon, and the enthesis.  Journal of Applied Physiology.  Volume 115, Issue 6. Pages 892-899.</a:t>
            </a:r>
            <a:endParaRPr sz="800" dirty="0">
              <a:solidFill>
                <a:schemeClr val="accent6"/>
              </a:solidFill>
            </a:endParaRPr>
          </a:p>
          <a:p>
            <a:pPr marL="0" lvl="0" indent="0" algn="l" rtl="0">
              <a:spcBef>
                <a:spcPts val="0"/>
              </a:spcBef>
              <a:spcAft>
                <a:spcPts val="0"/>
              </a:spcAft>
              <a:buNone/>
            </a:pPr>
            <a:endParaRPr sz="800" dirty="0">
              <a:solidFill>
                <a:schemeClr val="accent6"/>
              </a:solidFill>
            </a:endParaRPr>
          </a:p>
          <a:p>
            <a:pPr marL="0" lvl="0" indent="0" algn="l" rtl="0">
              <a:spcBef>
                <a:spcPts val="0"/>
              </a:spcBef>
              <a:spcAft>
                <a:spcPts val="0"/>
              </a:spcAft>
              <a:buNone/>
            </a:pPr>
            <a:r>
              <a:rPr lang="en" sz="800" dirty="0">
                <a:solidFill>
                  <a:schemeClr val="accent6"/>
                </a:solidFill>
              </a:rPr>
              <a:t>Allison GT, Purdam C  Eccentric loading for Achilles tendinopathy — strengthening or stretching?</a:t>
            </a:r>
            <a:r>
              <a:rPr lang="en" sz="800" i="1" dirty="0">
                <a:solidFill>
                  <a:schemeClr val="accent6"/>
                </a:solidFill>
              </a:rPr>
              <a:t>British Journal of Sports Medicine </a:t>
            </a:r>
            <a:r>
              <a:rPr lang="en" sz="800" dirty="0">
                <a:solidFill>
                  <a:schemeClr val="accent6"/>
                </a:solidFill>
              </a:rPr>
              <a:t>2009;43:276-279.</a:t>
            </a:r>
            <a:endParaRPr sz="800" dirty="0">
              <a:solidFill>
                <a:schemeClr val="accent6"/>
              </a:solidFill>
            </a:endParaRPr>
          </a:p>
          <a:p>
            <a:pPr marL="0" lvl="0" indent="0" algn="l" rtl="0">
              <a:spcBef>
                <a:spcPts val="0"/>
              </a:spcBef>
              <a:spcAft>
                <a:spcPts val="0"/>
              </a:spcAft>
              <a:buNone/>
            </a:pPr>
            <a:endParaRPr sz="800" dirty="0">
              <a:solidFill>
                <a:schemeClr val="accent6"/>
              </a:solidFill>
            </a:endParaRPr>
          </a:p>
          <a:p>
            <a:pPr marL="0" lvl="0" indent="0" algn="l" rtl="0">
              <a:spcBef>
                <a:spcPts val="0"/>
              </a:spcBef>
              <a:spcAft>
                <a:spcPts val="0"/>
              </a:spcAft>
              <a:buNone/>
            </a:pPr>
            <a:r>
              <a:rPr lang="en" sz="800" dirty="0">
                <a:solidFill>
                  <a:schemeClr val="accent6"/>
                </a:solidFill>
              </a:rPr>
              <a:t>Witvrouw E, Mahieu N, Roosen P</a:t>
            </a:r>
            <a:r>
              <a:rPr lang="en" sz="800" i="1" dirty="0">
                <a:solidFill>
                  <a:schemeClr val="accent6"/>
                </a:solidFill>
              </a:rPr>
              <a:t>, et al </a:t>
            </a:r>
            <a:r>
              <a:rPr lang="en" sz="800" dirty="0">
                <a:solidFill>
                  <a:schemeClr val="accent6"/>
                </a:solidFill>
              </a:rPr>
              <a:t>The role of stretching in tendon injuries </a:t>
            </a:r>
            <a:r>
              <a:rPr lang="en" sz="800" i="1" dirty="0">
                <a:solidFill>
                  <a:schemeClr val="accent6"/>
                </a:solidFill>
              </a:rPr>
              <a:t>British Journal of Sports Medicine </a:t>
            </a:r>
            <a:r>
              <a:rPr lang="en" sz="800" dirty="0">
                <a:solidFill>
                  <a:schemeClr val="accent6"/>
                </a:solidFill>
              </a:rPr>
              <a:t>2007;41:224-226.</a:t>
            </a:r>
            <a:endParaRPr sz="800" dirty="0">
              <a:solidFill>
                <a:schemeClr val="accent6"/>
              </a:solidFill>
            </a:endParaRPr>
          </a:p>
          <a:p>
            <a:pPr marL="0" lvl="0" indent="0" algn="l" rtl="0">
              <a:spcBef>
                <a:spcPts val="0"/>
              </a:spcBef>
              <a:spcAft>
                <a:spcPts val="0"/>
              </a:spcAft>
              <a:buNone/>
            </a:pPr>
            <a:endParaRPr sz="800" dirty="0">
              <a:solidFill>
                <a:schemeClr val="accent6"/>
              </a:solidFill>
            </a:endParaRPr>
          </a:p>
          <a:p>
            <a:pPr marL="0" lvl="0" indent="0" algn="l" rtl="0">
              <a:spcBef>
                <a:spcPts val="0"/>
              </a:spcBef>
              <a:spcAft>
                <a:spcPts val="0"/>
              </a:spcAft>
              <a:buNone/>
            </a:pPr>
            <a:r>
              <a:rPr lang="en" sz="800" dirty="0">
                <a:solidFill>
                  <a:schemeClr val="accent6"/>
                </a:solidFill>
              </a:rPr>
              <a:t>Dimitrios S. Exercise for tendinopathy. </a:t>
            </a:r>
            <a:r>
              <a:rPr lang="en" sz="800" i="1" dirty="0">
                <a:solidFill>
                  <a:schemeClr val="accent6"/>
                </a:solidFill>
              </a:rPr>
              <a:t>World J Methodol</a:t>
            </a:r>
            <a:r>
              <a:rPr lang="en" sz="800" dirty="0">
                <a:solidFill>
                  <a:schemeClr val="accent6"/>
                </a:solidFill>
              </a:rPr>
              <a:t>. 2015;5(2):51-54. Published 2015 Jun 26. doi:10.5662/wjm.v5.i2.51</a:t>
            </a:r>
            <a:endParaRPr sz="800" dirty="0">
              <a:solidFill>
                <a:schemeClr val="accent6"/>
              </a:solidFill>
            </a:endParaRPr>
          </a:p>
          <a:p>
            <a:pPr marL="0" lvl="0" indent="0" algn="l" rtl="0">
              <a:spcBef>
                <a:spcPts val="0"/>
              </a:spcBef>
              <a:spcAft>
                <a:spcPts val="0"/>
              </a:spcAft>
              <a:buNone/>
            </a:pPr>
            <a:endParaRPr sz="800" dirty="0">
              <a:solidFill>
                <a:schemeClr val="accent6"/>
              </a:solidFill>
            </a:endParaRPr>
          </a:p>
          <a:p>
            <a:pPr marL="0" lvl="0" indent="0" algn="l" rtl="0">
              <a:spcBef>
                <a:spcPts val="0"/>
              </a:spcBef>
              <a:spcAft>
                <a:spcPts val="0"/>
              </a:spcAft>
              <a:buNone/>
            </a:pPr>
            <a:r>
              <a:rPr lang="en" sz="800" dirty="0">
                <a:solidFill>
                  <a:schemeClr val="accent6"/>
                </a:solidFill>
              </a:rPr>
              <a:t>Dimitrios S, Pantelis M, Kalliopi S. Comparing the effects of eccentric training with eccentric training and static stretching exercises in the treatment of patellar tendinopathy. A controlled clinical trial. Clin Rehabil. 2012 May;26(5):423-30. doi: 10.1177/0269215511411114. Epub 2011 Aug 19. PMID: 21856721.</a:t>
            </a:r>
            <a:endParaRPr sz="800" dirty="0">
              <a:solidFill>
                <a:schemeClr val="accent6"/>
              </a:solidFill>
            </a:endParaRPr>
          </a:p>
          <a:p>
            <a:pPr marL="0" lvl="0" indent="0" algn="l" rtl="0">
              <a:spcBef>
                <a:spcPts val="0"/>
              </a:spcBef>
              <a:spcAft>
                <a:spcPts val="0"/>
              </a:spcAft>
              <a:buNone/>
            </a:pPr>
            <a:endParaRPr sz="800" dirty="0">
              <a:solidFill>
                <a:schemeClr val="accent6"/>
              </a:solidFill>
            </a:endParaRPr>
          </a:p>
          <a:p>
            <a:pPr marL="0" lvl="0" indent="0" algn="l" rtl="0">
              <a:spcBef>
                <a:spcPts val="0"/>
              </a:spcBef>
              <a:spcAft>
                <a:spcPts val="0"/>
              </a:spcAft>
              <a:buNone/>
            </a:pPr>
            <a:r>
              <a:rPr lang="en" sz="800" dirty="0">
                <a:solidFill>
                  <a:schemeClr val="accent6"/>
                </a:solidFill>
              </a:rPr>
              <a:t>Coombes, B.K., Bisset, L.,  Vicenzino, .Efficacy and safety of corticosteroid injections and other injections for management of tendinopathy: a systematic review of randomised controlled trials,The Lancet,Volume 376, Issue 9754,2010,Pages 1751-1767,ISSN 0140-6736.</a:t>
            </a:r>
            <a:endParaRPr sz="800" dirty="0">
              <a:solidFill>
                <a:schemeClr val="accent6"/>
              </a:solidFill>
            </a:endParaRPr>
          </a:p>
          <a:p>
            <a:pPr marL="0" lvl="0" indent="0" algn="l" rtl="0">
              <a:spcBef>
                <a:spcPts val="0"/>
              </a:spcBef>
              <a:spcAft>
                <a:spcPts val="0"/>
              </a:spcAft>
              <a:buNone/>
            </a:pPr>
            <a:endParaRPr sz="800" dirty="0">
              <a:solidFill>
                <a:schemeClr val="accent6"/>
              </a:solidFill>
            </a:endParaRPr>
          </a:p>
          <a:p>
            <a:pPr marL="0" lvl="0" indent="0" algn="l" rtl="0">
              <a:spcBef>
                <a:spcPts val="0"/>
              </a:spcBef>
              <a:spcAft>
                <a:spcPts val="0"/>
              </a:spcAft>
              <a:buNone/>
            </a:pPr>
            <a:r>
              <a:rPr lang="en" sz="800" dirty="0">
                <a:solidFill>
                  <a:schemeClr val="accent6"/>
                </a:solidFill>
              </a:rPr>
              <a:t>Bass E. Tendinopathy: why the difference between tendinitis and tendinosis matters. </a:t>
            </a:r>
            <a:r>
              <a:rPr lang="en" sz="800" i="1" dirty="0">
                <a:solidFill>
                  <a:schemeClr val="accent6"/>
                </a:solidFill>
              </a:rPr>
              <a:t>Int J Ther Massage Bodywork</a:t>
            </a:r>
            <a:r>
              <a:rPr lang="en" sz="800" dirty="0">
                <a:solidFill>
                  <a:schemeClr val="accent6"/>
                </a:solidFill>
              </a:rPr>
              <a:t>. 2012;5(1):14-17. doi:10.3822/ijtmb.v5i1.153</a:t>
            </a:r>
            <a:endParaRPr sz="800" dirty="0">
              <a:solidFill>
                <a:schemeClr val="accent6"/>
              </a:solidFill>
            </a:endParaRPr>
          </a:p>
          <a:p>
            <a:pPr marL="0" lvl="0" indent="0" algn="l" rtl="0">
              <a:spcBef>
                <a:spcPts val="0"/>
              </a:spcBef>
              <a:spcAft>
                <a:spcPts val="0"/>
              </a:spcAft>
              <a:buNone/>
            </a:pPr>
            <a:endParaRPr sz="800" dirty="0">
              <a:solidFill>
                <a:schemeClr val="accent6"/>
              </a:solidFill>
            </a:endParaRPr>
          </a:p>
          <a:p>
            <a:pPr marL="0" lvl="0" indent="0" algn="l" rtl="0">
              <a:spcBef>
                <a:spcPts val="0"/>
              </a:spcBef>
              <a:spcAft>
                <a:spcPts val="0"/>
              </a:spcAft>
              <a:buNone/>
            </a:pPr>
            <a:r>
              <a:rPr lang="en" sz="800" dirty="0">
                <a:solidFill>
                  <a:schemeClr val="accent6"/>
                </a:solidFill>
              </a:rPr>
              <a:t>Khan, K.M., Cook, J.L., Taunton, J.E., Bonar, F.  Overuse Tendinosis, Not Tendinitis.  THE PHYSICIAN AND SPORTSMEDICINE - VOL 28 - NO. 5 - MAY 2000</a:t>
            </a:r>
            <a:endParaRPr sz="800" dirty="0">
              <a:solidFill>
                <a:schemeClr val="accent6"/>
              </a:solidFill>
            </a:endParaRPr>
          </a:p>
          <a:p>
            <a:pPr marL="0" lvl="0" indent="0" algn="l" rtl="0">
              <a:spcBef>
                <a:spcPts val="0"/>
              </a:spcBef>
              <a:spcAft>
                <a:spcPts val="0"/>
              </a:spcAft>
              <a:buNone/>
            </a:pPr>
            <a:endParaRPr sz="800" dirty="0">
              <a:solidFill>
                <a:schemeClr val="accent6"/>
              </a:solidFill>
            </a:endParaRPr>
          </a:p>
          <a:p>
            <a:pPr marL="0" lvl="0" indent="0" algn="l" rtl="0">
              <a:spcBef>
                <a:spcPts val="0"/>
              </a:spcBef>
              <a:spcAft>
                <a:spcPts val="0"/>
              </a:spcAft>
              <a:buNone/>
            </a:pPr>
            <a:r>
              <a:rPr lang="en" sz="800" dirty="0">
                <a:solidFill>
                  <a:schemeClr val="accent6"/>
                </a:solidFill>
              </a:rPr>
              <a:t>Cheatham SW, Lee M, Cain M, Baker R. The efficacy of instrument assisted soft tissue mobilization: a systematic review. </a:t>
            </a:r>
            <a:r>
              <a:rPr lang="en" sz="800" i="1" dirty="0">
                <a:solidFill>
                  <a:schemeClr val="accent6"/>
                </a:solidFill>
              </a:rPr>
              <a:t>J Can Chiropr Assoc</a:t>
            </a:r>
            <a:r>
              <a:rPr lang="en" sz="800" dirty="0">
                <a:solidFill>
                  <a:schemeClr val="accent6"/>
                </a:solidFill>
              </a:rPr>
              <a:t>. 2016;60(3):200-211.</a:t>
            </a:r>
            <a:endParaRPr sz="800" dirty="0">
              <a:solidFill>
                <a:schemeClr val="accent6"/>
              </a:solidFill>
            </a:endParaRPr>
          </a:p>
          <a:p>
            <a:pPr marL="0" lvl="0" indent="0" algn="l" rtl="0">
              <a:spcBef>
                <a:spcPts val="0"/>
              </a:spcBef>
              <a:spcAft>
                <a:spcPts val="0"/>
              </a:spcAft>
              <a:buNone/>
            </a:pPr>
            <a:endParaRPr sz="800" dirty="0">
              <a:solidFill>
                <a:schemeClr val="accent6"/>
              </a:solidFill>
            </a:endParaRPr>
          </a:p>
          <a:p>
            <a:pPr marL="0" lvl="0" indent="0" algn="l" rtl="0">
              <a:spcBef>
                <a:spcPts val="0"/>
              </a:spcBef>
              <a:spcAft>
                <a:spcPts val="1200"/>
              </a:spcAft>
              <a:buNone/>
            </a:pPr>
            <a:r>
              <a:rPr lang="en" sz="800" dirty="0">
                <a:solidFill>
                  <a:schemeClr val="accent6"/>
                </a:solidFill>
              </a:rPr>
              <a:t>Kingma JJ, de Knikker R, Wittink HM, Takken T. Eccentric overload training in patients with chronic Achilles tendinopathy: a systematic review. </a:t>
            </a:r>
            <a:r>
              <a:rPr lang="en" sz="800" i="1" dirty="0">
                <a:solidFill>
                  <a:schemeClr val="accent6"/>
                </a:solidFill>
              </a:rPr>
              <a:t>Br J Sports Med</a:t>
            </a:r>
            <a:r>
              <a:rPr lang="en" sz="800" dirty="0">
                <a:solidFill>
                  <a:schemeClr val="accent6"/>
                </a:solidFill>
              </a:rPr>
              <a:t>. 2007;41(6):e3. doi:10.1136/bjsm.2006.030916</a:t>
            </a:r>
            <a:endParaRPr sz="800" dirty="0">
              <a:solidFill>
                <a:schemeClr val="accent6"/>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61"/>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Sources</a:t>
            </a:r>
            <a:endParaRPr/>
          </a:p>
        </p:txBody>
      </p:sp>
      <p:sp>
        <p:nvSpPr>
          <p:cNvPr id="462" name="Google Shape;462;p61"/>
          <p:cNvSpPr txBox="1">
            <a:spLocks noGrp="1"/>
          </p:cNvSpPr>
          <p:nvPr>
            <p:ph type="body" idx="1"/>
          </p:nvPr>
        </p:nvSpPr>
        <p:spPr>
          <a:xfrm>
            <a:off x="311700" y="434114"/>
            <a:ext cx="8520600" cy="41379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935"/>
              <a:buNone/>
            </a:pPr>
            <a:r>
              <a:rPr lang="en" sz="700" dirty="0">
                <a:solidFill>
                  <a:schemeClr val="accent6"/>
                </a:solidFill>
              </a:rPr>
              <a:t>Cullinane FL, Boocock MG, Trevelyan FC. Is eccentric exercise an effective treatment for lateral epicondylitis? A systematic review. Clin Rehabil. 2014 Jan;28(1):3-19. doi: 10.1177/0269215513491974. Epub 2013 Jul 23. PMID: 23881334.</a:t>
            </a:r>
            <a:endParaRPr sz="700" dirty="0">
              <a:solidFill>
                <a:schemeClr val="accent6"/>
              </a:solidFill>
            </a:endParaRPr>
          </a:p>
          <a:p>
            <a:pPr marL="0" lvl="0" indent="0" algn="l" rtl="0">
              <a:lnSpc>
                <a:spcPct val="124444"/>
              </a:lnSpc>
              <a:spcBef>
                <a:spcPts val="1200"/>
              </a:spcBef>
              <a:spcAft>
                <a:spcPts val="0"/>
              </a:spcAft>
              <a:buSzPts val="935"/>
              <a:buNone/>
            </a:pPr>
            <a:r>
              <a:rPr lang="en" sz="700" dirty="0">
                <a:solidFill>
                  <a:schemeClr val="accent6"/>
                </a:solidFill>
              </a:rPr>
              <a:t>Yang Z, Wang S.  Effectiveness of Eccentric Exercise for the Management of Rotator Cuff Tendinopathy: A Critical Review.  Orthopedics and Sports Medicine: Open Access Journal.  January 08, 2020.  DOI: http://dx.doi.org/10.32474/OSMOAJ.2020.03.000162</a:t>
            </a:r>
            <a:endParaRPr sz="700" dirty="0">
              <a:solidFill>
                <a:schemeClr val="accent6"/>
              </a:solidFill>
            </a:endParaRPr>
          </a:p>
          <a:p>
            <a:pPr marL="0" lvl="0" indent="0" algn="l" rtl="0">
              <a:lnSpc>
                <a:spcPct val="95000"/>
              </a:lnSpc>
              <a:spcBef>
                <a:spcPts val="0"/>
              </a:spcBef>
              <a:spcAft>
                <a:spcPts val="0"/>
              </a:spcAft>
              <a:buSzPts val="935"/>
              <a:buNone/>
            </a:pPr>
            <a:endParaRPr sz="700" dirty="0">
              <a:solidFill>
                <a:schemeClr val="accent6"/>
              </a:solidFill>
            </a:endParaRPr>
          </a:p>
          <a:p>
            <a:pPr marL="0" lvl="0" indent="0" algn="l" rtl="0">
              <a:lnSpc>
                <a:spcPct val="95000"/>
              </a:lnSpc>
              <a:spcBef>
                <a:spcPts val="0"/>
              </a:spcBef>
              <a:spcAft>
                <a:spcPts val="0"/>
              </a:spcAft>
              <a:buSzPts val="935"/>
              <a:buNone/>
            </a:pPr>
            <a:r>
              <a:rPr lang="en" sz="700" dirty="0">
                <a:solidFill>
                  <a:schemeClr val="accent6"/>
                </a:solidFill>
              </a:rPr>
              <a:t>Louwerens J.  EVALUATING TREATMENT OPTIONS FOR CALCIFIC TENDINITIS OF THE ROTATOR CUFF.  https://www.orthopeden.org/downloads/837/proefschrift-jan-louwerens.pdf</a:t>
            </a:r>
            <a:endParaRPr sz="700" dirty="0">
              <a:solidFill>
                <a:schemeClr val="accent6"/>
              </a:solidFill>
            </a:endParaRPr>
          </a:p>
          <a:p>
            <a:pPr marL="0" lvl="0" indent="0" algn="l" rtl="0">
              <a:lnSpc>
                <a:spcPct val="95000"/>
              </a:lnSpc>
              <a:spcBef>
                <a:spcPts val="0"/>
              </a:spcBef>
              <a:spcAft>
                <a:spcPts val="0"/>
              </a:spcAft>
              <a:buSzPts val="935"/>
              <a:buNone/>
            </a:pPr>
            <a:endParaRPr sz="700" dirty="0">
              <a:solidFill>
                <a:schemeClr val="accent6"/>
              </a:solidFill>
            </a:endParaRPr>
          </a:p>
          <a:p>
            <a:pPr marL="0" lvl="0" indent="0" algn="l" rtl="0">
              <a:lnSpc>
                <a:spcPct val="95000"/>
              </a:lnSpc>
              <a:spcBef>
                <a:spcPts val="0"/>
              </a:spcBef>
              <a:spcAft>
                <a:spcPts val="0"/>
              </a:spcAft>
              <a:buSzPts val="935"/>
              <a:buNone/>
            </a:pPr>
            <a:endParaRPr sz="700" dirty="0">
              <a:solidFill>
                <a:schemeClr val="accent6"/>
              </a:solidFill>
            </a:endParaRPr>
          </a:p>
          <a:p>
            <a:pPr marL="0" lvl="0" indent="0" algn="l" rtl="0">
              <a:lnSpc>
                <a:spcPct val="95000"/>
              </a:lnSpc>
              <a:spcBef>
                <a:spcPts val="0"/>
              </a:spcBef>
              <a:spcAft>
                <a:spcPts val="0"/>
              </a:spcAft>
              <a:buSzPts val="935"/>
              <a:buNone/>
            </a:pPr>
            <a:r>
              <a:rPr lang="en" sz="700" dirty="0">
                <a:solidFill>
                  <a:schemeClr val="accent6"/>
                </a:solidFill>
              </a:rPr>
              <a:t>Joseph, M.F., Taft, K., Moskwa, M., Denegar, C.R. Deep Friction Massage to Treat Tendinopathy: A Systematic Review of a Classic Treatment in the Face of a New Paradigm of Understanding.  November 2012. Journal of Sport Rehabilitation 21(4):343-53</a:t>
            </a:r>
            <a:endParaRPr sz="700" dirty="0">
              <a:solidFill>
                <a:schemeClr val="accent6"/>
              </a:solidFill>
            </a:endParaRPr>
          </a:p>
          <a:p>
            <a:pPr marL="0" lvl="0" indent="0" algn="l" rtl="0">
              <a:lnSpc>
                <a:spcPct val="95000"/>
              </a:lnSpc>
              <a:spcBef>
                <a:spcPts val="0"/>
              </a:spcBef>
              <a:spcAft>
                <a:spcPts val="0"/>
              </a:spcAft>
              <a:buSzPts val="935"/>
              <a:buNone/>
            </a:pPr>
            <a:endParaRPr sz="700" dirty="0">
              <a:solidFill>
                <a:schemeClr val="accent6"/>
              </a:solidFill>
            </a:endParaRPr>
          </a:p>
          <a:p>
            <a:pPr marL="0" lvl="0" indent="0" algn="l" rtl="0">
              <a:lnSpc>
                <a:spcPct val="95000"/>
              </a:lnSpc>
              <a:spcBef>
                <a:spcPts val="0"/>
              </a:spcBef>
              <a:spcAft>
                <a:spcPts val="0"/>
              </a:spcAft>
              <a:buSzPts val="935"/>
              <a:buNone/>
            </a:pPr>
            <a:r>
              <a:rPr lang="en" sz="700" dirty="0">
                <a:solidFill>
                  <a:schemeClr val="accent6"/>
                </a:solidFill>
              </a:rPr>
              <a:t>Scott LA, Munteanu SE, Menz HB. Effectiveness of orthotic devices in the treatment of Achilles tendinopathy: a systematic review. Sports Med. 2015 Jan;45(1):95-110. doi: 10.1007/s40279-014-0237-z. PMID: 25108348.</a:t>
            </a:r>
            <a:endParaRPr sz="700" dirty="0">
              <a:solidFill>
                <a:schemeClr val="accent6"/>
              </a:solidFill>
            </a:endParaRPr>
          </a:p>
          <a:p>
            <a:pPr marL="0" lvl="0" indent="0" algn="l" rtl="0">
              <a:lnSpc>
                <a:spcPct val="95000"/>
              </a:lnSpc>
              <a:spcBef>
                <a:spcPts val="0"/>
              </a:spcBef>
              <a:spcAft>
                <a:spcPts val="0"/>
              </a:spcAft>
              <a:buSzPts val="935"/>
              <a:buNone/>
            </a:pPr>
            <a:endParaRPr sz="700" dirty="0">
              <a:solidFill>
                <a:schemeClr val="accent6"/>
              </a:solidFill>
            </a:endParaRPr>
          </a:p>
          <a:p>
            <a:pPr marL="0" lvl="0" indent="0" algn="l" rtl="0">
              <a:lnSpc>
                <a:spcPct val="95000"/>
              </a:lnSpc>
              <a:spcBef>
                <a:spcPts val="0"/>
              </a:spcBef>
              <a:spcAft>
                <a:spcPts val="0"/>
              </a:spcAft>
              <a:buSzPts val="935"/>
              <a:buNone/>
            </a:pPr>
            <a:r>
              <a:rPr lang="en" sz="700" dirty="0">
                <a:solidFill>
                  <a:schemeClr val="accent6"/>
                </a:solidFill>
              </a:rPr>
              <a:t>Shahabi S, Bagheri Lankarani K, Heydari ST, Jalali M, Ghahramani S, Kamyab M, Tabrizi R, Hosseinabadi M. The effects of counterforce brace on pain in subjects with lateral elbow tendinopathy: A systematic review and meta-analysis of randomized controlled trials. Prosthet Orthot Int. 2020 Oct;44(5):341-354. doi: 10.1177/0309364620930618. Epub 2020 Jul 8. PMID: 32635812.</a:t>
            </a:r>
            <a:endParaRPr sz="700" dirty="0">
              <a:solidFill>
                <a:schemeClr val="accent6"/>
              </a:solidFill>
            </a:endParaRPr>
          </a:p>
          <a:p>
            <a:pPr marL="0" lvl="0" indent="0" algn="l" rtl="0">
              <a:lnSpc>
                <a:spcPct val="95000"/>
              </a:lnSpc>
              <a:spcBef>
                <a:spcPts val="0"/>
              </a:spcBef>
              <a:spcAft>
                <a:spcPts val="0"/>
              </a:spcAft>
              <a:buSzPts val="935"/>
              <a:buNone/>
            </a:pPr>
            <a:endParaRPr sz="700" dirty="0">
              <a:solidFill>
                <a:schemeClr val="accent6"/>
              </a:solidFill>
            </a:endParaRPr>
          </a:p>
          <a:p>
            <a:pPr marL="0" lvl="0" indent="0" algn="l" rtl="0">
              <a:lnSpc>
                <a:spcPct val="95000"/>
              </a:lnSpc>
              <a:spcBef>
                <a:spcPts val="0"/>
              </a:spcBef>
              <a:spcAft>
                <a:spcPts val="0"/>
              </a:spcAft>
              <a:buSzPts val="935"/>
              <a:buNone/>
            </a:pPr>
            <a:r>
              <a:rPr lang="en" sz="700" dirty="0">
                <a:solidFill>
                  <a:schemeClr val="accent6"/>
                </a:solidFill>
              </a:rPr>
              <a:t>Kroslak M, Pirapakaran K, Murrell GAC. Counterforce bracing of lateral epicondylitis: a prospective, randomized, double-blinded, placebo-controlled clinical trial. J Shoulder Elbow Surg. 2019 Feb;28(2):288-295. doi: 10.1016/j.jse.2018.10.002. PMID: 30658774.</a:t>
            </a:r>
            <a:endParaRPr sz="700" dirty="0">
              <a:solidFill>
                <a:schemeClr val="accent6"/>
              </a:solidFill>
            </a:endParaRPr>
          </a:p>
          <a:p>
            <a:pPr marL="0" lvl="0" indent="0" algn="l" rtl="0">
              <a:lnSpc>
                <a:spcPct val="95000"/>
              </a:lnSpc>
              <a:spcBef>
                <a:spcPts val="0"/>
              </a:spcBef>
              <a:spcAft>
                <a:spcPts val="0"/>
              </a:spcAft>
              <a:buSzPts val="935"/>
              <a:buNone/>
            </a:pPr>
            <a:endParaRPr sz="700" dirty="0">
              <a:solidFill>
                <a:schemeClr val="accent6"/>
              </a:solidFill>
            </a:endParaRPr>
          </a:p>
          <a:p>
            <a:pPr marL="0" lvl="0" indent="0" algn="l" rtl="0">
              <a:lnSpc>
                <a:spcPct val="95000"/>
              </a:lnSpc>
              <a:spcBef>
                <a:spcPts val="0"/>
              </a:spcBef>
              <a:spcAft>
                <a:spcPts val="0"/>
              </a:spcAft>
              <a:buSzPts val="935"/>
              <a:buNone/>
            </a:pPr>
            <a:r>
              <a:rPr lang="en" sz="700" dirty="0">
                <a:solidFill>
                  <a:schemeClr val="accent6"/>
                </a:solidFill>
              </a:rPr>
              <a:t>David Krey, James Borchers &amp; Kendra McCamey (2015) Tendon needling for treatment of tendinopathy: A systematic review, The Physician and Sportsmedicine, 43:1, 80-86, DOI: </a:t>
            </a:r>
            <a:r>
              <a:rPr lang="en" sz="700" dirty="0">
                <a:solidFill>
                  <a:schemeClr val="accent6"/>
                </a:solidFill>
                <a:uFill>
                  <a:noFill/>
                </a:u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10.1080/00913847.2015.1004296</a:t>
            </a:r>
            <a:endParaRPr sz="700" dirty="0">
              <a:solidFill>
                <a:schemeClr val="accent6"/>
              </a:solidFill>
            </a:endParaRPr>
          </a:p>
          <a:p>
            <a:pPr marL="0" lvl="0" indent="0" algn="l" rtl="0">
              <a:lnSpc>
                <a:spcPct val="95000"/>
              </a:lnSpc>
              <a:spcBef>
                <a:spcPts val="0"/>
              </a:spcBef>
              <a:spcAft>
                <a:spcPts val="0"/>
              </a:spcAft>
              <a:buSzPts val="935"/>
              <a:buNone/>
            </a:pPr>
            <a:endParaRPr sz="700" dirty="0">
              <a:solidFill>
                <a:schemeClr val="accent6"/>
              </a:solidFill>
            </a:endParaRPr>
          </a:p>
          <a:p>
            <a:pPr marL="0" lvl="0" indent="0" algn="l" rtl="0">
              <a:lnSpc>
                <a:spcPct val="95000"/>
              </a:lnSpc>
              <a:spcBef>
                <a:spcPts val="0"/>
              </a:spcBef>
              <a:spcAft>
                <a:spcPts val="0"/>
              </a:spcAft>
              <a:buSzPts val="935"/>
              <a:buNone/>
            </a:pPr>
            <a:r>
              <a:rPr lang="en" sz="700" dirty="0">
                <a:solidFill>
                  <a:schemeClr val="accent6"/>
                </a:solidFill>
              </a:rPr>
              <a:t>UYGUR, E., AKTAŞ, B., ÖZKUT, A. </a:t>
            </a:r>
            <a:r>
              <a:rPr lang="en" sz="700" i="1" dirty="0">
                <a:solidFill>
                  <a:schemeClr val="accent6"/>
                </a:solidFill>
              </a:rPr>
              <a:t>et al.</a:t>
            </a:r>
            <a:r>
              <a:rPr lang="en" sz="700" dirty="0">
                <a:solidFill>
                  <a:schemeClr val="accent6"/>
                </a:solidFill>
              </a:rPr>
              <a:t> Dry needling in lateral epicondylitis: a prospective controlled study. </a:t>
            </a:r>
            <a:r>
              <a:rPr lang="en" sz="700" i="1" dirty="0">
                <a:solidFill>
                  <a:schemeClr val="accent6"/>
                </a:solidFill>
              </a:rPr>
              <a:t>International Orthopaedics (SICOT)</a:t>
            </a:r>
            <a:r>
              <a:rPr lang="en" sz="700" dirty="0">
                <a:solidFill>
                  <a:schemeClr val="accent6"/>
                </a:solidFill>
              </a:rPr>
              <a:t> 41, 2321–2325 (2017). </a:t>
            </a:r>
            <a:r>
              <a:rPr lang="en" sz="700" dirty="0">
                <a:solidFill>
                  <a:schemeClr val="accent6"/>
                </a:solidFill>
                <a:uFill>
                  <a:noFill/>
                </a:u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https://doi.org/10.1007/s00264-017-3604-1</a:t>
            </a:r>
            <a:endParaRPr sz="700" dirty="0">
              <a:solidFill>
                <a:schemeClr val="accent6"/>
              </a:solidFill>
            </a:endParaRPr>
          </a:p>
          <a:p>
            <a:pPr marL="0" lvl="0" indent="0" algn="l" rtl="0">
              <a:lnSpc>
                <a:spcPct val="95000"/>
              </a:lnSpc>
              <a:spcBef>
                <a:spcPts val="0"/>
              </a:spcBef>
              <a:spcAft>
                <a:spcPts val="0"/>
              </a:spcAft>
              <a:buSzPts val="935"/>
              <a:buNone/>
            </a:pPr>
            <a:endParaRPr sz="700" dirty="0">
              <a:solidFill>
                <a:schemeClr val="accent6"/>
              </a:solidFill>
            </a:endParaRPr>
          </a:p>
          <a:p>
            <a:pPr marL="0" lvl="0" indent="0" algn="l" rtl="0">
              <a:lnSpc>
                <a:spcPct val="95000"/>
              </a:lnSpc>
              <a:spcBef>
                <a:spcPts val="0"/>
              </a:spcBef>
              <a:spcAft>
                <a:spcPts val="0"/>
              </a:spcAft>
              <a:buSzPts val="935"/>
              <a:buNone/>
            </a:pPr>
            <a:r>
              <a:rPr lang="en" sz="700" dirty="0">
                <a:solidFill>
                  <a:schemeClr val="accent6"/>
                </a:solidFill>
              </a:rPr>
              <a:t>McShane JM, Nazarian LN, Harwood MI. Sonographically guided percutaneous needle tenotomy for treatment of common extensor tendinosis in the elbow. J Ultrasound Med. 2006 Oct;25(10):1281-9. doi: 10.7863/jum.2006.25.10.1281. PMID: 16998100.</a:t>
            </a:r>
            <a:endParaRPr sz="700" dirty="0">
              <a:solidFill>
                <a:schemeClr val="accent6"/>
              </a:solidFill>
            </a:endParaRPr>
          </a:p>
          <a:p>
            <a:pPr marL="0" lvl="0" indent="0" algn="l" rtl="0">
              <a:lnSpc>
                <a:spcPct val="95000"/>
              </a:lnSpc>
              <a:spcBef>
                <a:spcPts val="0"/>
              </a:spcBef>
              <a:spcAft>
                <a:spcPts val="0"/>
              </a:spcAft>
              <a:buSzPts val="935"/>
              <a:buNone/>
            </a:pPr>
            <a:endParaRPr sz="700" dirty="0">
              <a:solidFill>
                <a:schemeClr val="accent6"/>
              </a:solidFill>
            </a:endParaRPr>
          </a:p>
          <a:p>
            <a:pPr marL="0" lvl="0" indent="0" algn="l" rtl="0">
              <a:lnSpc>
                <a:spcPct val="95000"/>
              </a:lnSpc>
              <a:spcBef>
                <a:spcPts val="0"/>
              </a:spcBef>
              <a:spcAft>
                <a:spcPts val="0"/>
              </a:spcAft>
              <a:buSzPts val="935"/>
              <a:buNone/>
            </a:pPr>
            <a:r>
              <a:rPr lang="en" sz="700" dirty="0">
                <a:solidFill>
                  <a:schemeClr val="accent6"/>
                </a:solidFill>
              </a:rPr>
              <a:t>Barnes DE, Beckley JM, Smith J. Percutaneous ultrasonic tenotomy for chronic elbow tendinosis: a prospective study. J Shoulder Elbow Surg. 2015 Jan;24(1):67-73. doi: 10.1016/j.jse.2014.07.017. Epub 2014 Oct 8. PMID: 25306494.</a:t>
            </a:r>
            <a:endParaRPr sz="700" dirty="0">
              <a:solidFill>
                <a:schemeClr val="accent6"/>
              </a:solidFill>
            </a:endParaRPr>
          </a:p>
          <a:p>
            <a:pPr marL="0" lvl="0" indent="0" algn="l" rtl="0">
              <a:lnSpc>
                <a:spcPct val="95000"/>
              </a:lnSpc>
              <a:spcBef>
                <a:spcPts val="0"/>
              </a:spcBef>
              <a:spcAft>
                <a:spcPts val="0"/>
              </a:spcAft>
              <a:buSzPts val="935"/>
              <a:buNone/>
            </a:pPr>
            <a:endParaRPr sz="700" dirty="0">
              <a:solidFill>
                <a:schemeClr val="accent6"/>
              </a:solidFill>
            </a:endParaRPr>
          </a:p>
          <a:p>
            <a:pPr marL="0" lvl="0" indent="0" algn="l" rtl="0">
              <a:lnSpc>
                <a:spcPct val="95000"/>
              </a:lnSpc>
              <a:spcBef>
                <a:spcPts val="0"/>
              </a:spcBef>
              <a:spcAft>
                <a:spcPts val="0"/>
              </a:spcAft>
              <a:buSzPts val="935"/>
              <a:buNone/>
            </a:pPr>
            <a:r>
              <a:rPr lang="en" sz="700" dirty="0">
                <a:solidFill>
                  <a:schemeClr val="accent6"/>
                </a:solidFill>
              </a:rPr>
              <a:t>Kirschner, J., </a:t>
            </a:r>
            <a:r>
              <a:rPr lang="en" sz="700" dirty="0">
                <a:solidFill>
                  <a:schemeClr val="accent6"/>
                </a:solidFill>
                <a:uFill>
                  <a:noFill/>
                </a:uFi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Cheng</a:t>
            </a:r>
            <a:r>
              <a:rPr lang="en" sz="700" dirty="0">
                <a:solidFill>
                  <a:schemeClr val="accent6"/>
                </a:solidFill>
              </a:rPr>
              <a:t>, J., </a:t>
            </a:r>
            <a:r>
              <a:rPr lang="en" sz="700" dirty="0">
                <a:solidFill>
                  <a:schemeClr val="accent6"/>
                </a:solidFill>
                <a:uFill>
                  <a:noFill/>
                </a:uFi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Hurwitz</a:t>
            </a:r>
            <a:r>
              <a:rPr lang="en" sz="700" dirty="0">
                <a:solidFill>
                  <a:schemeClr val="accent6"/>
                </a:solidFill>
              </a:rPr>
              <a:t>, N., </a:t>
            </a:r>
            <a:r>
              <a:rPr lang="en" sz="700" dirty="0">
                <a:solidFill>
                  <a:schemeClr val="accent6"/>
                </a:solidFill>
                <a:uFill>
                  <a:noFill/>
                </a:uFil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Santiago</a:t>
            </a:r>
            <a:r>
              <a:rPr lang="en" sz="700" dirty="0">
                <a:solidFill>
                  <a:schemeClr val="accent6"/>
                </a:solidFill>
              </a:rPr>
              <a:t>, K., </a:t>
            </a:r>
            <a:r>
              <a:rPr lang="en" sz="700" dirty="0">
                <a:solidFill>
                  <a:schemeClr val="accent6"/>
                </a:solidFill>
                <a:uFill>
                  <a:noFill/>
                </a:uFill>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Lin</a:t>
            </a:r>
            <a:r>
              <a:rPr lang="en" sz="700" dirty="0">
                <a:solidFill>
                  <a:schemeClr val="accent6"/>
                </a:solidFill>
              </a:rPr>
              <a:t>, E., </a:t>
            </a:r>
            <a:r>
              <a:rPr lang="en" sz="700" dirty="0">
                <a:solidFill>
                  <a:schemeClr val="accent6"/>
                </a:solidFill>
                <a:uFill>
                  <a:noFill/>
                </a:uFill>
                <a:hlinkClick r:id="rId9">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Beatty</a:t>
            </a:r>
            <a:r>
              <a:rPr lang="en" sz="700" dirty="0">
                <a:solidFill>
                  <a:schemeClr val="accent6"/>
                </a:solidFill>
              </a:rPr>
              <a:t>, N., </a:t>
            </a:r>
            <a:r>
              <a:rPr lang="en" sz="700" dirty="0">
                <a:solidFill>
                  <a:schemeClr val="accent6"/>
                </a:solidFill>
                <a:uFill>
                  <a:noFill/>
                </a:uFill>
                <a:hlinkClick r:id="rId10">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Kingsbury</a:t>
            </a:r>
            <a:r>
              <a:rPr lang="en" sz="700" dirty="0">
                <a:solidFill>
                  <a:schemeClr val="accent6"/>
                </a:solidFill>
              </a:rPr>
              <a:t>, D., </a:t>
            </a:r>
            <a:r>
              <a:rPr lang="en" sz="700" dirty="0">
                <a:solidFill>
                  <a:schemeClr val="accent6"/>
                </a:solidFill>
                <a:uFill>
                  <a:noFill/>
                </a:uFill>
                <a:hlinkClick r:id="rId11">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Wendel</a:t>
            </a:r>
            <a:r>
              <a:rPr lang="en" sz="700" dirty="0">
                <a:solidFill>
                  <a:schemeClr val="accent6"/>
                </a:solidFill>
              </a:rPr>
              <a:t>, I., </a:t>
            </a:r>
            <a:r>
              <a:rPr lang="en" sz="700" dirty="0">
                <a:solidFill>
                  <a:schemeClr val="accent6"/>
                </a:solidFill>
                <a:uFill>
                  <a:noFill/>
                </a:uFill>
                <a:hlinkClick r:id="rId1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Milani</a:t>
            </a:r>
            <a:r>
              <a:rPr lang="en" sz="700" dirty="0">
                <a:solidFill>
                  <a:schemeClr val="accent6"/>
                </a:solidFill>
              </a:rPr>
              <a:t>, C.  Ultrasound‐guided percutaneous needle tenotomy (PNT) alone vs. PNT plus platelet‐rich plasma injection for the treatment of chronic tendinosis: a randomized controlled trial.  PM&amp;R.  28 February 2021 </a:t>
            </a:r>
            <a:r>
              <a:rPr lang="en" sz="700" dirty="0">
                <a:solidFill>
                  <a:schemeClr val="accent6"/>
                </a:solidFill>
                <a:uFill>
                  <a:noFill/>
                </a:uFill>
                <a:hlinkClick r:id="rId1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https://doi.org/10.1002/pmrj.12583</a:t>
            </a:r>
            <a:endParaRPr sz="700" dirty="0">
              <a:solidFill>
                <a:schemeClr val="accent6"/>
              </a:solidFill>
            </a:endParaRPr>
          </a:p>
          <a:p>
            <a:pPr marL="0" lvl="0" indent="0" algn="l" rtl="0">
              <a:lnSpc>
                <a:spcPct val="95000"/>
              </a:lnSpc>
              <a:spcBef>
                <a:spcPts val="0"/>
              </a:spcBef>
              <a:spcAft>
                <a:spcPts val="0"/>
              </a:spcAft>
              <a:buSzPts val="935"/>
              <a:buNone/>
            </a:pPr>
            <a:endParaRPr sz="700" dirty="0">
              <a:solidFill>
                <a:schemeClr val="accent6"/>
              </a:solidFill>
            </a:endParaRPr>
          </a:p>
          <a:p>
            <a:pPr marL="0" lvl="0" indent="0" algn="l" rtl="0">
              <a:lnSpc>
                <a:spcPct val="100000"/>
              </a:lnSpc>
              <a:spcBef>
                <a:spcPts val="0"/>
              </a:spcBef>
              <a:spcAft>
                <a:spcPts val="0"/>
              </a:spcAft>
              <a:buSzPts val="935"/>
              <a:buNone/>
            </a:pPr>
            <a:r>
              <a:rPr lang="en" sz="700" dirty="0">
                <a:solidFill>
                  <a:schemeClr val="accent6"/>
                </a:solidFill>
              </a:rPr>
              <a:t>Jones D, Brolinson PG, Patton S, Wong C (2017) Hydrodissection of an Achilles Tendinopathy on a Professional Athlete. MOJ Orthop Rheumatol 8(1): 00297. DOI: </a:t>
            </a:r>
            <a:r>
              <a:rPr lang="en" sz="700" dirty="0">
                <a:solidFill>
                  <a:schemeClr val="accent6"/>
                </a:solidFill>
                <a:uFill>
                  <a:noFill/>
                </a:uFill>
                <a:hlinkClick r:id="rId1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10.15406/mojor.2017.08.00297</a:t>
            </a:r>
            <a:endParaRPr sz="700" dirty="0">
              <a:solidFill>
                <a:schemeClr val="accent6"/>
              </a:solidFill>
            </a:endParaRPr>
          </a:p>
          <a:p>
            <a:pPr marL="0" lvl="0" indent="0" algn="l" rtl="0">
              <a:lnSpc>
                <a:spcPct val="95000"/>
              </a:lnSpc>
              <a:spcBef>
                <a:spcPts val="1200"/>
              </a:spcBef>
              <a:spcAft>
                <a:spcPts val="0"/>
              </a:spcAft>
              <a:buClr>
                <a:srgbClr val="000000"/>
              </a:buClr>
              <a:buSzPts val="605"/>
              <a:buFont typeface="Arial"/>
              <a:buNone/>
            </a:pPr>
            <a:r>
              <a:rPr lang="en" sz="700" dirty="0">
                <a:solidFill>
                  <a:srgbClr val="FFFFFF"/>
                </a:solidFill>
              </a:rPr>
              <a:t>Boesen AP, Hansen R, Boesen MI, Malliaras P, Langberg H. Effect of High-Volume Injection, Platelet-Rich Plasma, and Sham Treatment in Chronic Midportion Achilles Tendinopathy: A Randomized Double-Blinded Prospective Study. Am J Sports Med. 2017 Jul;45(9):2034-2043. doi: 10.1177/0363546517702862. Epub 2017 May 22. PMID: 28530451.</a:t>
            </a:r>
            <a:endParaRPr sz="700" dirty="0">
              <a:solidFill>
                <a:srgbClr val="FFFFFF"/>
              </a:solidFill>
            </a:endParaRPr>
          </a:p>
          <a:p>
            <a:pPr marL="0" lvl="0" indent="0" algn="l" rtl="0">
              <a:lnSpc>
                <a:spcPct val="95000"/>
              </a:lnSpc>
              <a:spcBef>
                <a:spcPts val="0"/>
              </a:spcBef>
              <a:spcAft>
                <a:spcPts val="0"/>
              </a:spcAft>
              <a:buClr>
                <a:srgbClr val="000000"/>
              </a:buClr>
              <a:buSzPts val="605"/>
              <a:buFont typeface="Arial"/>
              <a:buNone/>
            </a:pPr>
            <a:endParaRPr sz="700" dirty="0">
              <a:solidFill>
                <a:srgbClr val="FFFFFF"/>
              </a:solidFill>
            </a:endParaRPr>
          </a:p>
          <a:p>
            <a:pPr marL="0" lvl="0" indent="0" algn="l" rtl="0">
              <a:lnSpc>
                <a:spcPct val="95000"/>
              </a:lnSpc>
              <a:spcBef>
                <a:spcPts val="0"/>
              </a:spcBef>
              <a:spcAft>
                <a:spcPts val="0"/>
              </a:spcAft>
              <a:buClr>
                <a:srgbClr val="000000"/>
              </a:buClr>
              <a:buSzPts val="605"/>
              <a:buFont typeface="Arial"/>
              <a:buNone/>
            </a:pPr>
            <a:r>
              <a:rPr lang="en" sz="700" dirty="0">
                <a:solidFill>
                  <a:srgbClr val="FFFFFF"/>
                </a:solidFill>
              </a:rPr>
              <a:t>van der Vlist A C, van Oosterom R F, van Veldhoven P L J, Bierma-Zeinstra S M A, Waarsing J H, Verhaar J A N et al. Effectiveness of a high volume injection as treatment for chronic Achilles tendinopathy: randomised controlled trial </a:t>
            </a:r>
            <a:r>
              <a:rPr lang="en" sz="700" i="1" dirty="0">
                <a:solidFill>
                  <a:srgbClr val="FFFFFF"/>
                </a:solidFill>
              </a:rPr>
              <a:t>BMJ </a:t>
            </a:r>
            <a:r>
              <a:rPr lang="en" sz="700" dirty="0">
                <a:solidFill>
                  <a:srgbClr val="FFFFFF"/>
                </a:solidFill>
              </a:rPr>
              <a:t>2020; 370 :m3027 </a:t>
            </a:r>
            <a:r>
              <a:rPr lang="en" sz="700" dirty="0" smtClean="0">
                <a:solidFill>
                  <a:srgbClr val="FFFFFF"/>
                </a:solidFill>
              </a:rPr>
              <a:t>doi:10.1136/bmj.m3027</a:t>
            </a:r>
          </a:p>
          <a:p>
            <a:pPr marL="0" lvl="0" indent="0" algn="l" rtl="0">
              <a:lnSpc>
                <a:spcPct val="95000"/>
              </a:lnSpc>
              <a:spcBef>
                <a:spcPts val="0"/>
              </a:spcBef>
              <a:spcAft>
                <a:spcPts val="0"/>
              </a:spcAft>
              <a:buClr>
                <a:srgbClr val="000000"/>
              </a:buClr>
              <a:buSzPts val="605"/>
              <a:buFont typeface="Arial"/>
              <a:buNone/>
            </a:pPr>
            <a:r>
              <a:rPr lang="en-US" sz="700" dirty="0" smtClean="0"/>
              <a:t>Dubois</a:t>
            </a:r>
            <a:r>
              <a:rPr lang="en-US" sz="700" dirty="0"/>
              <a:t> B, </a:t>
            </a:r>
            <a:r>
              <a:rPr lang="en-US" sz="700" dirty="0" err="1"/>
              <a:t>Esculier</a:t>
            </a:r>
            <a:r>
              <a:rPr lang="en-US" sz="700" dirty="0"/>
              <a:t> </a:t>
            </a:r>
            <a:r>
              <a:rPr lang="en-US" sz="700" dirty="0" smtClean="0"/>
              <a:t>J  Soft-tissue </a:t>
            </a:r>
            <a:r>
              <a:rPr lang="en-US" sz="700" dirty="0"/>
              <a:t>injuries simply need PEACE and </a:t>
            </a:r>
            <a:r>
              <a:rPr lang="en-US" sz="700" dirty="0" smtClean="0"/>
              <a:t>LOVE.  </a:t>
            </a:r>
            <a:r>
              <a:rPr lang="en-US" sz="700" i="1" dirty="0" smtClean="0"/>
              <a:t>British </a:t>
            </a:r>
            <a:r>
              <a:rPr lang="en-US" sz="700" i="1" dirty="0"/>
              <a:t>Journal of Sports Medicine </a:t>
            </a:r>
            <a:r>
              <a:rPr lang="en-US" sz="700" dirty="0"/>
              <a:t>2020;</a:t>
            </a:r>
            <a:r>
              <a:rPr lang="en-US" sz="700" b="1" dirty="0"/>
              <a:t>54:</a:t>
            </a:r>
            <a:r>
              <a:rPr lang="en-US" sz="700" dirty="0"/>
              <a:t>72-73</a:t>
            </a:r>
            <a:r>
              <a:rPr lang="en-US" dirty="0"/>
              <a:t>.</a:t>
            </a:r>
          </a:p>
          <a:p>
            <a:pPr marL="0" lvl="0" indent="0" algn="l" rtl="0">
              <a:lnSpc>
                <a:spcPct val="95000"/>
              </a:lnSpc>
              <a:spcBef>
                <a:spcPts val="0"/>
              </a:spcBef>
              <a:spcAft>
                <a:spcPts val="0"/>
              </a:spcAft>
              <a:buClr>
                <a:srgbClr val="000000"/>
              </a:buClr>
              <a:buSzPts val="605"/>
              <a:buFont typeface="Arial"/>
              <a:buNone/>
            </a:pPr>
            <a:endParaRPr sz="700" dirty="0">
              <a:solidFill>
                <a:schemeClr val="accent6"/>
              </a:solidFill>
            </a:endParaRPr>
          </a:p>
          <a:p>
            <a:pPr marL="0" lvl="0" indent="0" algn="l" rtl="0">
              <a:lnSpc>
                <a:spcPct val="95000"/>
              </a:lnSpc>
              <a:spcBef>
                <a:spcPts val="0"/>
              </a:spcBef>
              <a:spcAft>
                <a:spcPts val="1200"/>
              </a:spcAft>
              <a:buSzPts val="935"/>
              <a:buNone/>
            </a:pPr>
            <a:endParaRPr sz="700" dirty="0">
              <a:solidFill>
                <a:schemeClr val="accent6"/>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62"/>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Sources</a:t>
            </a:r>
            <a:endParaRPr/>
          </a:p>
        </p:txBody>
      </p:sp>
      <p:sp>
        <p:nvSpPr>
          <p:cNvPr id="468" name="Google Shape;468;p62"/>
          <p:cNvSpPr txBox="1">
            <a:spLocks noGrp="1"/>
          </p:cNvSpPr>
          <p:nvPr>
            <p:ph type="body" idx="1"/>
          </p:nvPr>
        </p:nvSpPr>
        <p:spPr>
          <a:xfrm>
            <a:off x="311700" y="535450"/>
            <a:ext cx="8520600" cy="45048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605"/>
              <a:buNone/>
            </a:pPr>
            <a:r>
              <a:rPr lang="en" sz="640" dirty="0" smtClean="0">
                <a:solidFill>
                  <a:srgbClr val="FFFFFF"/>
                </a:solidFill>
              </a:rPr>
              <a:t>Chaudhry </a:t>
            </a:r>
            <a:r>
              <a:rPr lang="en" sz="640" dirty="0">
                <a:solidFill>
                  <a:srgbClr val="FFFFFF"/>
                </a:solidFill>
              </a:rPr>
              <a:t>FA. Effectiveness of dry needling and high-volume image-guided injection in the management of chronic mid-portion Achilles tendinopathy in adult population: a literature review. </a:t>
            </a:r>
            <a:r>
              <a:rPr lang="en" sz="640" i="1" dirty="0">
                <a:solidFill>
                  <a:srgbClr val="FFFFFF"/>
                </a:solidFill>
              </a:rPr>
              <a:t>Eur J Orthop Surg Traumatol</a:t>
            </a:r>
            <a:r>
              <a:rPr lang="en" sz="640" dirty="0">
                <a:solidFill>
                  <a:srgbClr val="FFFFFF"/>
                </a:solidFill>
              </a:rPr>
              <a:t>. 2017;27(4):441-448. doi:10.1007/s00590-017-1957-1</a:t>
            </a:r>
            <a:endParaRPr sz="640" dirty="0">
              <a:solidFill>
                <a:srgbClr val="FFFFFF"/>
              </a:solidFill>
            </a:endParaRPr>
          </a:p>
          <a:p>
            <a:pPr marL="0" lvl="0" indent="0" algn="l" rtl="0">
              <a:lnSpc>
                <a:spcPct val="95000"/>
              </a:lnSpc>
              <a:spcBef>
                <a:spcPts val="0"/>
              </a:spcBef>
              <a:spcAft>
                <a:spcPts val="0"/>
              </a:spcAft>
              <a:buSzPts val="605"/>
              <a:buNone/>
            </a:pPr>
            <a:endParaRPr sz="640" dirty="0">
              <a:solidFill>
                <a:srgbClr val="FFFFFF"/>
              </a:solidFill>
            </a:endParaRPr>
          </a:p>
          <a:p>
            <a:pPr marL="0" lvl="0" indent="0" algn="l" rtl="0">
              <a:lnSpc>
                <a:spcPct val="95000"/>
              </a:lnSpc>
              <a:spcBef>
                <a:spcPts val="0"/>
              </a:spcBef>
              <a:spcAft>
                <a:spcPts val="0"/>
              </a:spcAft>
              <a:buSzPts val="605"/>
              <a:buNone/>
            </a:pPr>
            <a:r>
              <a:rPr lang="en" sz="640" dirty="0">
                <a:solidFill>
                  <a:srgbClr val="FFFFFF"/>
                </a:solidFill>
              </a:rPr>
              <a:t>Zhang T, Duan Y, Chen J, Chen X. Efficacy of ultrasound-guided percutaneous lavage for rotator cuff calcific tendinopathy: A systematic review and meta-analysis. </a:t>
            </a:r>
            <a:r>
              <a:rPr lang="en" sz="640" i="1" dirty="0">
                <a:solidFill>
                  <a:srgbClr val="FFFFFF"/>
                </a:solidFill>
              </a:rPr>
              <a:t>Medicine (Baltimore)</a:t>
            </a:r>
            <a:r>
              <a:rPr lang="en" sz="640" dirty="0">
                <a:solidFill>
                  <a:srgbClr val="FFFFFF"/>
                </a:solidFill>
              </a:rPr>
              <a:t>. 2019;98(21):e15552. doi:10.1097/MD.0000000000015552</a:t>
            </a:r>
            <a:endParaRPr sz="640" dirty="0">
              <a:solidFill>
                <a:srgbClr val="FFFFFF"/>
              </a:solidFill>
            </a:endParaRPr>
          </a:p>
          <a:p>
            <a:pPr marL="0" lvl="0" indent="0" algn="l" rtl="0">
              <a:lnSpc>
                <a:spcPct val="95000"/>
              </a:lnSpc>
              <a:spcBef>
                <a:spcPts val="0"/>
              </a:spcBef>
              <a:spcAft>
                <a:spcPts val="0"/>
              </a:spcAft>
              <a:buSzPts val="605"/>
              <a:buNone/>
            </a:pPr>
            <a:endParaRPr sz="640" dirty="0">
              <a:solidFill>
                <a:srgbClr val="FFFFFF"/>
              </a:solidFill>
            </a:endParaRPr>
          </a:p>
          <a:p>
            <a:pPr marL="0" lvl="0" indent="0" algn="l" rtl="0">
              <a:lnSpc>
                <a:spcPct val="95000"/>
              </a:lnSpc>
              <a:spcBef>
                <a:spcPts val="0"/>
              </a:spcBef>
              <a:spcAft>
                <a:spcPts val="0"/>
              </a:spcAft>
              <a:buSzPts val="605"/>
              <a:buNone/>
            </a:pPr>
            <a:r>
              <a:rPr lang="en" sz="640" dirty="0">
                <a:solidFill>
                  <a:srgbClr val="FFFFFF"/>
                </a:solidFill>
              </a:rPr>
              <a:t>Lafrance S, Doiron-Cadrin P, Saulnier M</a:t>
            </a:r>
            <a:r>
              <a:rPr lang="en" sz="640" i="1" dirty="0">
                <a:solidFill>
                  <a:srgbClr val="FFFFFF"/>
                </a:solidFill>
              </a:rPr>
              <a:t>, et al</a:t>
            </a:r>
            <a:r>
              <a:rPr lang="en" sz="640" dirty="0">
                <a:solidFill>
                  <a:srgbClr val="FFFFFF"/>
                </a:solidFill>
              </a:rPr>
              <a:t>Is ultrasound-guided lavage an effective intervention for rotator cuff calcific tendinopathy? A systematic review with a meta-analysis of randomised controlled trials</a:t>
            </a:r>
            <a:r>
              <a:rPr lang="en" sz="640" i="1" dirty="0">
                <a:solidFill>
                  <a:srgbClr val="FFFFFF"/>
                </a:solidFill>
              </a:rPr>
              <a:t>BMJ Open Sport &amp; Exercise Medicine </a:t>
            </a:r>
            <a:r>
              <a:rPr lang="en" sz="640" dirty="0">
                <a:solidFill>
                  <a:srgbClr val="FFFFFF"/>
                </a:solidFill>
              </a:rPr>
              <a:t>2019;5:e000506. doi: 10.1136/bmjsem-2018-000506</a:t>
            </a:r>
            <a:endParaRPr sz="640" dirty="0">
              <a:solidFill>
                <a:srgbClr val="FFFFFF"/>
              </a:solidFill>
            </a:endParaRPr>
          </a:p>
          <a:p>
            <a:pPr marL="0" lvl="0" indent="0" algn="l" rtl="0">
              <a:lnSpc>
                <a:spcPct val="95000"/>
              </a:lnSpc>
              <a:spcBef>
                <a:spcPts val="0"/>
              </a:spcBef>
              <a:spcAft>
                <a:spcPts val="0"/>
              </a:spcAft>
              <a:buSzPts val="605"/>
              <a:buNone/>
            </a:pPr>
            <a:endParaRPr sz="640" dirty="0">
              <a:solidFill>
                <a:srgbClr val="FFFFFF"/>
              </a:solidFill>
            </a:endParaRPr>
          </a:p>
          <a:p>
            <a:pPr marL="0" lvl="0" indent="0" algn="l" rtl="0">
              <a:lnSpc>
                <a:spcPct val="95000"/>
              </a:lnSpc>
              <a:spcBef>
                <a:spcPts val="0"/>
              </a:spcBef>
              <a:spcAft>
                <a:spcPts val="0"/>
              </a:spcAft>
              <a:buSzPts val="605"/>
              <a:buNone/>
            </a:pPr>
            <a:r>
              <a:rPr lang="en" sz="640" dirty="0">
                <a:solidFill>
                  <a:srgbClr val="FFFFFF"/>
                </a:solidFill>
              </a:rPr>
              <a:t>Bennett A, Watson T, Simmonds J17 The Efficacy Of The Use Of Manual Therapy In The Management Of Tendinopathy: A Systematic Review</a:t>
            </a:r>
            <a:r>
              <a:rPr lang="en" sz="640" i="1" dirty="0">
                <a:solidFill>
                  <a:srgbClr val="FFFFFF"/>
                </a:solidFill>
              </a:rPr>
              <a:t>British Journal of Sports Medicine </a:t>
            </a:r>
            <a:r>
              <a:rPr lang="en" sz="640" dirty="0">
                <a:solidFill>
                  <a:srgbClr val="FFFFFF"/>
                </a:solidFill>
              </a:rPr>
              <a:t>2014;</a:t>
            </a:r>
            <a:r>
              <a:rPr lang="en" sz="640" b="1" dirty="0">
                <a:solidFill>
                  <a:srgbClr val="FFFFFF"/>
                </a:solidFill>
              </a:rPr>
              <a:t>48:</a:t>
            </a:r>
            <a:r>
              <a:rPr lang="en" sz="640" dirty="0">
                <a:solidFill>
                  <a:srgbClr val="FFFFFF"/>
                </a:solidFill>
              </a:rPr>
              <a:t>A11-A12.</a:t>
            </a:r>
            <a:endParaRPr sz="640" dirty="0">
              <a:solidFill>
                <a:srgbClr val="FFFFFF"/>
              </a:solidFill>
            </a:endParaRPr>
          </a:p>
          <a:p>
            <a:pPr marL="0" lvl="0" indent="0" algn="l" rtl="0">
              <a:lnSpc>
                <a:spcPct val="95000"/>
              </a:lnSpc>
              <a:spcBef>
                <a:spcPts val="0"/>
              </a:spcBef>
              <a:spcAft>
                <a:spcPts val="0"/>
              </a:spcAft>
              <a:buSzPts val="605"/>
              <a:buNone/>
            </a:pPr>
            <a:endParaRPr sz="640" dirty="0">
              <a:solidFill>
                <a:srgbClr val="FFFFFF"/>
              </a:solidFill>
            </a:endParaRPr>
          </a:p>
          <a:p>
            <a:pPr marL="0" lvl="0" indent="0" algn="l" rtl="0">
              <a:lnSpc>
                <a:spcPct val="95000"/>
              </a:lnSpc>
              <a:spcBef>
                <a:spcPts val="0"/>
              </a:spcBef>
              <a:spcAft>
                <a:spcPts val="0"/>
              </a:spcAft>
              <a:buSzPts val="605"/>
              <a:buNone/>
            </a:pPr>
            <a:r>
              <a:rPr lang="en" sz="640" dirty="0">
                <a:solidFill>
                  <a:srgbClr val="FFFFFF"/>
                </a:solidFill>
              </a:rPr>
              <a:t>Cook JL, Purdam CR  Is tendon pathology a continuum? A pathology model to explain the clinical presentation of load-induced tendinopathy</a:t>
            </a:r>
            <a:r>
              <a:rPr lang="en" sz="640" i="1" dirty="0">
                <a:solidFill>
                  <a:srgbClr val="FFFFFF"/>
                </a:solidFill>
              </a:rPr>
              <a:t>British Journal of Sports Medicine </a:t>
            </a:r>
            <a:r>
              <a:rPr lang="en" sz="640" dirty="0">
                <a:solidFill>
                  <a:srgbClr val="FFFFFF"/>
                </a:solidFill>
              </a:rPr>
              <a:t>2009;</a:t>
            </a:r>
            <a:r>
              <a:rPr lang="en" sz="640" b="1" dirty="0">
                <a:solidFill>
                  <a:srgbClr val="FFFFFF"/>
                </a:solidFill>
              </a:rPr>
              <a:t>43:</a:t>
            </a:r>
            <a:r>
              <a:rPr lang="en" sz="640" dirty="0">
                <a:solidFill>
                  <a:srgbClr val="FFFFFF"/>
                </a:solidFill>
              </a:rPr>
              <a:t>409-416.</a:t>
            </a:r>
            <a:endParaRPr sz="640" dirty="0">
              <a:solidFill>
                <a:srgbClr val="FFFFFF"/>
              </a:solidFill>
            </a:endParaRPr>
          </a:p>
          <a:p>
            <a:pPr marL="0" lvl="0" indent="0" algn="l" rtl="0">
              <a:lnSpc>
                <a:spcPct val="95000"/>
              </a:lnSpc>
              <a:spcBef>
                <a:spcPts val="0"/>
              </a:spcBef>
              <a:spcAft>
                <a:spcPts val="0"/>
              </a:spcAft>
              <a:buSzPts val="605"/>
              <a:buNone/>
            </a:pPr>
            <a:endParaRPr sz="640" dirty="0">
              <a:solidFill>
                <a:srgbClr val="FFFFFF"/>
              </a:solidFill>
            </a:endParaRPr>
          </a:p>
          <a:p>
            <a:pPr marL="0" lvl="0" indent="0" algn="l" rtl="0">
              <a:lnSpc>
                <a:spcPct val="95000"/>
              </a:lnSpc>
              <a:spcBef>
                <a:spcPts val="0"/>
              </a:spcBef>
              <a:spcAft>
                <a:spcPts val="0"/>
              </a:spcAft>
              <a:buSzPts val="605"/>
              <a:buNone/>
            </a:pPr>
            <a:r>
              <a:rPr lang="en" sz="640" dirty="0">
                <a:solidFill>
                  <a:srgbClr val="FFFFFF"/>
                </a:solidFill>
              </a:rPr>
              <a:t>Cook JL, Rio E, Purdam CR</a:t>
            </a:r>
            <a:r>
              <a:rPr lang="en" sz="640" i="1" dirty="0">
                <a:solidFill>
                  <a:srgbClr val="FFFFFF"/>
                </a:solidFill>
              </a:rPr>
              <a:t>, et al</a:t>
            </a:r>
            <a:r>
              <a:rPr lang="en" sz="640" dirty="0">
                <a:solidFill>
                  <a:srgbClr val="FFFFFF"/>
                </a:solidFill>
              </a:rPr>
              <a:t>Revisiting the continuum model of tendon pathology: what is its merit in clinical practice and research?</a:t>
            </a:r>
            <a:r>
              <a:rPr lang="en" sz="640" i="1" dirty="0">
                <a:solidFill>
                  <a:srgbClr val="FFFFFF"/>
                </a:solidFill>
              </a:rPr>
              <a:t>British Journal of Sports Medicine </a:t>
            </a:r>
            <a:r>
              <a:rPr lang="en" sz="640" dirty="0">
                <a:solidFill>
                  <a:srgbClr val="FFFFFF"/>
                </a:solidFill>
              </a:rPr>
              <a:t>2016;</a:t>
            </a:r>
            <a:r>
              <a:rPr lang="en" sz="640" b="1" dirty="0">
                <a:solidFill>
                  <a:srgbClr val="FFFFFF"/>
                </a:solidFill>
              </a:rPr>
              <a:t>50:</a:t>
            </a:r>
            <a:r>
              <a:rPr lang="en" sz="640" dirty="0">
                <a:solidFill>
                  <a:srgbClr val="FFFFFF"/>
                </a:solidFill>
              </a:rPr>
              <a:t>1187-1191.</a:t>
            </a:r>
            <a:endParaRPr sz="640" dirty="0">
              <a:solidFill>
                <a:srgbClr val="FFFFFF"/>
              </a:solidFill>
            </a:endParaRPr>
          </a:p>
          <a:p>
            <a:pPr marL="0" lvl="0" indent="0" algn="l" rtl="0">
              <a:lnSpc>
                <a:spcPct val="95000"/>
              </a:lnSpc>
              <a:spcBef>
                <a:spcPts val="0"/>
              </a:spcBef>
              <a:spcAft>
                <a:spcPts val="0"/>
              </a:spcAft>
              <a:buSzPts val="605"/>
              <a:buNone/>
            </a:pPr>
            <a:endParaRPr sz="640" dirty="0">
              <a:solidFill>
                <a:srgbClr val="FFFFFF"/>
              </a:solidFill>
            </a:endParaRPr>
          </a:p>
          <a:p>
            <a:pPr marL="0" lvl="0" indent="0" algn="l" rtl="0">
              <a:lnSpc>
                <a:spcPct val="95000"/>
              </a:lnSpc>
              <a:spcBef>
                <a:spcPts val="0"/>
              </a:spcBef>
              <a:spcAft>
                <a:spcPts val="0"/>
              </a:spcAft>
              <a:buSzPts val="605"/>
              <a:buNone/>
            </a:pPr>
            <a:r>
              <a:rPr lang="en" sz="640" dirty="0">
                <a:solidFill>
                  <a:srgbClr val="FFFFFF"/>
                </a:solidFill>
              </a:rPr>
              <a:t>Zhu, J., Jiang, Y., Hu, Y. </a:t>
            </a:r>
            <a:r>
              <a:rPr lang="en" sz="640" i="1" dirty="0">
                <a:solidFill>
                  <a:srgbClr val="FFFFFF"/>
                </a:solidFill>
              </a:rPr>
              <a:t>et al.</a:t>
            </a:r>
            <a:r>
              <a:rPr lang="en" sz="640" dirty="0">
                <a:solidFill>
                  <a:srgbClr val="FFFFFF"/>
                </a:solidFill>
              </a:rPr>
              <a:t> Evaluating the long-term effect of ultrasound-guided needle puncture without aspiration on calcifying supraspinatus tendinitis. </a:t>
            </a:r>
            <a:r>
              <a:rPr lang="en" sz="640" i="1" dirty="0">
                <a:solidFill>
                  <a:srgbClr val="FFFFFF"/>
                </a:solidFill>
              </a:rPr>
              <a:t>Adv Therapy</a:t>
            </a:r>
            <a:r>
              <a:rPr lang="en" sz="640" dirty="0">
                <a:solidFill>
                  <a:srgbClr val="FFFFFF"/>
                </a:solidFill>
              </a:rPr>
              <a:t> 25, 1229–1234 (2008). https://doi.org/10.1007/s12325-008-0115-x</a:t>
            </a:r>
            <a:endParaRPr sz="640" dirty="0">
              <a:solidFill>
                <a:srgbClr val="FFFFFF"/>
              </a:solidFill>
            </a:endParaRPr>
          </a:p>
          <a:p>
            <a:pPr marL="0" lvl="0" indent="0" algn="l" rtl="0">
              <a:lnSpc>
                <a:spcPct val="95000"/>
              </a:lnSpc>
              <a:spcBef>
                <a:spcPts val="0"/>
              </a:spcBef>
              <a:spcAft>
                <a:spcPts val="0"/>
              </a:spcAft>
              <a:buSzPts val="605"/>
              <a:buNone/>
            </a:pPr>
            <a:endParaRPr sz="640" dirty="0">
              <a:solidFill>
                <a:srgbClr val="FFFFFF"/>
              </a:solidFill>
            </a:endParaRPr>
          </a:p>
          <a:p>
            <a:pPr marL="0" lvl="0" indent="0" algn="l" rtl="0">
              <a:lnSpc>
                <a:spcPct val="95000"/>
              </a:lnSpc>
              <a:spcBef>
                <a:spcPts val="0"/>
              </a:spcBef>
              <a:spcAft>
                <a:spcPts val="0"/>
              </a:spcAft>
              <a:buSzPts val="605"/>
              <a:buNone/>
            </a:pPr>
            <a:r>
              <a:rPr lang="en" sz="640" dirty="0">
                <a:solidFill>
                  <a:srgbClr val="FFFFFF"/>
                </a:solidFill>
              </a:rPr>
              <a:t>Malanga, G., Mautner, K., et al.  Atlas of Ultrasound-Guided Musculoskeletal Injections.  McGraw-Hill Education; 2014</a:t>
            </a:r>
            <a:endParaRPr sz="640" dirty="0">
              <a:solidFill>
                <a:srgbClr val="FFFFFF"/>
              </a:solidFill>
            </a:endParaRPr>
          </a:p>
          <a:p>
            <a:pPr marL="0" lvl="0" indent="0" algn="l" rtl="0">
              <a:lnSpc>
                <a:spcPct val="95000"/>
              </a:lnSpc>
              <a:spcBef>
                <a:spcPts val="0"/>
              </a:spcBef>
              <a:spcAft>
                <a:spcPts val="0"/>
              </a:spcAft>
              <a:buSzPts val="605"/>
              <a:buNone/>
            </a:pPr>
            <a:endParaRPr sz="640" dirty="0">
              <a:solidFill>
                <a:srgbClr val="FFFFFF"/>
              </a:solidFill>
            </a:endParaRPr>
          </a:p>
          <a:p>
            <a:pPr marL="0" lvl="0" indent="0" algn="l" rtl="0">
              <a:lnSpc>
                <a:spcPct val="95000"/>
              </a:lnSpc>
              <a:spcBef>
                <a:spcPts val="0"/>
              </a:spcBef>
              <a:spcAft>
                <a:spcPts val="0"/>
              </a:spcAft>
              <a:buSzPts val="605"/>
              <a:buNone/>
            </a:pPr>
            <a:r>
              <a:rPr lang="en" sz="640" dirty="0">
                <a:solidFill>
                  <a:srgbClr val="FFFFFF"/>
                </a:solidFill>
              </a:rPr>
              <a:t>Image</a:t>
            </a:r>
            <a:r>
              <a:rPr lang="en" sz="640" dirty="0" smtClean="0">
                <a:solidFill>
                  <a:srgbClr val="FFFFFF"/>
                </a:solidFill>
              </a:rPr>
              <a:t>:</a:t>
            </a:r>
          </a:p>
          <a:p>
            <a:pPr marL="0" lvl="0" indent="0">
              <a:lnSpc>
                <a:spcPct val="95000"/>
              </a:lnSpc>
              <a:buSzPts val="605"/>
              <a:buNone/>
            </a:pPr>
            <a:r>
              <a:rPr lang="en-US" sz="640" dirty="0">
                <a:solidFill>
                  <a:srgbClr val="FFFFFF"/>
                </a:solidFill>
                <a:hlinkClick r:id="rId3"/>
              </a:rPr>
              <a:t>https://www.livestrong.com/article/13722060-exercises-stretches-tight-shoulders</a:t>
            </a:r>
            <a:r>
              <a:rPr lang="en-US" sz="640" dirty="0" smtClean="0">
                <a:solidFill>
                  <a:srgbClr val="FFFFFF"/>
                </a:solidFill>
                <a:hlinkClick r:id="rId3"/>
              </a:rPr>
              <a:t>/</a:t>
            </a:r>
            <a:endParaRPr lang="en-US" sz="640" dirty="0" smtClean="0">
              <a:solidFill>
                <a:srgbClr val="FFFFFF"/>
              </a:solidFill>
            </a:endParaRPr>
          </a:p>
          <a:p>
            <a:pPr marL="0" lvl="0" indent="0">
              <a:lnSpc>
                <a:spcPct val="95000"/>
              </a:lnSpc>
              <a:buSzPts val="605"/>
              <a:buNone/>
            </a:pPr>
            <a:endParaRPr lang="en" sz="640" dirty="0" smtClean="0">
              <a:solidFill>
                <a:srgbClr val="FFFFFF"/>
              </a:solidFill>
            </a:endParaRPr>
          </a:p>
          <a:p>
            <a:pPr marL="0" lvl="0" indent="0">
              <a:lnSpc>
                <a:spcPct val="95000"/>
              </a:lnSpc>
              <a:buSzPts val="605"/>
              <a:buNone/>
            </a:pPr>
            <a:r>
              <a:rPr lang="en-US" sz="640" dirty="0">
                <a:solidFill>
                  <a:srgbClr val="FFFFFF"/>
                </a:solidFill>
                <a:hlinkClick r:id="rId4"/>
              </a:rPr>
              <a:t>https://miamiwellness.com/shoulder-injection</a:t>
            </a:r>
            <a:r>
              <a:rPr lang="en-US" sz="640" dirty="0" smtClean="0">
                <a:solidFill>
                  <a:srgbClr val="FFFFFF"/>
                </a:solidFill>
                <a:hlinkClick r:id="rId4"/>
              </a:rPr>
              <a:t>/</a:t>
            </a:r>
            <a:endParaRPr lang="en-US" sz="640" dirty="0" smtClean="0">
              <a:solidFill>
                <a:srgbClr val="FFFFFF"/>
              </a:solidFill>
            </a:endParaRPr>
          </a:p>
          <a:p>
            <a:pPr marL="0" lvl="0" indent="0">
              <a:lnSpc>
                <a:spcPct val="95000"/>
              </a:lnSpc>
              <a:buSzPts val="605"/>
              <a:buNone/>
            </a:pPr>
            <a:endParaRPr lang="en-US" sz="640" dirty="0">
              <a:solidFill>
                <a:srgbClr val="FFFFFF"/>
              </a:solidFill>
            </a:endParaRPr>
          </a:p>
          <a:p>
            <a:pPr marL="0" lvl="0" indent="0">
              <a:lnSpc>
                <a:spcPct val="95000"/>
              </a:lnSpc>
              <a:buSzPts val="605"/>
              <a:buNone/>
            </a:pPr>
            <a:r>
              <a:rPr lang="en-US" sz="640" dirty="0">
                <a:solidFill>
                  <a:srgbClr val="FFFFFF"/>
                </a:solidFill>
                <a:hlinkClick r:id="rId5"/>
              </a:rPr>
              <a:t>https://instituteforathleticmedicine.com/our-services/orthobiologics-stem-cell-therapy-prp</a:t>
            </a:r>
            <a:r>
              <a:rPr lang="en-US" sz="640" dirty="0" smtClean="0">
                <a:solidFill>
                  <a:srgbClr val="FFFFFF"/>
                </a:solidFill>
                <a:hlinkClick r:id="rId5"/>
              </a:rPr>
              <a:t>/</a:t>
            </a:r>
            <a:endParaRPr lang="en-US" sz="640" dirty="0" smtClean="0">
              <a:solidFill>
                <a:srgbClr val="FFFFFF"/>
              </a:solidFill>
            </a:endParaRPr>
          </a:p>
          <a:p>
            <a:pPr marL="0" lvl="0" indent="0">
              <a:lnSpc>
                <a:spcPct val="95000"/>
              </a:lnSpc>
              <a:buSzPts val="605"/>
              <a:buNone/>
            </a:pPr>
            <a:endParaRPr lang="en-US" sz="640" dirty="0" smtClean="0">
              <a:solidFill>
                <a:srgbClr val="FFFFFF"/>
              </a:solidFill>
            </a:endParaRPr>
          </a:p>
          <a:p>
            <a:pPr marL="0" lvl="0" indent="0">
              <a:lnSpc>
                <a:spcPct val="95000"/>
              </a:lnSpc>
              <a:buSzPts val="605"/>
              <a:buNone/>
            </a:pPr>
            <a:r>
              <a:rPr lang="en-US" sz="640" dirty="0">
                <a:solidFill>
                  <a:srgbClr val="FFFFFF"/>
                </a:solidFill>
              </a:rPr>
              <a:t>https://www.arthrex.com/orthobiologics/arthrex-angel-system</a:t>
            </a:r>
            <a:endParaRPr lang="en-US" sz="640" dirty="0" smtClean="0">
              <a:solidFill>
                <a:srgbClr val="FFFFFF"/>
              </a:solidFill>
            </a:endParaRPr>
          </a:p>
          <a:p>
            <a:pPr marL="0" lvl="0" indent="0">
              <a:lnSpc>
                <a:spcPct val="95000"/>
              </a:lnSpc>
              <a:buSzPts val="605"/>
              <a:buNone/>
            </a:pPr>
            <a:endParaRPr sz="640" dirty="0">
              <a:solidFill>
                <a:srgbClr val="FFFFFF"/>
              </a:solidFill>
            </a:endParaRPr>
          </a:p>
          <a:p>
            <a:pPr marL="0" lvl="0" indent="0" algn="l" rtl="0">
              <a:lnSpc>
                <a:spcPct val="95000"/>
              </a:lnSpc>
              <a:spcBef>
                <a:spcPts val="0"/>
              </a:spcBef>
              <a:spcAft>
                <a:spcPts val="0"/>
              </a:spcAft>
              <a:buSzPts val="605"/>
              <a:buNone/>
            </a:pPr>
            <a:r>
              <a:rPr lang="en" sz="640" dirty="0">
                <a:solidFill>
                  <a:srgbClr val="FFFFFF"/>
                </a:solidFill>
              </a:rPr>
              <a:t> </a:t>
            </a:r>
            <a:r>
              <a:rPr lang="en" sz="640" dirty="0">
                <a:solidFill>
                  <a:srgbClr val="FFFFFF"/>
                </a:solidFill>
                <a:uFill>
                  <a:noFill/>
                </a:uFi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https://www.hortonsoandp.com/injection-alternatives-in-tennis-elbow-treatment-using-orthotic-braces/</a:t>
            </a:r>
            <a:endParaRPr sz="640" dirty="0">
              <a:solidFill>
                <a:srgbClr val="FFFFFF"/>
              </a:solidFill>
            </a:endParaRPr>
          </a:p>
          <a:p>
            <a:pPr marL="0" lvl="0" indent="0" algn="l" rtl="0">
              <a:lnSpc>
                <a:spcPct val="95000"/>
              </a:lnSpc>
              <a:spcBef>
                <a:spcPts val="0"/>
              </a:spcBef>
              <a:spcAft>
                <a:spcPts val="0"/>
              </a:spcAft>
              <a:buSzPts val="605"/>
              <a:buNone/>
            </a:pPr>
            <a:endParaRPr sz="640" dirty="0">
              <a:solidFill>
                <a:srgbClr val="FFFFFF"/>
              </a:solidFill>
            </a:endParaRPr>
          </a:p>
          <a:p>
            <a:pPr marL="0" lvl="0" indent="0" algn="l" rtl="0">
              <a:lnSpc>
                <a:spcPct val="95000"/>
              </a:lnSpc>
              <a:spcBef>
                <a:spcPts val="0"/>
              </a:spcBef>
              <a:spcAft>
                <a:spcPts val="0"/>
              </a:spcAft>
              <a:buSzPts val="605"/>
              <a:buNone/>
            </a:pPr>
            <a:r>
              <a:rPr lang="en" sz="640" dirty="0">
                <a:solidFill>
                  <a:srgbClr val="FFFFFF"/>
                </a:solidFill>
                <a:uFill>
                  <a:noFill/>
                </a:uFil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https://www.physio-pedia.com/Tennis_Elbow_Management</a:t>
            </a:r>
            <a:endParaRPr sz="640" dirty="0">
              <a:solidFill>
                <a:srgbClr val="FFFFFF"/>
              </a:solidFill>
            </a:endParaRPr>
          </a:p>
          <a:p>
            <a:pPr marL="0" lvl="0" indent="0" algn="l" rtl="0">
              <a:lnSpc>
                <a:spcPct val="95000"/>
              </a:lnSpc>
              <a:spcBef>
                <a:spcPts val="0"/>
              </a:spcBef>
              <a:spcAft>
                <a:spcPts val="0"/>
              </a:spcAft>
              <a:buSzPts val="605"/>
              <a:buNone/>
            </a:pPr>
            <a:endParaRPr sz="640" dirty="0">
              <a:solidFill>
                <a:srgbClr val="FFFFFF"/>
              </a:solidFill>
            </a:endParaRPr>
          </a:p>
          <a:p>
            <a:pPr marL="0" lvl="0" indent="0" algn="l" rtl="0">
              <a:lnSpc>
                <a:spcPct val="95000"/>
              </a:lnSpc>
              <a:spcBef>
                <a:spcPts val="0"/>
              </a:spcBef>
              <a:spcAft>
                <a:spcPts val="0"/>
              </a:spcAft>
              <a:buSzPts val="605"/>
              <a:buNone/>
            </a:pPr>
            <a:r>
              <a:rPr lang="en" sz="640" dirty="0">
                <a:solidFill>
                  <a:srgbClr val="FFFFFF"/>
                </a:solidFill>
                <a:uFill>
                  <a:noFill/>
                </a:uFill>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https://www.youtube.com/watch?v=TE2Kfr7MCB8</a:t>
            </a:r>
            <a:endParaRPr sz="640" dirty="0">
              <a:solidFill>
                <a:srgbClr val="FFFFFF"/>
              </a:solidFill>
            </a:endParaRPr>
          </a:p>
          <a:p>
            <a:pPr marL="0" lvl="0" indent="0" algn="l" rtl="0">
              <a:lnSpc>
                <a:spcPct val="95000"/>
              </a:lnSpc>
              <a:spcBef>
                <a:spcPts val="1200"/>
              </a:spcBef>
              <a:spcAft>
                <a:spcPts val="0"/>
              </a:spcAft>
              <a:buSzPts val="605"/>
              <a:buNone/>
            </a:pPr>
            <a:r>
              <a:rPr lang="en" sz="640" dirty="0">
                <a:solidFill>
                  <a:srgbClr val="FFFFFF"/>
                </a:solidFill>
                <a:uFill>
                  <a:noFill/>
                </a:uFill>
                <a:hlinkClick r:id="rId9">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https://larsonsportsortho.com/what-is-tendinitis/shutterstock_55046425/</a:t>
            </a:r>
            <a:endParaRPr sz="640" dirty="0">
              <a:solidFill>
                <a:srgbClr val="FFFFFF"/>
              </a:solidFill>
            </a:endParaRPr>
          </a:p>
          <a:p>
            <a:pPr marL="0" lvl="0" indent="0" algn="l" rtl="0">
              <a:lnSpc>
                <a:spcPct val="95000"/>
              </a:lnSpc>
              <a:spcBef>
                <a:spcPts val="1200"/>
              </a:spcBef>
              <a:spcAft>
                <a:spcPts val="0"/>
              </a:spcAft>
              <a:buSzPts val="605"/>
              <a:buNone/>
            </a:pPr>
            <a:r>
              <a:rPr lang="en" sz="640" dirty="0">
                <a:solidFill>
                  <a:srgbClr val="FFFFFF"/>
                </a:solidFill>
              </a:rPr>
              <a:t>https://www.vitalproteins.com/products/collagen-peptides#</a:t>
            </a:r>
            <a:endParaRPr sz="640" dirty="0">
              <a:solidFill>
                <a:srgbClr val="FFFFFF"/>
              </a:solidFill>
            </a:endParaRPr>
          </a:p>
          <a:p>
            <a:pPr marL="0" lvl="0" indent="0" algn="l" rtl="0">
              <a:lnSpc>
                <a:spcPct val="95000"/>
              </a:lnSpc>
              <a:spcBef>
                <a:spcPts val="1200"/>
              </a:spcBef>
              <a:spcAft>
                <a:spcPts val="0"/>
              </a:spcAft>
              <a:buSzPts val="605"/>
              <a:buNone/>
            </a:pPr>
            <a:r>
              <a:rPr lang="en" sz="640" dirty="0">
                <a:solidFill>
                  <a:srgbClr val="FFFFFF"/>
                </a:solidFill>
              </a:rPr>
              <a:t>https://rehab-u.com/blog/stop-stretching-for-tendinopathy/</a:t>
            </a:r>
            <a:endParaRPr sz="640" dirty="0">
              <a:solidFill>
                <a:srgbClr val="FFFFFF"/>
              </a:solidFill>
            </a:endParaRPr>
          </a:p>
          <a:p>
            <a:pPr marL="0" lvl="0" indent="0" algn="l" rtl="0">
              <a:lnSpc>
                <a:spcPct val="95000"/>
              </a:lnSpc>
              <a:spcBef>
                <a:spcPts val="1200"/>
              </a:spcBef>
              <a:spcAft>
                <a:spcPts val="0"/>
              </a:spcAft>
              <a:buSzPts val="605"/>
              <a:buNone/>
            </a:pPr>
            <a:r>
              <a:rPr lang="en" sz="640" dirty="0">
                <a:solidFill>
                  <a:srgbClr val="FFFFFF"/>
                </a:solidFill>
              </a:rPr>
              <a:t>https://limitless.physio/blog/2019/6/20/stop-stretching-for-tendonitis-do-this-instead</a:t>
            </a:r>
            <a:endParaRPr sz="640" dirty="0">
              <a:solidFill>
                <a:srgbClr val="FFFFFF"/>
              </a:solidFill>
            </a:endParaRPr>
          </a:p>
          <a:p>
            <a:pPr marL="0" lvl="0" indent="0" algn="l" rtl="0">
              <a:lnSpc>
                <a:spcPct val="95000"/>
              </a:lnSpc>
              <a:spcBef>
                <a:spcPts val="1200"/>
              </a:spcBef>
              <a:spcAft>
                <a:spcPts val="0"/>
              </a:spcAft>
              <a:buSzPts val="605"/>
              <a:buNone/>
            </a:pPr>
            <a:r>
              <a:rPr lang="en" sz="640" dirty="0">
                <a:solidFill>
                  <a:srgbClr val="FFFFFF"/>
                </a:solidFill>
              </a:rPr>
              <a:t>https://www.advancedpaindoc.com/service/intra-articular-joint-steroid-injections/?hcb=1</a:t>
            </a:r>
            <a:endParaRPr sz="640" dirty="0">
              <a:solidFill>
                <a:srgbClr val="FFFFFF"/>
              </a:solidFill>
            </a:endParaRPr>
          </a:p>
          <a:p>
            <a:pPr marL="0" lvl="0" indent="0" algn="l" rtl="0">
              <a:lnSpc>
                <a:spcPct val="95000"/>
              </a:lnSpc>
              <a:spcBef>
                <a:spcPts val="1200"/>
              </a:spcBef>
              <a:spcAft>
                <a:spcPts val="0"/>
              </a:spcAft>
              <a:buSzPts val="605"/>
              <a:buNone/>
            </a:pPr>
            <a:r>
              <a:rPr lang="en" sz="640" dirty="0">
                <a:solidFill>
                  <a:srgbClr val="FFFFFF"/>
                </a:solidFill>
              </a:rPr>
              <a:t>https://www.tennistips.org/best-tennis-elbow-strap/</a:t>
            </a:r>
            <a:endParaRPr sz="640" dirty="0">
              <a:solidFill>
                <a:srgbClr val="FFFFFF"/>
              </a:solidFill>
            </a:endParaRPr>
          </a:p>
          <a:p>
            <a:pPr marL="0" lvl="0" indent="0" algn="l" rtl="0">
              <a:lnSpc>
                <a:spcPct val="95000"/>
              </a:lnSpc>
              <a:spcBef>
                <a:spcPts val="1200"/>
              </a:spcBef>
              <a:spcAft>
                <a:spcPts val="0"/>
              </a:spcAft>
              <a:buSzPts val="605"/>
              <a:buNone/>
            </a:pPr>
            <a:r>
              <a:rPr lang="en" sz="640" dirty="0">
                <a:solidFill>
                  <a:srgbClr val="FFFFFF"/>
                </a:solidFill>
              </a:rPr>
              <a:t>https://www.evs-sports.com/products/sb04-shoulder-support</a:t>
            </a:r>
            <a:endParaRPr sz="640" dirty="0">
              <a:solidFill>
                <a:srgbClr val="FFFFFF"/>
              </a:solidFill>
            </a:endParaRPr>
          </a:p>
          <a:p>
            <a:pPr marL="0" lvl="0" indent="0" algn="l" rtl="0">
              <a:lnSpc>
                <a:spcPct val="95000"/>
              </a:lnSpc>
              <a:spcBef>
                <a:spcPts val="1200"/>
              </a:spcBef>
              <a:spcAft>
                <a:spcPts val="0"/>
              </a:spcAft>
              <a:buSzPts val="605"/>
              <a:buNone/>
            </a:pPr>
            <a:r>
              <a:rPr lang="en" sz="640" dirty="0">
                <a:solidFill>
                  <a:srgbClr val="FFFFFF"/>
                </a:solidFill>
                <a:hlinkClick r:id="rId10"/>
              </a:rPr>
              <a:t>https://www.sourceortho.net/aircast-airheel-brace/?</a:t>
            </a:r>
            <a:r>
              <a:rPr lang="en" sz="640" dirty="0" smtClean="0">
                <a:solidFill>
                  <a:srgbClr val="FFFFFF"/>
                </a:solidFill>
                <a:hlinkClick r:id="rId10"/>
              </a:rPr>
              <a:t>sku=09AM&amp;gclid=Cj0KCQjwvYSEBhDjARIsAJMn0ljxXNYkTidSGA7C-lDTPI-DMN_ar1F7e3uFdbcpBAW-wAwseXW6LEsaApl7EALw_wcB</a:t>
            </a:r>
            <a:endParaRPr lang="en" sz="640" dirty="0" smtClean="0">
              <a:solidFill>
                <a:srgbClr val="FFFFFF"/>
              </a:solidFill>
            </a:endParaRPr>
          </a:p>
          <a:p>
            <a:pPr marL="0" lvl="0" indent="0">
              <a:lnSpc>
                <a:spcPct val="95000"/>
              </a:lnSpc>
              <a:spcBef>
                <a:spcPts val="1200"/>
              </a:spcBef>
              <a:buSzPts val="605"/>
              <a:buNone/>
            </a:pPr>
            <a:r>
              <a:rPr lang="en-US" sz="640" dirty="0">
                <a:solidFill>
                  <a:schemeClr val="bg1"/>
                </a:solidFill>
              </a:rPr>
              <a:t>https://www.wodconnect.com/blog/posts/increase-mobility-while-improving-performance-strengthen-to-lengthen</a:t>
            </a:r>
            <a:endParaRPr sz="640" dirty="0">
              <a:solidFill>
                <a:schemeClr val="bg1"/>
              </a:solidFill>
            </a:endParaRPr>
          </a:p>
          <a:p>
            <a:pPr marL="0" lvl="0" indent="0" algn="l" rtl="0">
              <a:lnSpc>
                <a:spcPct val="95000"/>
              </a:lnSpc>
              <a:spcBef>
                <a:spcPts val="1200"/>
              </a:spcBef>
              <a:spcAft>
                <a:spcPts val="0"/>
              </a:spcAft>
              <a:buSzPts val="605"/>
              <a:buNone/>
            </a:pPr>
            <a:endParaRPr sz="640" dirty="0">
              <a:solidFill>
                <a:srgbClr val="FFFFFF"/>
              </a:solidFill>
            </a:endParaRPr>
          </a:p>
          <a:p>
            <a:pPr marL="0" lvl="0" indent="0" algn="l" rtl="0">
              <a:lnSpc>
                <a:spcPct val="95000"/>
              </a:lnSpc>
              <a:spcBef>
                <a:spcPts val="1200"/>
              </a:spcBef>
              <a:spcAft>
                <a:spcPts val="1200"/>
              </a:spcAft>
              <a:buSzPts val="605"/>
              <a:buNone/>
            </a:pPr>
            <a:endParaRPr sz="1190" dirty="0">
              <a:solidFill>
                <a:srgbClr val="FFFFFF"/>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Current Theories on Tendinopathy</a:t>
            </a:r>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Tendon Pathology: A Straightforward Path?  </a:t>
            </a:r>
            <a:endParaRPr/>
          </a:p>
        </p:txBody>
      </p:sp>
      <p:sp>
        <p:nvSpPr>
          <p:cNvPr id="99" name="Google Shape;99;p19"/>
          <p:cNvSpPr txBox="1">
            <a:spLocks noGrp="1"/>
          </p:cNvSpPr>
          <p:nvPr>
            <p:ph type="body" idx="1"/>
          </p:nvPr>
        </p:nvSpPr>
        <p:spPr>
          <a:xfrm>
            <a:off x="3227125" y="3250725"/>
            <a:ext cx="2993100" cy="2746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Tendinitis</a:t>
            </a:r>
            <a:endParaRPr/>
          </a:p>
        </p:txBody>
      </p:sp>
      <p:sp>
        <p:nvSpPr>
          <p:cNvPr id="100" name="Google Shape;100;p19"/>
          <p:cNvSpPr txBox="1"/>
          <p:nvPr/>
        </p:nvSpPr>
        <p:spPr>
          <a:xfrm>
            <a:off x="6616000" y="4282850"/>
            <a:ext cx="39657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a:solidFill>
                  <a:schemeClr val="accent3"/>
                </a:solidFill>
                <a:latin typeface="Average"/>
                <a:ea typeface="Average"/>
                <a:cs typeface="Average"/>
                <a:sym typeface="Average"/>
              </a:rPr>
              <a:t>Tendinosis</a:t>
            </a:r>
            <a:endParaRPr>
              <a:latin typeface="Average"/>
              <a:ea typeface="Average"/>
              <a:cs typeface="Average"/>
              <a:sym typeface="Average"/>
            </a:endParaRPr>
          </a:p>
        </p:txBody>
      </p:sp>
      <p:pic>
        <p:nvPicPr>
          <p:cNvPr id="101" name="Google Shape;101;p19"/>
          <p:cNvPicPr preferRelativeResize="0"/>
          <p:nvPr/>
        </p:nvPicPr>
        <p:blipFill>
          <a:blip r:embed="rId3">
            <a:alphaModFix/>
          </a:blip>
          <a:stretch>
            <a:fillRect/>
          </a:stretch>
        </p:blipFill>
        <p:spPr>
          <a:xfrm>
            <a:off x="6616001" y="2706264"/>
            <a:ext cx="1863600" cy="1481961"/>
          </a:xfrm>
          <a:prstGeom prst="rect">
            <a:avLst/>
          </a:prstGeom>
          <a:noFill/>
          <a:ln>
            <a:noFill/>
          </a:ln>
        </p:spPr>
      </p:pic>
      <p:pic>
        <p:nvPicPr>
          <p:cNvPr id="102" name="Google Shape;102;p19"/>
          <p:cNvPicPr preferRelativeResize="0"/>
          <p:nvPr/>
        </p:nvPicPr>
        <p:blipFill>
          <a:blip r:embed="rId4">
            <a:alphaModFix/>
          </a:blip>
          <a:stretch>
            <a:fillRect/>
          </a:stretch>
        </p:blipFill>
        <p:spPr>
          <a:xfrm>
            <a:off x="132825" y="1017724"/>
            <a:ext cx="1946024" cy="1416762"/>
          </a:xfrm>
          <a:prstGeom prst="rect">
            <a:avLst/>
          </a:prstGeom>
          <a:noFill/>
          <a:ln>
            <a:noFill/>
          </a:ln>
        </p:spPr>
      </p:pic>
      <p:sp>
        <p:nvSpPr>
          <p:cNvPr id="103" name="Google Shape;103;p19"/>
          <p:cNvSpPr txBox="1"/>
          <p:nvPr/>
        </p:nvSpPr>
        <p:spPr>
          <a:xfrm>
            <a:off x="164000" y="2340675"/>
            <a:ext cx="18636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a:solidFill>
                  <a:schemeClr val="accent3"/>
                </a:solidFill>
                <a:latin typeface="Average"/>
                <a:ea typeface="Average"/>
                <a:cs typeface="Average"/>
                <a:sym typeface="Average"/>
              </a:rPr>
              <a:t>Normal Tendon</a:t>
            </a:r>
            <a:endParaRPr>
              <a:latin typeface="Average"/>
              <a:ea typeface="Average"/>
              <a:cs typeface="Average"/>
              <a:sym typeface="Average"/>
            </a:endParaRPr>
          </a:p>
        </p:txBody>
      </p:sp>
      <p:pic>
        <p:nvPicPr>
          <p:cNvPr id="104" name="Google Shape;104;p19"/>
          <p:cNvPicPr preferRelativeResize="0"/>
          <p:nvPr/>
        </p:nvPicPr>
        <p:blipFill>
          <a:blip r:embed="rId5">
            <a:alphaModFix/>
          </a:blip>
          <a:stretch>
            <a:fillRect/>
          </a:stretch>
        </p:blipFill>
        <p:spPr>
          <a:xfrm>
            <a:off x="3227125" y="1870925"/>
            <a:ext cx="1946037" cy="1386989"/>
          </a:xfrm>
          <a:prstGeom prst="rect">
            <a:avLst/>
          </a:prstGeom>
          <a:noFill/>
          <a:ln>
            <a:noFill/>
          </a:ln>
        </p:spPr>
      </p:pic>
      <p:sp>
        <p:nvSpPr>
          <p:cNvPr id="105" name="Google Shape;105;p19"/>
          <p:cNvSpPr/>
          <p:nvPr/>
        </p:nvSpPr>
        <p:spPr>
          <a:xfrm>
            <a:off x="2155050" y="1962975"/>
            <a:ext cx="1011300" cy="369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9"/>
          <p:cNvSpPr/>
          <p:nvPr/>
        </p:nvSpPr>
        <p:spPr>
          <a:xfrm>
            <a:off x="5388925" y="2802375"/>
            <a:ext cx="1011300" cy="369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20"/>
          <p:cNvPicPr preferRelativeResize="0"/>
          <p:nvPr/>
        </p:nvPicPr>
        <p:blipFill>
          <a:blip r:embed="rId3">
            <a:alphaModFix/>
          </a:blip>
          <a:stretch>
            <a:fillRect/>
          </a:stretch>
        </p:blipFill>
        <p:spPr>
          <a:xfrm>
            <a:off x="-19873" y="-1675"/>
            <a:ext cx="4737646" cy="5143501"/>
          </a:xfrm>
          <a:prstGeom prst="rect">
            <a:avLst/>
          </a:prstGeom>
          <a:noFill/>
          <a:ln>
            <a:noFill/>
          </a:ln>
        </p:spPr>
      </p:pic>
      <p:pic>
        <p:nvPicPr>
          <p:cNvPr id="112" name="Google Shape;112;p20"/>
          <p:cNvPicPr preferRelativeResize="0"/>
          <p:nvPr/>
        </p:nvPicPr>
        <p:blipFill>
          <a:blip r:embed="rId4">
            <a:alphaModFix/>
          </a:blip>
          <a:stretch>
            <a:fillRect/>
          </a:stretch>
        </p:blipFill>
        <p:spPr>
          <a:xfrm>
            <a:off x="4724400" y="1034919"/>
            <a:ext cx="4399725" cy="696253"/>
          </a:xfrm>
          <a:prstGeom prst="rect">
            <a:avLst/>
          </a:prstGeom>
          <a:noFill/>
          <a:ln>
            <a:noFill/>
          </a:ln>
        </p:spPr>
      </p:pic>
      <p:pic>
        <p:nvPicPr>
          <p:cNvPr id="113" name="Google Shape;113;p20"/>
          <p:cNvPicPr preferRelativeResize="0"/>
          <p:nvPr/>
        </p:nvPicPr>
        <p:blipFill>
          <a:blip r:embed="rId5">
            <a:alphaModFix/>
          </a:blip>
          <a:stretch>
            <a:fillRect/>
          </a:stretch>
        </p:blipFill>
        <p:spPr>
          <a:xfrm>
            <a:off x="4724400" y="3796385"/>
            <a:ext cx="4399725" cy="1349239"/>
          </a:xfrm>
          <a:prstGeom prst="rect">
            <a:avLst/>
          </a:prstGeom>
          <a:noFill/>
          <a:ln>
            <a:noFill/>
          </a:ln>
        </p:spPr>
      </p:pic>
      <p:sp>
        <p:nvSpPr>
          <p:cNvPr id="114" name="Google Shape;114;p20"/>
          <p:cNvSpPr/>
          <p:nvPr/>
        </p:nvSpPr>
        <p:spPr>
          <a:xfrm rot="5400000">
            <a:off x="5831063" y="2412775"/>
            <a:ext cx="2338800" cy="670800"/>
          </a:xfrm>
          <a:prstGeom prst="right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Rotator Cuff Anatomy</a:t>
            </a:r>
            <a:endParaRPr lang="en-US" dirty="0"/>
          </a:p>
        </p:txBody>
      </p:sp>
      <p:pic>
        <p:nvPicPr>
          <p:cNvPr id="4" name="Picture 3"/>
          <p:cNvPicPr>
            <a:picLocks noChangeAspect="1"/>
          </p:cNvPicPr>
          <p:nvPr/>
        </p:nvPicPr>
        <p:blipFill>
          <a:blip r:embed="rId2"/>
          <a:stretch>
            <a:fillRect/>
          </a:stretch>
        </p:blipFill>
        <p:spPr>
          <a:xfrm>
            <a:off x="6012692" y="1677293"/>
            <a:ext cx="3131308" cy="3466207"/>
          </a:xfrm>
          <a:prstGeom prst="rect">
            <a:avLst/>
          </a:prstGeom>
        </p:spPr>
      </p:pic>
      <p:pic>
        <p:nvPicPr>
          <p:cNvPr id="6" name="Picture 5"/>
          <p:cNvPicPr>
            <a:picLocks noChangeAspect="1"/>
          </p:cNvPicPr>
          <p:nvPr/>
        </p:nvPicPr>
        <p:blipFill>
          <a:blip r:embed="rId3"/>
          <a:stretch>
            <a:fillRect/>
          </a:stretch>
        </p:blipFill>
        <p:spPr>
          <a:xfrm>
            <a:off x="0" y="1677292"/>
            <a:ext cx="3549797" cy="3466207"/>
          </a:xfrm>
          <a:prstGeom prst="rect">
            <a:avLst/>
          </a:prstGeom>
        </p:spPr>
      </p:pic>
      <p:sp>
        <p:nvSpPr>
          <p:cNvPr id="3" name="TextBox 2"/>
          <p:cNvSpPr txBox="1"/>
          <p:nvPr/>
        </p:nvSpPr>
        <p:spPr>
          <a:xfrm>
            <a:off x="711006" y="1187865"/>
            <a:ext cx="2732949" cy="338554"/>
          </a:xfrm>
          <a:prstGeom prst="rect">
            <a:avLst/>
          </a:prstGeom>
          <a:noFill/>
        </p:spPr>
        <p:txBody>
          <a:bodyPr wrap="square" rtlCol="0">
            <a:spAutoFit/>
          </a:bodyPr>
          <a:lstStyle/>
          <a:p>
            <a:r>
              <a:rPr lang="en-US" sz="1600" dirty="0" smtClean="0">
                <a:solidFill>
                  <a:schemeClr val="tx1"/>
                </a:solidFill>
              </a:rPr>
              <a:t>Anterior Shoulder </a:t>
            </a:r>
            <a:endParaRPr lang="en-US" sz="1600" dirty="0">
              <a:solidFill>
                <a:schemeClr val="tx1"/>
              </a:solidFill>
            </a:endParaRPr>
          </a:p>
        </p:txBody>
      </p:sp>
      <p:sp>
        <p:nvSpPr>
          <p:cNvPr id="5" name="TextBox 4"/>
          <p:cNvSpPr txBox="1"/>
          <p:nvPr/>
        </p:nvSpPr>
        <p:spPr>
          <a:xfrm>
            <a:off x="6127335" y="1273323"/>
            <a:ext cx="2333001" cy="584775"/>
          </a:xfrm>
          <a:prstGeom prst="rect">
            <a:avLst/>
          </a:prstGeom>
          <a:noFill/>
        </p:spPr>
        <p:txBody>
          <a:bodyPr wrap="square" rtlCol="0">
            <a:spAutoFit/>
          </a:bodyPr>
          <a:lstStyle/>
          <a:p>
            <a:r>
              <a:rPr lang="en-US" sz="1600" dirty="0" smtClean="0">
                <a:solidFill>
                  <a:schemeClr val="tx1"/>
                </a:solidFill>
              </a:rPr>
              <a:t>Posterior Shoulder</a:t>
            </a:r>
          </a:p>
          <a:p>
            <a:endParaRPr lang="en-US" sz="1600" dirty="0"/>
          </a:p>
        </p:txBody>
      </p:sp>
      <p:sp>
        <p:nvSpPr>
          <p:cNvPr id="7" name="TextBox 6"/>
          <p:cNvSpPr txBox="1"/>
          <p:nvPr/>
        </p:nvSpPr>
        <p:spPr>
          <a:xfrm>
            <a:off x="739143" y="3707450"/>
            <a:ext cx="2732949" cy="338554"/>
          </a:xfrm>
          <a:prstGeom prst="rect">
            <a:avLst/>
          </a:prstGeom>
          <a:noFill/>
        </p:spPr>
        <p:txBody>
          <a:bodyPr wrap="square" rtlCol="0">
            <a:spAutoFit/>
          </a:bodyPr>
          <a:lstStyle/>
          <a:p>
            <a:r>
              <a:rPr lang="en-US" sz="1600" dirty="0" smtClean="0">
                <a:solidFill>
                  <a:schemeClr val="tx1"/>
                </a:solidFill>
              </a:rPr>
              <a:t>Subscapularis </a:t>
            </a:r>
            <a:endParaRPr lang="en-US" sz="1600" dirty="0">
              <a:solidFill>
                <a:schemeClr val="tx1"/>
              </a:solidFill>
            </a:endParaRPr>
          </a:p>
        </p:txBody>
      </p:sp>
      <p:sp>
        <p:nvSpPr>
          <p:cNvPr id="8" name="TextBox 7"/>
          <p:cNvSpPr txBox="1"/>
          <p:nvPr/>
        </p:nvSpPr>
        <p:spPr>
          <a:xfrm>
            <a:off x="7465825" y="2707592"/>
            <a:ext cx="2732949" cy="338554"/>
          </a:xfrm>
          <a:prstGeom prst="rect">
            <a:avLst/>
          </a:prstGeom>
          <a:noFill/>
        </p:spPr>
        <p:txBody>
          <a:bodyPr wrap="square" rtlCol="0">
            <a:spAutoFit/>
          </a:bodyPr>
          <a:lstStyle/>
          <a:p>
            <a:r>
              <a:rPr lang="en-US" sz="1600" dirty="0" smtClean="0">
                <a:solidFill>
                  <a:schemeClr val="tx1"/>
                </a:solidFill>
              </a:rPr>
              <a:t>Infraspinatus</a:t>
            </a:r>
            <a:endParaRPr lang="en-US" sz="1600" dirty="0">
              <a:solidFill>
                <a:schemeClr val="tx1"/>
              </a:solidFill>
            </a:endParaRPr>
          </a:p>
        </p:txBody>
      </p:sp>
      <p:sp>
        <p:nvSpPr>
          <p:cNvPr id="9" name="TextBox 8"/>
          <p:cNvSpPr txBox="1"/>
          <p:nvPr/>
        </p:nvSpPr>
        <p:spPr>
          <a:xfrm>
            <a:off x="7645287" y="3705714"/>
            <a:ext cx="2732949" cy="338554"/>
          </a:xfrm>
          <a:prstGeom prst="rect">
            <a:avLst/>
          </a:prstGeom>
          <a:noFill/>
        </p:spPr>
        <p:txBody>
          <a:bodyPr wrap="square" rtlCol="0">
            <a:spAutoFit/>
          </a:bodyPr>
          <a:lstStyle/>
          <a:p>
            <a:r>
              <a:rPr lang="en-US" sz="1600" dirty="0" smtClean="0">
                <a:solidFill>
                  <a:schemeClr val="tx1"/>
                </a:solidFill>
              </a:rPr>
              <a:t>Teres Minor </a:t>
            </a:r>
            <a:endParaRPr lang="en-US" sz="1600" dirty="0">
              <a:solidFill>
                <a:schemeClr val="tx1"/>
              </a:solidFill>
            </a:endParaRPr>
          </a:p>
        </p:txBody>
      </p:sp>
      <p:sp>
        <p:nvSpPr>
          <p:cNvPr id="10" name="TextBox 9"/>
          <p:cNvSpPr txBox="1"/>
          <p:nvPr/>
        </p:nvSpPr>
        <p:spPr>
          <a:xfrm>
            <a:off x="6865565" y="1944291"/>
            <a:ext cx="2732949" cy="338554"/>
          </a:xfrm>
          <a:prstGeom prst="rect">
            <a:avLst/>
          </a:prstGeom>
          <a:noFill/>
        </p:spPr>
        <p:txBody>
          <a:bodyPr wrap="square" rtlCol="0">
            <a:spAutoFit/>
          </a:bodyPr>
          <a:lstStyle/>
          <a:p>
            <a:r>
              <a:rPr lang="en-US" sz="1600" dirty="0" smtClean="0">
                <a:solidFill>
                  <a:schemeClr val="tx1"/>
                </a:solidFill>
              </a:rPr>
              <a:t>Supraspinatus  </a:t>
            </a:r>
            <a:endParaRPr lang="en-US" sz="1600" dirty="0">
              <a:solidFill>
                <a:schemeClr val="tx1"/>
              </a:solidFill>
            </a:endParaRPr>
          </a:p>
        </p:txBody>
      </p:sp>
    </p:spTree>
    <p:extLst>
      <p:ext uri="{BB962C8B-B14F-4D97-AF65-F5344CB8AC3E}">
        <p14:creationId xmlns:p14="http://schemas.microsoft.com/office/powerpoint/2010/main" val="3395386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6"/>
          <p:cNvSpPr txBox="1">
            <a:spLocks noGrp="1"/>
          </p:cNvSpPr>
          <p:nvPr>
            <p:ph type="title"/>
          </p:nvPr>
        </p:nvSpPr>
        <p:spPr>
          <a:xfrm>
            <a:off x="-64315"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Tendinopathy:  Practical Framework</a:t>
            </a:r>
            <a:endParaRPr dirty="0"/>
          </a:p>
        </p:txBody>
      </p:sp>
      <p:graphicFrame>
        <p:nvGraphicFramePr>
          <p:cNvPr id="168" name="Google Shape;168;p26"/>
          <p:cNvGraphicFramePr/>
          <p:nvPr>
            <p:extLst>
              <p:ext uri="{D42A27DB-BD31-4B8C-83A1-F6EECF244321}">
                <p14:modId xmlns:p14="http://schemas.microsoft.com/office/powerpoint/2010/main" val="3475098704"/>
              </p:ext>
            </p:extLst>
          </p:nvPr>
        </p:nvGraphicFramePr>
        <p:xfrm>
          <a:off x="858697" y="3407431"/>
          <a:ext cx="7871650" cy="1710250"/>
        </p:xfrm>
        <a:graphic>
          <a:graphicData uri="http://schemas.openxmlformats.org/drawingml/2006/table">
            <a:tbl>
              <a:tblPr>
                <a:noFill/>
                <a:tableStyleId>{23747B4D-5B5B-486C-999A-FC75596B94F0}</a:tableStyleId>
              </a:tblPr>
              <a:tblGrid>
                <a:gridCol w="2721350">
                  <a:extLst>
                    <a:ext uri="{9D8B030D-6E8A-4147-A177-3AD203B41FA5}">
                      <a16:colId xmlns:a16="http://schemas.microsoft.com/office/drawing/2014/main" val="20000"/>
                    </a:ext>
                  </a:extLst>
                </a:gridCol>
                <a:gridCol w="2473950">
                  <a:extLst>
                    <a:ext uri="{9D8B030D-6E8A-4147-A177-3AD203B41FA5}">
                      <a16:colId xmlns:a16="http://schemas.microsoft.com/office/drawing/2014/main" val="20001"/>
                    </a:ext>
                  </a:extLst>
                </a:gridCol>
                <a:gridCol w="2676350">
                  <a:extLst>
                    <a:ext uri="{9D8B030D-6E8A-4147-A177-3AD203B41FA5}">
                      <a16:colId xmlns:a16="http://schemas.microsoft.com/office/drawing/2014/main" val="20002"/>
                    </a:ext>
                  </a:extLst>
                </a:gridCol>
              </a:tblGrid>
              <a:tr h="340875">
                <a:tc>
                  <a:txBody>
                    <a:bodyPr/>
                    <a:lstStyle/>
                    <a:p>
                      <a:pPr marL="0" lvl="0" indent="0" algn="ctr" rtl="0">
                        <a:lnSpc>
                          <a:spcPct val="115000"/>
                        </a:lnSpc>
                        <a:spcBef>
                          <a:spcPts val="0"/>
                        </a:spcBef>
                        <a:spcAft>
                          <a:spcPts val="0"/>
                        </a:spcAft>
                        <a:buNone/>
                      </a:pPr>
                      <a:r>
                        <a:rPr lang="en" sz="1600" b="1" dirty="0"/>
                        <a:t>Pathology</a:t>
                      </a:r>
                      <a:endParaRPr sz="1600" b="1" dirty="0"/>
                    </a:p>
                  </a:txBody>
                  <a:tcPr marL="28575" marR="28575" marT="19050" marB="19050" anchor="b">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600" b="1"/>
                        <a:t>Tendonitis</a:t>
                      </a:r>
                      <a:endParaRPr sz="1600" b="1"/>
                    </a:p>
                  </a:txBody>
                  <a:tcPr marL="28575" marR="28575" marT="19050" marB="19050" anchor="b">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600" b="1"/>
                        <a:t>Tendinosis</a:t>
                      </a:r>
                      <a:endParaRPr sz="1600" b="1"/>
                    </a:p>
                  </a:txBody>
                  <a:tcPr marL="28575" marR="28575" marT="19050" marB="19050" anchor="b">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40875">
                <a:tc>
                  <a:txBody>
                    <a:bodyPr/>
                    <a:lstStyle/>
                    <a:p>
                      <a:pPr marL="0" lvl="0" indent="0" algn="ctr" rtl="0">
                        <a:lnSpc>
                          <a:spcPct val="115000"/>
                        </a:lnSpc>
                        <a:spcBef>
                          <a:spcPts val="0"/>
                        </a:spcBef>
                        <a:spcAft>
                          <a:spcPts val="0"/>
                        </a:spcAft>
                        <a:buNone/>
                      </a:pPr>
                      <a:r>
                        <a:rPr lang="en" sz="1600" b="1"/>
                        <a:t>Prevalence</a:t>
                      </a:r>
                      <a:endParaRPr sz="1600" b="1"/>
                    </a:p>
                  </a:txBody>
                  <a:tcPr marL="28575" marR="28575" marT="19050" marB="19050" anchor="b">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1600" dirty="0" smtClean="0"/>
                        <a:t>L</a:t>
                      </a:r>
                      <a:r>
                        <a:rPr lang="en" sz="1600" dirty="0" smtClean="0"/>
                        <a:t>ess</a:t>
                      </a:r>
                      <a:r>
                        <a:rPr lang="en" sz="1600" baseline="0" dirty="0" smtClean="0"/>
                        <a:t> common</a:t>
                      </a:r>
                      <a:endParaRPr sz="1600" dirty="0"/>
                    </a:p>
                  </a:txBody>
                  <a:tcPr marL="28575" marR="28575" marT="19050" marB="19050" anchor="b">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600"/>
                        <a:t>Common</a:t>
                      </a:r>
                      <a:endParaRPr sz="1600"/>
                    </a:p>
                  </a:txBody>
                  <a:tcPr marL="28575" marR="28575" marT="19050" marB="19050" anchor="b">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40875">
                <a:tc>
                  <a:txBody>
                    <a:bodyPr/>
                    <a:lstStyle/>
                    <a:p>
                      <a:pPr marL="0" lvl="0" indent="0" algn="ctr" rtl="0">
                        <a:lnSpc>
                          <a:spcPct val="115000"/>
                        </a:lnSpc>
                        <a:spcBef>
                          <a:spcPts val="0"/>
                        </a:spcBef>
                        <a:spcAft>
                          <a:spcPts val="0"/>
                        </a:spcAft>
                        <a:buNone/>
                      </a:pPr>
                      <a:r>
                        <a:rPr lang="en" sz="1600" b="1"/>
                        <a:t>Disease Process</a:t>
                      </a:r>
                      <a:endParaRPr sz="1600" b="1"/>
                    </a:p>
                  </a:txBody>
                  <a:tcPr marL="28575" marR="28575" marT="19050" marB="19050" anchor="b">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600"/>
                        <a:t>Inflammatory?</a:t>
                      </a:r>
                      <a:endParaRPr sz="1600"/>
                    </a:p>
                  </a:txBody>
                  <a:tcPr marL="28575" marR="28575" marT="19050" marB="19050" anchor="b">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600"/>
                        <a:t>Degenerative</a:t>
                      </a:r>
                      <a:endParaRPr sz="1600"/>
                    </a:p>
                  </a:txBody>
                  <a:tcPr marL="28575" marR="28575" marT="19050" marB="19050" anchor="b">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40875">
                <a:tc>
                  <a:txBody>
                    <a:bodyPr/>
                    <a:lstStyle/>
                    <a:p>
                      <a:pPr marL="0" lvl="0" indent="0" algn="ctr" rtl="0">
                        <a:lnSpc>
                          <a:spcPct val="115000"/>
                        </a:lnSpc>
                        <a:spcBef>
                          <a:spcPts val="0"/>
                        </a:spcBef>
                        <a:spcAft>
                          <a:spcPts val="0"/>
                        </a:spcAft>
                        <a:buNone/>
                      </a:pPr>
                      <a:r>
                        <a:rPr lang="en" sz="1600" b="1"/>
                        <a:t>Time Course</a:t>
                      </a:r>
                      <a:endParaRPr sz="1600" b="1"/>
                    </a:p>
                  </a:txBody>
                  <a:tcPr marL="28575" marR="28575" marT="19050" marB="19050" anchor="b">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600"/>
                        <a:t>Days to weeks</a:t>
                      </a:r>
                      <a:endParaRPr sz="1600"/>
                    </a:p>
                  </a:txBody>
                  <a:tcPr marL="28575" marR="28575" marT="19050" marB="19050" anchor="b">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600"/>
                        <a:t>3-9 Months</a:t>
                      </a:r>
                      <a:endParaRPr sz="1600"/>
                    </a:p>
                  </a:txBody>
                  <a:tcPr marL="28575" marR="28575" marT="19050" marB="19050" anchor="b">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46750">
                <a:tc>
                  <a:txBody>
                    <a:bodyPr/>
                    <a:lstStyle/>
                    <a:p>
                      <a:pPr marL="0" lvl="0" indent="0" algn="ctr" rtl="0">
                        <a:lnSpc>
                          <a:spcPct val="115000"/>
                        </a:lnSpc>
                        <a:spcBef>
                          <a:spcPts val="0"/>
                        </a:spcBef>
                        <a:spcAft>
                          <a:spcPts val="0"/>
                        </a:spcAft>
                        <a:buNone/>
                      </a:pPr>
                      <a:r>
                        <a:rPr lang="en" sz="1600" b="1"/>
                        <a:t>Focus of Treatment</a:t>
                      </a:r>
                      <a:endParaRPr sz="1600" b="1"/>
                    </a:p>
                  </a:txBody>
                  <a:tcPr marL="28575" marR="28575" marT="19050" marB="19050" anchor="b">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600"/>
                        <a:t>Anti-inflammatory</a:t>
                      </a:r>
                      <a:endParaRPr sz="1600"/>
                    </a:p>
                  </a:txBody>
                  <a:tcPr marL="28575" marR="28575" marT="19050" marB="19050" anchor="b">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600" dirty="0"/>
                        <a:t>Collagen synthesis</a:t>
                      </a:r>
                      <a:endParaRPr sz="1600" dirty="0"/>
                    </a:p>
                  </a:txBody>
                  <a:tcPr marL="28575" marR="28575" marT="19050" marB="19050" anchor="b">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bl>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9338" y="1508395"/>
            <a:ext cx="4320909" cy="1801300"/>
          </a:xfrm>
          <a:prstGeom prst="rect">
            <a:avLst/>
          </a:prstGeom>
        </p:spPr>
      </p:pic>
      <p:pic>
        <p:nvPicPr>
          <p:cNvPr id="3" name="Picture 2"/>
          <p:cNvPicPr>
            <a:picLocks noChangeAspect="1"/>
          </p:cNvPicPr>
          <p:nvPr/>
        </p:nvPicPr>
        <p:blipFill>
          <a:blip r:embed="rId4"/>
          <a:stretch>
            <a:fillRect/>
          </a:stretch>
        </p:blipFill>
        <p:spPr>
          <a:xfrm>
            <a:off x="5805913" y="1508395"/>
            <a:ext cx="3333114" cy="1801300"/>
          </a:xfrm>
          <a:prstGeom prst="rect">
            <a:avLst/>
          </a:prstGeom>
        </p:spPr>
      </p:pic>
      <p:pic>
        <p:nvPicPr>
          <p:cNvPr id="7" name="Picture 6"/>
          <p:cNvPicPr>
            <a:picLocks noChangeAspect="1"/>
          </p:cNvPicPr>
          <p:nvPr/>
        </p:nvPicPr>
        <p:blipFill>
          <a:blip r:embed="rId5"/>
          <a:stretch>
            <a:fillRect/>
          </a:stretch>
        </p:blipFill>
        <p:spPr>
          <a:xfrm>
            <a:off x="4566108" y="-77178"/>
            <a:ext cx="2363945" cy="1585573"/>
          </a:xfrm>
          <a:prstGeom prst="rect">
            <a:avLst/>
          </a:prstGeom>
        </p:spPr>
      </p:pic>
      <p:sp>
        <p:nvSpPr>
          <p:cNvPr id="4" name="TextBox 3"/>
          <p:cNvSpPr txBox="1"/>
          <p:nvPr/>
        </p:nvSpPr>
        <p:spPr>
          <a:xfrm>
            <a:off x="5024927" y="1119499"/>
            <a:ext cx="1905126" cy="307777"/>
          </a:xfrm>
          <a:prstGeom prst="rect">
            <a:avLst/>
          </a:prstGeom>
          <a:noFill/>
        </p:spPr>
        <p:txBody>
          <a:bodyPr wrap="square" rtlCol="0">
            <a:spAutoFit/>
          </a:bodyPr>
          <a:lstStyle/>
          <a:p>
            <a:r>
              <a:rPr lang="en-US" dirty="0" smtClean="0">
                <a:solidFill>
                  <a:schemeClr val="tx1"/>
                </a:solidFill>
              </a:rPr>
              <a:t>Normal</a:t>
            </a:r>
            <a:endParaRPr lang="en-US" dirty="0">
              <a:solidFill>
                <a:schemeClr val="tx1"/>
              </a:solidFill>
            </a:endParaRPr>
          </a:p>
        </p:txBody>
      </p:sp>
      <p:sp>
        <p:nvSpPr>
          <p:cNvPr id="9" name="TextBox 8"/>
          <p:cNvSpPr txBox="1"/>
          <p:nvPr/>
        </p:nvSpPr>
        <p:spPr>
          <a:xfrm>
            <a:off x="3057970" y="2914053"/>
            <a:ext cx="1905126" cy="307777"/>
          </a:xfrm>
          <a:prstGeom prst="rect">
            <a:avLst/>
          </a:prstGeom>
          <a:noFill/>
        </p:spPr>
        <p:txBody>
          <a:bodyPr wrap="square" rtlCol="0">
            <a:spAutoFit/>
          </a:bodyPr>
          <a:lstStyle/>
          <a:p>
            <a:r>
              <a:rPr lang="en-US" dirty="0" smtClean="0">
                <a:solidFill>
                  <a:schemeClr val="tx1"/>
                </a:solidFill>
              </a:rPr>
              <a:t>Inflammation: Bursitis</a:t>
            </a:r>
            <a:endParaRPr lang="en-US" dirty="0">
              <a:solidFill>
                <a:schemeClr val="tx1"/>
              </a:solidFill>
            </a:endParaRPr>
          </a:p>
        </p:txBody>
      </p:sp>
      <p:sp>
        <p:nvSpPr>
          <p:cNvPr id="10" name="TextBox 9"/>
          <p:cNvSpPr txBox="1"/>
          <p:nvPr/>
        </p:nvSpPr>
        <p:spPr>
          <a:xfrm>
            <a:off x="6997582" y="2905444"/>
            <a:ext cx="1905126" cy="307777"/>
          </a:xfrm>
          <a:prstGeom prst="rect">
            <a:avLst/>
          </a:prstGeom>
          <a:noFill/>
        </p:spPr>
        <p:txBody>
          <a:bodyPr wrap="square" rtlCol="0">
            <a:spAutoFit/>
          </a:bodyPr>
          <a:lstStyle/>
          <a:p>
            <a:r>
              <a:rPr lang="en-US" dirty="0" smtClean="0">
                <a:solidFill>
                  <a:schemeClr val="tx1"/>
                </a:solidFill>
              </a:rPr>
              <a:t>Tendinosis</a:t>
            </a:r>
            <a:endParaRPr lang="en-US" dirty="0">
              <a:solidFill>
                <a:schemeClr val="tx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8"/>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dirty="0" smtClean="0"/>
              <a:t>Overuse Tendinopathy </a:t>
            </a:r>
            <a:br>
              <a:rPr lang="en" dirty="0" smtClean="0"/>
            </a:br>
            <a:r>
              <a:rPr lang="en" dirty="0" smtClean="0"/>
              <a:t>Treatment </a:t>
            </a:r>
            <a:r>
              <a:rPr lang="en" dirty="0"/>
              <a:t>Options</a:t>
            </a:r>
            <a:endParaRPr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42133</TotalTime>
  <Words>3963</Words>
  <Application>Microsoft Office PowerPoint</Application>
  <PresentationFormat>On-screen Show (16:9)</PresentationFormat>
  <Paragraphs>399</Paragraphs>
  <Slides>32</Slides>
  <Notes>31</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Average</vt:lpstr>
      <vt:lpstr>Oswald</vt:lpstr>
      <vt:lpstr>Arial</vt:lpstr>
      <vt:lpstr>Slate</vt:lpstr>
      <vt:lpstr>Rotator Cuff  Overuse Tendinopathy: Conservative Treatment</vt:lpstr>
      <vt:lpstr>Disclosures</vt:lpstr>
      <vt:lpstr>Overview </vt:lpstr>
      <vt:lpstr>Current Theories on Tendinopathy</vt:lpstr>
      <vt:lpstr>Tendon Pathology: A Straightforward Path?  </vt:lpstr>
      <vt:lpstr>PowerPoint Presentation</vt:lpstr>
      <vt:lpstr> Rotator Cuff Anatomy</vt:lpstr>
      <vt:lpstr>Tendinopathy:  Practical Framework</vt:lpstr>
      <vt:lpstr>Overuse Tendinopathy  Treatment Options</vt:lpstr>
      <vt:lpstr>So many options...</vt:lpstr>
      <vt:lpstr>Topical Nitroglycerin</vt:lpstr>
      <vt:lpstr>Collagen Peptides </vt:lpstr>
      <vt:lpstr>NSAIDs</vt:lpstr>
      <vt:lpstr>Flexibility-Stretching</vt:lpstr>
      <vt:lpstr>Corticosteroids</vt:lpstr>
      <vt:lpstr>PowerPoint Presentation</vt:lpstr>
      <vt:lpstr>Soft Tissue Mobilization</vt:lpstr>
      <vt:lpstr>Bracing: Rotator Cuff Tendinosis</vt:lpstr>
      <vt:lpstr>Eccentric Strengthening</vt:lpstr>
      <vt:lpstr>Eccentric Strengthening</vt:lpstr>
      <vt:lpstr>Ultrasound-Guided Options</vt:lpstr>
      <vt:lpstr>OrthoBiologics: Platelet Rich Plasma</vt:lpstr>
      <vt:lpstr>US-Guided Needling</vt:lpstr>
      <vt:lpstr>US-Guided Fenestration</vt:lpstr>
      <vt:lpstr>Calcific Rotator Cuff Tendinosis: US-Guided Barbotage</vt:lpstr>
      <vt:lpstr>Calcific Rotator Cuff Tendinosis: US-Guided Barbotage</vt:lpstr>
      <vt:lpstr>Calcific Rotator Cuff Tendinosis: US-Guided Barbotage</vt:lpstr>
      <vt:lpstr>Conclusion </vt:lpstr>
      <vt:lpstr>Questions?</vt:lpstr>
      <vt:lpstr>Sources</vt:lpstr>
      <vt:lpstr>Sources</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Chronic Tendinopathy: Ways to Treat What We Don’t Understand</dc:title>
  <cp:lastModifiedBy>Christopher M Nelson</cp:lastModifiedBy>
  <cp:revision>71</cp:revision>
  <dcterms:modified xsi:type="dcterms:W3CDTF">2024-03-10T08:27:29Z</dcterms:modified>
</cp:coreProperties>
</file>