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896" r:id="rId2"/>
    <p:sldId id="895" r:id="rId3"/>
    <p:sldId id="894" r:id="rId4"/>
    <p:sldId id="897" r:id="rId5"/>
    <p:sldId id="898" r:id="rId6"/>
    <p:sldId id="899" r:id="rId7"/>
    <p:sldId id="900" r:id="rId8"/>
    <p:sldId id="901" r:id="rId9"/>
    <p:sldId id="902" r:id="rId10"/>
    <p:sldId id="904" r:id="rId11"/>
    <p:sldId id="903" r:id="rId12"/>
    <p:sldId id="905" r:id="rId13"/>
    <p:sldId id="906" r:id="rId14"/>
    <p:sldId id="907" r:id="rId15"/>
    <p:sldId id="908" r:id="rId16"/>
    <p:sldId id="909" r:id="rId17"/>
    <p:sldId id="910" r:id="rId18"/>
    <p:sldId id="911" r:id="rId19"/>
    <p:sldId id="913" r:id="rId20"/>
    <p:sldId id="914" r:id="rId21"/>
    <p:sldId id="915" r:id="rId22"/>
    <p:sldId id="9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Nyarango" initials="RN" lastIdx="1" clrIdx="0">
    <p:extLst>
      <p:ext uri="{19B8F6BF-5375-455C-9EA6-DF929625EA0E}">
        <p15:presenceInfo xmlns:p15="http://schemas.microsoft.com/office/powerpoint/2012/main" userId="S::rnyarango@gerties.org::968a37a1-1004-4e84-945e-c2708416f1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49893-CDDE-4C2B-AC6A-9833321D6D51}" v="30" dt="2022-05-26T08:52:43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Nyarango" userId="968a37a1-1004-4e84-945e-c2708416f1fe" providerId="ADAL" clId="{31049893-CDDE-4C2B-AC6A-9833321D6D51}"/>
    <pc:docChg chg="modMainMaster">
      <pc:chgData name="Robert Nyarango" userId="968a37a1-1004-4e84-945e-c2708416f1fe" providerId="ADAL" clId="{31049893-CDDE-4C2B-AC6A-9833321D6D51}" dt="2022-05-26T08:52:43.820" v="39" actId="1076"/>
      <pc:docMkLst>
        <pc:docMk/>
      </pc:docMkLst>
      <pc:sldMasterChg chg="modSldLayout">
        <pc:chgData name="Robert Nyarango" userId="968a37a1-1004-4e84-945e-c2708416f1fe" providerId="ADAL" clId="{31049893-CDDE-4C2B-AC6A-9833321D6D51}" dt="2022-05-26T08:52:43.820" v="39" actId="1076"/>
        <pc:sldMasterMkLst>
          <pc:docMk/>
          <pc:sldMasterMk cId="990127596" sldId="2147483672"/>
        </pc:sldMasterMkLst>
        <pc:sldLayoutChg chg="addSp modSp mod">
          <pc:chgData name="Robert Nyarango" userId="968a37a1-1004-4e84-945e-c2708416f1fe" providerId="ADAL" clId="{31049893-CDDE-4C2B-AC6A-9833321D6D51}" dt="2022-05-26T08:46:20.705" v="10" actId="1076"/>
          <pc:sldLayoutMkLst>
            <pc:docMk/>
            <pc:sldMasterMk cId="990127596" sldId="2147483672"/>
            <pc:sldLayoutMk cId="1225097629" sldId="2147483673"/>
          </pc:sldLayoutMkLst>
          <pc:picChg chg="mod">
            <ac:chgData name="Robert Nyarango" userId="968a37a1-1004-4e84-945e-c2708416f1fe" providerId="ADAL" clId="{31049893-CDDE-4C2B-AC6A-9833321D6D51}" dt="2022-05-26T08:46:16.321" v="9" actId="1076"/>
            <ac:picMkLst>
              <pc:docMk/>
              <pc:sldMasterMk cId="990127596" sldId="2147483672"/>
              <pc:sldLayoutMk cId="1225097629" sldId="2147483673"/>
              <ac:picMk id="7" creationId="{65B520A9-1D8F-4AC7-AFEF-D46729C305A3}"/>
            </ac:picMkLst>
          </pc:picChg>
          <pc:picChg chg="mod">
            <ac:chgData name="Robert Nyarango" userId="968a37a1-1004-4e84-945e-c2708416f1fe" providerId="ADAL" clId="{31049893-CDDE-4C2B-AC6A-9833321D6D51}" dt="2022-05-26T08:46:15.041" v="8" actId="1076"/>
            <ac:picMkLst>
              <pc:docMk/>
              <pc:sldMasterMk cId="990127596" sldId="2147483672"/>
              <pc:sldLayoutMk cId="1225097629" sldId="2147483673"/>
              <ac:picMk id="8" creationId="{84BC2591-88B0-4974-8F29-2C8BA503B768}"/>
            </ac:picMkLst>
          </pc:picChg>
          <pc:picChg chg="add mod">
            <ac:chgData name="Robert Nyarango" userId="968a37a1-1004-4e84-945e-c2708416f1fe" providerId="ADAL" clId="{31049893-CDDE-4C2B-AC6A-9833321D6D51}" dt="2022-05-26T08:46:20.705" v="10" actId="1076"/>
            <ac:picMkLst>
              <pc:docMk/>
              <pc:sldMasterMk cId="990127596" sldId="2147483672"/>
              <pc:sldLayoutMk cId="1225097629" sldId="2147483673"/>
              <ac:picMk id="9" creationId="{E2FCDA8C-25D4-DD8E-1547-D58D78F0D141}"/>
            </ac:picMkLst>
          </pc:picChg>
        </pc:sldLayoutChg>
        <pc:sldLayoutChg chg="addSp modSp mod">
          <pc:chgData name="Robert Nyarango" userId="968a37a1-1004-4e84-945e-c2708416f1fe" providerId="ADAL" clId="{31049893-CDDE-4C2B-AC6A-9833321D6D51}" dt="2022-05-26T08:52:43.820" v="39" actId="1076"/>
          <pc:sldLayoutMkLst>
            <pc:docMk/>
            <pc:sldMasterMk cId="990127596" sldId="2147483672"/>
            <pc:sldLayoutMk cId="4278759200" sldId="2147483674"/>
          </pc:sldLayoutMkLst>
          <pc:picChg chg="mod">
            <ac:chgData name="Robert Nyarango" userId="968a37a1-1004-4e84-945e-c2708416f1fe" providerId="ADAL" clId="{31049893-CDDE-4C2B-AC6A-9833321D6D51}" dt="2022-05-26T08:52:05.941" v="33" actId="1076"/>
            <ac:picMkLst>
              <pc:docMk/>
              <pc:sldMasterMk cId="990127596" sldId="2147483672"/>
              <pc:sldLayoutMk cId="4278759200" sldId="2147483674"/>
              <ac:picMk id="6" creationId="{00000000-0000-0000-0000-000000000000}"/>
            </ac:picMkLst>
          </pc:picChg>
          <pc:picChg chg="mod">
            <ac:chgData name="Robert Nyarango" userId="968a37a1-1004-4e84-945e-c2708416f1fe" providerId="ADAL" clId="{31049893-CDDE-4C2B-AC6A-9833321D6D51}" dt="2022-05-26T08:52:07.447" v="34" actId="1076"/>
            <ac:picMkLst>
              <pc:docMk/>
              <pc:sldMasterMk cId="990127596" sldId="2147483672"/>
              <pc:sldLayoutMk cId="4278759200" sldId="2147483674"/>
              <ac:picMk id="7" creationId="{00000000-0000-0000-0000-000000000000}"/>
            </ac:picMkLst>
          </pc:picChg>
          <pc:picChg chg="mod">
            <ac:chgData name="Robert Nyarango" userId="968a37a1-1004-4e84-945e-c2708416f1fe" providerId="ADAL" clId="{31049893-CDDE-4C2B-AC6A-9833321D6D51}" dt="2022-05-26T08:51:47.948" v="28" actId="1076"/>
            <ac:picMkLst>
              <pc:docMk/>
              <pc:sldMasterMk cId="990127596" sldId="2147483672"/>
              <pc:sldLayoutMk cId="4278759200" sldId="2147483674"/>
              <ac:picMk id="8" creationId="{94582644-D603-4A40-B15D-A3334E92EBA8}"/>
            </ac:picMkLst>
          </pc:picChg>
          <pc:picChg chg="add mod">
            <ac:chgData name="Robert Nyarango" userId="968a37a1-1004-4e84-945e-c2708416f1fe" providerId="ADAL" clId="{31049893-CDDE-4C2B-AC6A-9833321D6D51}" dt="2022-05-26T08:52:43.820" v="39" actId="1076"/>
            <ac:picMkLst>
              <pc:docMk/>
              <pc:sldMasterMk cId="990127596" sldId="2147483672"/>
              <pc:sldLayoutMk cId="4278759200" sldId="2147483674"/>
              <ac:picMk id="9" creationId="{65AA65A1-8F14-0D93-042B-06406E0D61B8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416-53C2-44E1-B27C-F085F9D320A6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363B-39DD-4E2F-9544-17FD289E2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182B9-C46D-467E-9116-B90ABC91FD24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40AB-33BA-425C-97FD-D4AC7BEAC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68375" y="4418877"/>
            <a:ext cx="2133600" cy="344346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30E4075-1F6D-4931-82D1-36D09845385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F4ACD-C60A-4F2E-99EF-495F23F55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" y="5457079"/>
            <a:ext cx="1061013" cy="1258236"/>
          </a:xfrm>
          <a:prstGeom prst="rect">
            <a:avLst/>
          </a:prstGeom>
        </p:spPr>
      </p:pic>
      <p:pic>
        <p:nvPicPr>
          <p:cNvPr id="7" name="Picture 7" descr="Children's Hospital Association logo">
            <a:extLst>
              <a:ext uri="{FF2B5EF4-FFF2-40B4-BE49-F238E27FC236}">
                <a16:creationId xmlns:a16="http://schemas.microsoft.com/office/drawing/2014/main" id="{65B520A9-1D8F-4AC7-AFEF-D46729C305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97" y="5995397"/>
            <a:ext cx="219074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rnyarango\AppData\Local\Microsoft\Windows\Temporary Internet Files\Content.Outlook\WSPBA7IY\Logo.tif">
            <a:extLst>
              <a:ext uri="{FF2B5EF4-FFF2-40B4-BE49-F238E27FC236}">
                <a16:creationId xmlns:a16="http://schemas.microsoft.com/office/drawing/2014/main" id="{84BC2591-88B0-4974-8F29-2C8BA503B768}"/>
              </a:ext>
            </a:extLst>
          </p:cNvPr>
          <p:cNvPicPr/>
          <p:nvPr userDrawn="1"/>
        </p:nvPicPr>
        <p:blipFill>
          <a:blip r:embed="rId4" cstate="print"/>
          <a:srcRect l="13757" t="16921" r="24584" b="17337"/>
          <a:stretch>
            <a:fillRect/>
          </a:stretch>
        </p:blipFill>
        <p:spPr bwMode="auto">
          <a:xfrm>
            <a:off x="5257800" y="5657850"/>
            <a:ext cx="18288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2FCDA8C-25D4-DD8E-1547-D58D78F0D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90" y="5657850"/>
            <a:ext cx="1398212" cy="117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EA42-7CFA-424C-ADD5-13EB81734A61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2C5F-9256-4EB1-A9CC-20020C61F9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FD9C-EAF0-476D-9836-339DF02BED9D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9272-5C35-47F3-B960-297AD7014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42317" y="4187735"/>
            <a:ext cx="2590800" cy="349429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:\Users\rnyarango\AppData\Local\Microsoft\Windows\Temporary Internet Files\Content.Outlook\WSPBA7IY\Logo.tif"/>
          <p:cNvPicPr/>
          <p:nvPr userDrawn="1"/>
        </p:nvPicPr>
        <p:blipFill>
          <a:blip r:embed="rId2" cstate="print"/>
          <a:srcRect l="13757" t="16921" r="24584" b="17337"/>
          <a:stretch>
            <a:fillRect/>
          </a:stretch>
        </p:blipFill>
        <p:spPr bwMode="auto">
          <a:xfrm>
            <a:off x="4724400" y="5753012"/>
            <a:ext cx="18288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hildren's Hospital Association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99" y="6114494"/>
            <a:ext cx="219074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82644-D603-4A40-B15D-A3334E92EB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5376"/>
            <a:ext cx="1061013" cy="125823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5AA65A1-8F14-0D93-042B-06406E0D6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10" y="5753012"/>
            <a:ext cx="117626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B4D4-7099-4B9E-8DF0-72165166CAF0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E321-C0B5-4BA3-B543-0123A7B2C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00DAC-7B94-4A8C-93A8-BF3F5B43E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" y="5457079"/>
            <a:ext cx="1061013" cy="1258236"/>
          </a:xfrm>
          <a:prstGeom prst="rect">
            <a:avLst/>
          </a:prstGeom>
        </p:spPr>
      </p:pic>
      <p:pic>
        <p:nvPicPr>
          <p:cNvPr id="9" name="Picture 7" descr="Children's Hospital Association logo">
            <a:extLst>
              <a:ext uri="{FF2B5EF4-FFF2-40B4-BE49-F238E27FC236}">
                <a16:creationId xmlns:a16="http://schemas.microsoft.com/office/drawing/2014/main" id="{E9739DF6-322F-4729-BCAB-25858C592D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6192121"/>
            <a:ext cx="219074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rnyarango\AppData\Local\Microsoft\Windows\Temporary Internet Files\Content.Outlook\WSPBA7IY\Logo.tif">
            <a:extLst>
              <a:ext uri="{FF2B5EF4-FFF2-40B4-BE49-F238E27FC236}">
                <a16:creationId xmlns:a16="http://schemas.microsoft.com/office/drawing/2014/main" id="{314D6C15-FB6D-4F82-83F5-D209E8962D70}"/>
              </a:ext>
            </a:extLst>
          </p:cNvPr>
          <p:cNvPicPr/>
          <p:nvPr userDrawn="1"/>
        </p:nvPicPr>
        <p:blipFill>
          <a:blip r:embed="rId4" cstate="print"/>
          <a:srcRect l="13757" t="16921" r="24584" b="17337"/>
          <a:stretch>
            <a:fillRect/>
          </a:stretch>
        </p:blipFill>
        <p:spPr bwMode="auto">
          <a:xfrm>
            <a:off x="7137632" y="5749208"/>
            <a:ext cx="182880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EC0130F-B1C4-4C17-ADC0-F2CFE8B2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642317" y="4187735"/>
            <a:ext cx="2590800" cy="349429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C0A18C-49A9-45BA-AA68-F8A8EE46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9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32B5-C382-43FC-AB00-B4E5BCF6A193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F8A9-E74D-47D0-AC6C-635A3AD6BC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CD2A-7089-40C6-92FC-E7842BDE7835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893E-E597-4590-9B5E-7119D76AF9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3851-722B-4DFD-AF4D-07F58AC80019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8048-401D-4460-9F15-BB4B127ED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3736-B706-4CC2-91AE-6AE547FB00D9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9A4-12CC-48C2-B4A8-2BC7603F98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D7DB-5A6F-463C-A0C8-AA4D0BFB16C6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C7E4-54D2-43F1-8912-409A260151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882BF-5E07-4862-8D37-0314F7EF3500}" type="datetime2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4B17B-C768-41CC-8110-60374068B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2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u.edu/coehs/performance_psychology/leap/resources/anxiety/Arousal%20Regul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ngeofmotion.net.au/arousal-regulation-psychological-skills-trainin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nkarianjahi@gertie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264"/>
            <a:ext cx="4511431" cy="35481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D4705A-79D0-4B57-80D8-B50F31148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4750"/>
            <a:ext cx="6400800" cy="1752600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</a:rPr>
              <a:t>Sports Psychology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Dr</a:t>
            </a:r>
            <a:r>
              <a:rPr lang="it-IT" sz="2800" dirty="0">
                <a:solidFill>
                  <a:schemeClr val="tx1"/>
                </a:solidFill>
              </a:rPr>
              <a:t>. Njeri Karianjahi</a:t>
            </a:r>
          </a:p>
          <a:p>
            <a:r>
              <a:rPr lang="it-IT" sz="2800" dirty="0">
                <a:solidFill>
                  <a:schemeClr val="tx1"/>
                </a:solidFill>
              </a:rPr>
              <a:t>Consultant Paediatrician</a:t>
            </a:r>
          </a:p>
          <a:p>
            <a:r>
              <a:rPr lang="it-IT" sz="2800" dirty="0">
                <a:solidFill>
                  <a:schemeClr val="tx1"/>
                </a:solidFill>
              </a:rPr>
              <a:t>Adolescent Medicine Specialist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75EC-54C6-44EA-B90E-C2C40ED8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E4075-1F6D-4931-82D1-36D09845385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 Types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34801"/>
            <a:ext cx="6011126" cy="30644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599297"/>
            <a:ext cx="449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i="1" dirty="0"/>
              <a:t>https://selfdeterminationtheory.org/wp-content/uploads/2019/08/2018_HealyTinckell-SmithNtoumanis_OxfordREP.pdf</a:t>
            </a:r>
          </a:p>
        </p:txBody>
      </p:sp>
    </p:spTree>
    <p:extLst>
      <p:ext uri="{BB962C8B-B14F-4D97-AF65-F5344CB8AC3E}">
        <p14:creationId xmlns:p14="http://schemas.microsoft.com/office/powerpoint/2010/main" val="1891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 Setting Theory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Principles of effective goal setting:</a:t>
            </a:r>
          </a:p>
          <a:p>
            <a:r>
              <a:rPr lang="en-US" sz="2400" dirty="0"/>
              <a:t>Specific</a:t>
            </a:r>
          </a:p>
          <a:p>
            <a:r>
              <a:rPr lang="en-US" sz="2400" dirty="0"/>
              <a:t>Measurable</a:t>
            </a:r>
          </a:p>
          <a:p>
            <a:r>
              <a:rPr lang="en-US" sz="2400" dirty="0" smtClean="0"/>
              <a:t>Challenging (Achievable)</a:t>
            </a:r>
            <a:endParaRPr lang="en-US" sz="2400" dirty="0"/>
          </a:p>
          <a:p>
            <a:r>
              <a:rPr lang="en-US" sz="2400" dirty="0" smtClean="0"/>
              <a:t>Realistic</a:t>
            </a:r>
            <a:endParaRPr lang="en-US" sz="2400" dirty="0"/>
          </a:p>
          <a:p>
            <a:r>
              <a:rPr lang="en-US" sz="2400" dirty="0"/>
              <a:t>Time-bound-short, mid and long term</a:t>
            </a:r>
          </a:p>
          <a:p>
            <a:r>
              <a:rPr lang="en-US" sz="2400" dirty="0"/>
              <a:t>Continually reevaluating goals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Motor Imagery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act of rehearsing voluntary movements without engaging in the actual corresponding actions.</a:t>
            </a:r>
          </a:p>
          <a:p>
            <a:r>
              <a:rPr lang="en-US" sz="2400" dirty="0"/>
              <a:t>Has positive impact on psychological states e.g reducing anxiety, increasing self confidence and self efficacy, use as a coping strategy, maintaining skills</a:t>
            </a:r>
          </a:p>
          <a:p>
            <a:r>
              <a:rPr lang="en-US" sz="2400" dirty="0"/>
              <a:t>Mental preparation </a:t>
            </a:r>
            <a:r>
              <a:rPr lang="en-US" sz="2400" dirty="0" smtClean="0"/>
              <a:t>technique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 err="1" smtClean="0"/>
              <a:t>Morone</a:t>
            </a:r>
            <a:r>
              <a:rPr lang="en-US" sz="2400" i="1" dirty="0" smtClean="0"/>
              <a:t> G. et.al,2022</a:t>
            </a:r>
            <a:endParaRPr lang="en-US" sz="2400" i="1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609600"/>
            <a:ext cx="3964347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Arousal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Arousal Regulation: physiological and psychological activation level.</a:t>
            </a:r>
          </a:p>
          <a:p>
            <a:r>
              <a:rPr lang="en-US" sz="2400" smtClean="0"/>
              <a:t>Scale from deep sleep to intense excitement.</a:t>
            </a:r>
          </a:p>
          <a:p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79636"/>
            <a:ext cx="3124200" cy="1967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5186362"/>
            <a:ext cx="5867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https://www.wiu.edu/coehs/performance_psychology/leap/resources/anxiety/Arousal%20Regulation.pdf</a:t>
            </a:r>
            <a:endParaRPr lang="en-US" sz="1100" i="1" dirty="0"/>
          </a:p>
          <a:p>
            <a:r>
              <a:rPr lang="en-US" sz="1100" i="1" dirty="0">
                <a:hlinkClick r:id="rId4"/>
              </a:rPr>
              <a:t>https://rangeofmotion.net.au/arousal-regulation-psychological-skills-training/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499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Excess arousal caused by:</a:t>
            </a:r>
          </a:p>
          <a:p>
            <a:r>
              <a:rPr lang="en-US" sz="2400" dirty="0"/>
              <a:t>Competitive situation</a:t>
            </a:r>
          </a:p>
          <a:p>
            <a:r>
              <a:rPr lang="en-US" sz="2400" dirty="0"/>
              <a:t>Fear of failure</a:t>
            </a:r>
          </a:p>
          <a:p>
            <a:r>
              <a:rPr lang="en-US" sz="2400" dirty="0"/>
              <a:t>Being watched or judged by others.</a:t>
            </a:r>
          </a:p>
          <a:p>
            <a:r>
              <a:rPr lang="en-US" sz="2400" dirty="0"/>
              <a:t>Impacts:</a:t>
            </a:r>
          </a:p>
          <a:p>
            <a:r>
              <a:rPr lang="en-US" sz="2400" dirty="0"/>
              <a:t>Excessive arousal=muscle tense, coordination difficulties</a:t>
            </a:r>
          </a:p>
          <a:p>
            <a:r>
              <a:rPr lang="en-US" sz="2400" dirty="0"/>
              <a:t>Excessive arousal=Reduced attention and concentration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Arousal Regulation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3292125" cy="19752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17637"/>
            <a:ext cx="3292125" cy="197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56" y="1417636"/>
            <a:ext cx="3292125" cy="197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682575"/>
            <a:ext cx="3292125" cy="197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694" y="3682574"/>
            <a:ext cx="3292125" cy="197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5624345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dirty="0"/>
              <a:t>https://rangeofmotion.net.au/arousal-regulation-psychological-skills-training</a:t>
            </a:r>
          </a:p>
        </p:txBody>
      </p:sp>
    </p:spTree>
    <p:extLst>
      <p:ext uri="{BB962C8B-B14F-4D97-AF65-F5344CB8AC3E}">
        <p14:creationId xmlns:p14="http://schemas.microsoft.com/office/powerpoint/2010/main" val="5066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Self talk is defined as statements addressed to the self-Hardy,2006</a:t>
            </a:r>
          </a:p>
          <a:p>
            <a:r>
              <a:rPr lang="en-US" sz="2400" dirty="0"/>
              <a:t>Types of self talk:</a:t>
            </a:r>
          </a:p>
          <a:p>
            <a:r>
              <a:rPr lang="en-US" sz="2400" dirty="0"/>
              <a:t>Calming</a:t>
            </a:r>
          </a:p>
          <a:p>
            <a:r>
              <a:rPr lang="en-US" sz="2400" dirty="0"/>
              <a:t>Instructional</a:t>
            </a:r>
          </a:p>
          <a:p>
            <a:r>
              <a:rPr lang="en-US" sz="2400" dirty="0"/>
              <a:t>Motivational</a:t>
            </a:r>
          </a:p>
          <a:p>
            <a:r>
              <a:rPr lang="en-US" sz="2400" dirty="0"/>
              <a:t>Focus</a:t>
            </a:r>
          </a:p>
          <a:p>
            <a:pPr marL="0" indent="0">
              <a:buNone/>
            </a:pPr>
            <a:r>
              <a:rPr lang="en-US" sz="1200" i="1" dirty="0"/>
              <a:t>https://oxfordre.com/psychology/display/10.1093/acrefore/9780190236557.001.0001/acrefore-9780190236557-e-157</a:t>
            </a:r>
          </a:p>
          <a:p>
            <a:pPr marL="0" indent="0">
              <a:buNone/>
            </a:pPr>
            <a:r>
              <a:rPr lang="en-US" sz="1200" i="1" dirty="0"/>
              <a:t>https://www.coachestoolbox.net/mental-toughness/positive-self-talk-for-your-athletes</a:t>
            </a:r>
          </a:p>
          <a:p>
            <a:endParaRPr lang="en-C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0" y="2525402"/>
            <a:ext cx="4800600" cy="1436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Self Talk</a:t>
            </a:r>
          </a:p>
        </p:txBody>
      </p:sp>
    </p:spTree>
    <p:extLst>
      <p:ext uri="{BB962C8B-B14F-4D97-AF65-F5344CB8AC3E}">
        <p14:creationId xmlns:p14="http://schemas.microsoft.com/office/powerpoint/2010/main" val="25219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Type of Self Talk is This?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598" y="1686721"/>
            <a:ext cx="2450804" cy="43529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Sports on Academic Achievement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382469"/>
            <a:ext cx="8229600" cy="4525963"/>
          </a:xfrm>
        </p:spPr>
        <p:txBody>
          <a:bodyPr/>
          <a:lstStyle/>
          <a:p>
            <a:r>
              <a:rPr lang="en-CA" sz="2400" dirty="0"/>
              <a:t>Better at reading and maths</a:t>
            </a:r>
          </a:p>
          <a:p>
            <a:r>
              <a:rPr lang="en-CA" sz="2400" dirty="0"/>
              <a:t>Higher grade point averages</a:t>
            </a:r>
          </a:p>
          <a:p>
            <a:r>
              <a:rPr lang="en-CA" sz="2400" dirty="0"/>
              <a:t>Improved attention, planning, problem-solving, working memory, inhibitory control</a:t>
            </a:r>
          </a:p>
          <a:p>
            <a:r>
              <a:rPr lang="en-CA" sz="2400" dirty="0"/>
              <a:t>Spatial learning in older adolescent males</a:t>
            </a:r>
          </a:p>
          <a:p>
            <a:pPr marL="0" indent="0">
              <a:buNone/>
            </a:pPr>
            <a:endParaRPr lang="en-CA" sz="1200" i="1" dirty="0" smtClean="0"/>
          </a:p>
          <a:p>
            <a:pPr marL="0" indent="0">
              <a:buNone/>
            </a:pPr>
            <a:endParaRPr lang="en-CA" sz="1200" i="1" dirty="0"/>
          </a:p>
          <a:p>
            <a:pPr marL="0" indent="0">
              <a:buNone/>
            </a:pPr>
            <a:endParaRPr lang="en-CA" sz="1200" i="1" dirty="0" smtClean="0"/>
          </a:p>
          <a:p>
            <a:pPr marL="0" indent="0">
              <a:buNone/>
            </a:pPr>
            <a:endParaRPr lang="en-CA" sz="1200" i="1" dirty="0"/>
          </a:p>
          <a:p>
            <a:pPr marL="0" indent="0">
              <a:buNone/>
            </a:pPr>
            <a:endParaRPr lang="en-CA" sz="1200" i="1" dirty="0" smtClean="0"/>
          </a:p>
          <a:p>
            <a:pPr marL="0" indent="0">
              <a:buNone/>
            </a:pPr>
            <a:endParaRPr lang="en-CA" sz="1200" i="1" dirty="0"/>
          </a:p>
          <a:p>
            <a:pPr marL="0" indent="0">
              <a:buNone/>
            </a:pPr>
            <a:r>
              <a:rPr lang="en-CA" sz="1200" i="1" dirty="0" err="1" smtClean="0"/>
              <a:t>Herting</a:t>
            </a:r>
            <a:r>
              <a:rPr lang="en-CA" sz="1200" i="1" dirty="0" smtClean="0"/>
              <a:t> </a:t>
            </a:r>
            <a:r>
              <a:rPr lang="en-CA" sz="1200" i="1" dirty="0"/>
              <a:t>MM, Chu X. Exercise, cognition, and the adolescent brain. Birth Defects Res. 2017 Dec 1;109(20):1672-1679. </a:t>
            </a:r>
            <a:r>
              <a:rPr lang="en-CA" sz="1200" i="1" dirty="0" err="1"/>
              <a:t>doi</a:t>
            </a:r>
            <a:r>
              <a:rPr lang="en-CA" sz="1200" i="1" dirty="0"/>
              <a:t>: 10.1002/bdr2.1178. PMID: 29251839; PMCID: PMC5973814.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state of mental health in Kenya</a:t>
            </a:r>
          </a:p>
          <a:p>
            <a:r>
              <a:rPr lang="en-US" dirty="0"/>
              <a:t>Life course approach</a:t>
            </a:r>
          </a:p>
          <a:p>
            <a:r>
              <a:rPr lang="en-US" dirty="0"/>
              <a:t>Adolescent brain development</a:t>
            </a:r>
          </a:p>
          <a:p>
            <a:r>
              <a:rPr lang="en-US" dirty="0"/>
              <a:t>Sports psychology</a:t>
            </a:r>
          </a:p>
          <a:p>
            <a:r>
              <a:rPr lang="en-US" dirty="0" smtClean="0"/>
              <a:t>Benefits </a:t>
            </a:r>
            <a:r>
              <a:rPr lang="en-US" dirty="0"/>
              <a:t>of sports psychology</a:t>
            </a:r>
          </a:p>
          <a:p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8736"/>
            <a:ext cx="4038600" cy="32688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65DB-B61D-4A37-AFF2-27543F78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Psychological Skills Training on Sports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Improve performance and confidence</a:t>
            </a:r>
          </a:p>
          <a:p>
            <a:r>
              <a:rPr lang="en-US" sz="2400" dirty="0"/>
              <a:t>Helps deal with emotions better</a:t>
            </a:r>
          </a:p>
          <a:p>
            <a:r>
              <a:rPr lang="en-US" sz="2400" dirty="0"/>
              <a:t>Tools to deal with the pressure of competition</a:t>
            </a:r>
          </a:p>
          <a:p>
            <a:r>
              <a:rPr lang="en-US" sz="2400" dirty="0"/>
              <a:t>Recovery from injuries</a:t>
            </a:r>
          </a:p>
          <a:p>
            <a:r>
              <a:rPr lang="en-US" sz="2400" dirty="0"/>
              <a:t>Sports specific technique acquisition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57" y="1686721"/>
            <a:ext cx="6523285" cy="43529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 with us!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nkarianjahi@gerties.org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Adolescent/Teen medicine clinic:</a:t>
            </a:r>
          </a:p>
          <a:p>
            <a:pPr marL="0" indent="0">
              <a:buNone/>
            </a:pPr>
            <a:r>
              <a:rPr lang="en-CA" dirty="0" smtClean="0"/>
              <a:t>Call: 0207206000 </a:t>
            </a:r>
          </a:p>
          <a:p>
            <a:r>
              <a:rPr lang="en-CA" dirty="0" smtClean="0"/>
              <a:t>Tuesdays 12noon-5pm Junction clinic</a:t>
            </a:r>
          </a:p>
          <a:p>
            <a:r>
              <a:rPr lang="en-CA" dirty="0" smtClean="0"/>
              <a:t>Thursdays 12noon-5pm </a:t>
            </a:r>
            <a:r>
              <a:rPr lang="en-CA" dirty="0" err="1" smtClean="0"/>
              <a:t>Muthaiga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Psychology clinic: Mondays-Fridays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FE9F-474A-4D0E-BDF2-59CC1626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5175-28F3-462A-83A0-AF0637CE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about reducing pressure it’s about building the capacity to embrace more.” </a:t>
            </a:r>
          </a:p>
          <a:p>
            <a:pPr marL="0" indent="0">
              <a:buNone/>
            </a:pPr>
            <a:r>
              <a:rPr lang="en-US" dirty="0"/>
              <a:t>Jonah Oliver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190E-77F5-4815-9513-DCCFB3BA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64" y="3408342"/>
            <a:ext cx="285927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4038600" cy="286003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out of 5 adolescents had a mental health problem.</a:t>
            </a:r>
          </a:p>
          <a:p>
            <a:r>
              <a:rPr lang="en-US" dirty="0"/>
              <a:t> 1 in 8 adolescents meets a diagnosis for a mental health disorder.</a:t>
            </a:r>
          </a:p>
          <a:p>
            <a:pPr marL="0" indent="0">
              <a:buNone/>
            </a:pPr>
            <a:r>
              <a:rPr lang="en-US" sz="1400" i="1" dirty="0" smtClean="0"/>
              <a:t>Kenya </a:t>
            </a:r>
            <a:r>
              <a:rPr lang="en-US" sz="1400" i="1" dirty="0"/>
              <a:t>National Mental Health Survey, 2021</a:t>
            </a:r>
            <a:r>
              <a:rPr lang="en-US" dirty="0"/>
              <a:t>.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A4DE-9C8C-3C3E-8C9C-15D59602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3689-3DDD-BD37-97DA-92DC1C7C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mental health in Kenya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2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AD4E-8F7A-3BD1-7149-05483633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course Approach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949" y="1585905"/>
            <a:ext cx="6636102" cy="29622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A7D33-2E7D-24A7-84A8-C6256269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949" y="4901313"/>
            <a:ext cx="7509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Conceptual Framework for adolescent health(From Sawyer SM, </a:t>
            </a:r>
            <a:r>
              <a:rPr lang="en-US" sz="1400" i="1" dirty="0" err="1"/>
              <a:t>Bearinger</a:t>
            </a:r>
            <a:r>
              <a:rPr lang="en-US" sz="1400" i="1" dirty="0"/>
              <a:t> LH, et al. Adolescence: A foundation of future health. Lancet 2012;379(9826):1630-1640.</a:t>
            </a:r>
          </a:p>
        </p:txBody>
      </p:sp>
    </p:spTree>
    <p:extLst>
      <p:ext uri="{BB962C8B-B14F-4D97-AF65-F5344CB8AC3E}">
        <p14:creationId xmlns:p14="http://schemas.microsoft.com/office/powerpoint/2010/main" val="16918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Adolescent Brain 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52" y="1131887"/>
            <a:ext cx="6372696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Sports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Sports psychology: use of psychology to tackle</a:t>
            </a:r>
          </a:p>
          <a:p>
            <a:r>
              <a:rPr lang="en-US" sz="2400" dirty="0" err="1"/>
              <a:t>Optimising</a:t>
            </a:r>
            <a:r>
              <a:rPr lang="en-US" sz="2400" dirty="0"/>
              <a:t> performance</a:t>
            </a:r>
          </a:p>
          <a:p>
            <a:r>
              <a:rPr lang="en-US" sz="2400" dirty="0"/>
              <a:t>Wellness of athletes</a:t>
            </a:r>
          </a:p>
          <a:p>
            <a:r>
              <a:rPr lang="en-US" sz="2400" dirty="0"/>
              <a:t>Developmental aspects of sports participation</a:t>
            </a:r>
          </a:p>
          <a:p>
            <a:r>
              <a:rPr lang="en-US" sz="2400" dirty="0"/>
              <a:t>Social aspects of sports participation</a:t>
            </a:r>
          </a:p>
          <a:p>
            <a:r>
              <a:rPr lang="en-US" sz="2400" dirty="0"/>
              <a:t>Systems around sports settings and </a:t>
            </a:r>
            <a:r>
              <a:rPr lang="en-US" sz="2400" dirty="0" err="1"/>
              <a:t>organisations</a:t>
            </a:r>
            <a:endParaRPr lang="en-US" sz="2400" dirty="0"/>
          </a:p>
          <a:p>
            <a:pPr marL="0" indent="0">
              <a:buNone/>
            </a:pPr>
            <a:endParaRPr lang="en-CA" sz="1400" i="1" dirty="0" smtClean="0"/>
          </a:p>
          <a:p>
            <a:pPr marL="0" indent="0">
              <a:buNone/>
            </a:pPr>
            <a:endParaRPr lang="en-CA" sz="1400" i="1" dirty="0"/>
          </a:p>
          <a:p>
            <a:pPr marL="0" indent="0">
              <a:buNone/>
            </a:pPr>
            <a:endParaRPr lang="en-CA" sz="1400" i="1" dirty="0" smtClean="0"/>
          </a:p>
          <a:p>
            <a:pPr marL="0" indent="0">
              <a:buNone/>
            </a:pPr>
            <a:r>
              <a:rPr lang="en-CA" sz="1400" i="1" dirty="0" smtClean="0"/>
              <a:t>https</a:t>
            </a:r>
            <a:r>
              <a:rPr lang="en-CA" sz="1400" i="1" dirty="0"/>
              <a:t>://www.apa.org/ed/graduate/specialize/sports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2545"/>
            <a:ext cx="4038600" cy="370161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  <a:p>
            <a:r>
              <a:rPr lang="en-US" dirty="0"/>
              <a:t>Motor Imagery</a:t>
            </a:r>
          </a:p>
          <a:p>
            <a:r>
              <a:rPr lang="en-US" dirty="0"/>
              <a:t>Mindfulness/ Arousal Regulation</a:t>
            </a:r>
          </a:p>
          <a:p>
            <a:r>
              <a:rPr lang="en-US" dirty="0"/>
              <a:t>Self Talk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8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960" y="1650674"/>
            <a:ext cx="4038600" cy="21143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Goals improve performance through:</a:t>
            </a:r>
          </a:p>
          <a:p>
            <a:r>
              <a:rPr lang="en-US" sz="2400" dirty="0"/>
              <a:t>Directs efforts</a:t>
            </a:r>
          </a:p>
          <a:p>
            <a:r>
              <a:rPr lang="en-US" sz="2400" dirty="0" err="1"/>
              <a:t>Energise</a:t>
            </a:r>
            <a:r>
              <a:rPr lang="en-US" sz="2400" dirty="0"/>
              <a:t> an individual in a task</a:t>
            </a:r>
          </a:p>
          <a:p>
            <a:r>
              <a:rPr lang="en-US" sz="2400" dirty="0"/>
              <a:t>Persistence in tasks</a:t>
            </a:r>
          </a:p>
          <a:p>
            <a:r>
              <a:rPr lang="en-US" sz="2400" dirty="0"/>
              <a:t>Adoption of task-relevant strategies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1200" i="1" dirty="0" smtClean="0"/>
              <a:t>https</a:t>
            </a:r>
            <a:r>
              <a:rPr lang="en-US" sz="1200" i="1" dirty="0"/>
              <a:t>://selfdeterminationtheory.org/wp-content/uploads/2019/08/2018_HealyTinckell-SmithNtoumanis_OxfordREP.pdf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516BB-5DAF-447E-ABEF-9E204990BCC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Saturday, April 27, 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 Setting Theory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3624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Conscious goals                     </a:t>
            </a:r>
            <a:r>
              <a:rPr lang="en-CA" dirty="0" smtClean="0"/>
              <a:t>Task Perform</a:t>
            </a:r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1866900" y="4362449"/>
            <a:ext cx="838200" cy="45719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66900" y="4724400"/>
            <a:ext cx="838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518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PowerPoint Presentation</vt:lpstr>
      <vt:lpstr>Introduction</vt:lpstr>
      <vt:lpstr>PowerPoint Presentation</vt:lpstr>
      <vt:lpstr>The state of mental health in Kenya</vt:lpstr>
      <vt:lpstr>Life course Approach</vt:lpstr>
      <vt:lpstr>Adolescent Brain Development</vt:lpstr>
      <vt:lpstr>Why Sports Psychology</vt:lpstr>
      <vt:lpstr>PowerPoint Presentation</vt:lpstr>
      <vt:lpstr>Goal Setting Theory</vt:lpstr>
      <vt:lpstr>Goal Types</vt:lpstr>
      <vt:lpstr>Goal Setting Theory</vt:lpstr>
      <vt:lpstr>Motor Imagery</vt:lpstr>
      <vt:lpstr>PowerPoint Presentation</vt:lpstr>
      <vt:lpstr>Arousal Regulation</vt:lpstr>
      <vt:lpstr>PowerPoint Presentation</vt:lpstr>
      <vt:lpstr>Arousal Regulation</vt:lpstr>
      <vt:lpstr>Self Talk</vt:lpstr>
      <vt:lpstr>Which Type of Self Talk is This?</vt:lpstr>
      <vt:lpstr>Benefits of Sports on Academic Achievement</vt:lpstr>
      <vt:lpstr>Benefits of Psychological Skills Training on Sports </vt:lpstr>
      <vt:lpstr>Questions?</vt:lpstr>
      <vt:lpstr>Connect with us!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GERTRUDE’S CHILDREN’S HOSPITAL</dc:title>
  <dc:creator>Gordon Odundo</dc:creator>
  <cp:lastModifiedBy>Ruth Karianjahi</cp:lastModifiedBy>
  <cp:revision>254</cp:revision>
  <cp:lastPrinted>2015-09-01T12:39:52Z</cp:lastPrinted>
  <dcterms:created xsi:type="dcterms:W3CDTF">2015-08-31T07:48:31Z</dcterms:created>
  <dcterms:modified xsi:type="dcterms:W3CDTF">2024-04-27T10:49:22Z</dcterms:modified>
</cp:coreProperties>
</file>