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wdp" ContentType="image/vnd.ms-photo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</p:sldIdLst>
  <p:sldSz cx="18288000" cy="10287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50" d="100"/>
          <a:sy n="50" d="100"/>
        </p:scale>
        <p:origin x="-936" y="-12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printerSettings" Target="printerSettings/printerSettings1.bin"/><Relationship Id="rId21" Type="http://schemas.openxmlformats.org/officeDocument/2006/relationships/presProps" Target="presProps.xml"/><Relationship Id="rId22" Type="http://schemas.openxmlformats.org/officeDocument/2006/relationships/viewProps" Target="viewProps.xml"/><Relationship Id="rId23" Type="http://schemas.openxmlformats.org/officeDocument/2006/relationships/theme" Target="theme/theme1.xml"/><Relationship Id="rId24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25/07/25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25/07/25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25/07/25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25/07/25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25/07/25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25/07/25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25/07/25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25/07/25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25/07/25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25/07/25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25/07/25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25/07/25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4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7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0.jpe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1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2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3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4.png"/><Relationship Id="rId3" Type="http://schemas.microsoft.com/office/2007/relationships/hdphoto" Target="../media/hdphoto1.wdp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5.jpe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6.jpe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5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8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7866195" y="5982008"/>
            <a:ext cx="9496469" cy="3276292"/>
            <a:chOff x="0" y="0"/>
            <a:chExt cx="12661958" cy="4368389"/>
          </a:xfrm>
        </p:grpSpPr>
        <p:pic>
          <p:nvPicPr>
            <p:cNvPr id="3" name="Picture 3"/>
            <p:cNvPicPr>
              <a:picLocks noChangeAspect="1"/>
            </p:cNvPicPr>
            <p:nvPr/>
          </p:nvPicPr>
          <p:blipFill>
            <a:blip r:embed="rId2"/>
            <a:srcRect l="18497" r="18497"/>
            <a:stretch>
              <a:fillRect/>
            </a:stretch>
          </p:blipFill>
          <p:spPr>
            <a:xfrm>
              <a:off x="0" y="0"/>
              <a:ext cx="4135986" cy="4368389"/>
            </a:xfrm>
            <a:prstGeom prst="rect">
              <a:avLst/>
            </a:prstGeom>
          </p:spPr>
        </p:pic>
        <p:pic>
          <p:nvPicPr>
            <p:cNvPr id="4" name="Picture 4"/>
            <p:cNvPicPr>
              <a:picLocks noChangeAspect="1"/>
            </p:cNvPicPr>
            <p:nvPr/>
          </p:nvPicPr>
          <p:blipFill>
            <a:blip r:embed="rId3"/>
            <a:srcRect l="12764" r="12764"/>
            <a:stretch>
              <a:fillRect/>
            </a:stretch>
          </p:blipFill>
          <p:spPr>
            <a:xfrm>
              <a:off x="4262986" y="0"/>
              <a:ext cx="4135986" cy="4368389"/>
            </a:xfrm>
            <a:prstGeom prst="rect">
              <a:avLst/>
            </a:prstGeom>
          </p:spPr>
        </p:pic>
        <p:pic>
          <p:nvPicPr>
            <p:cNvPr id="5" name="Picture 5"/>
            <p:cNvPicPr>
              <a:picLocks noChangeAspect="1"/>
            </p:cNvPicPr>
            <p:nvPr/>
          </p:nvPicPr>
          <p:blipFill>
            <a:blip r:embed="rId4"/>
            <a:srcRect l="16553" r="38993"/>
            <a:stretch>
              <a:fillRect/>
            </a:stretch>
          </p:blipFill>
          <p:spPr>
            <a:xfrm>
              <a:off x="8525972" y="0"/>
              <a:ext cx="4135986" cy="4368389"/>
            </a:xfrm>
            <a:prstGeom prst="rect">
              <a:avLst/>
            </a:prstGeom>
          </p:spPr>
        </p:pic>
      </p:grpSp>
      <p:grpSp>
        <p:nvGrpSpPr>
          <p:cNvPr id="6" name="Group 6"/>
          <p:cNvGrpSpPr/>
          <p:nvPr/>
        </p:nvGrpSpPr>
        <p:grpSpPr>
          <a:xfrm>
            <a:off x="7762831" y="2601799"/>
            <a:ext cx="206727" cy="1403172"/>
            <a:chOff x="0" y="0"/>
            <a:chExt cx="54447" cy="369560"/>
          </a:xfrm>
        </p:grpSpPr>
        <p:sp>
          <p:nvSpPr>
            <p:cNvPr id="7" name="Freeform 7"/>
            <p:cNvSpPr/>
            <p:nvPr/>
          </p:nvSpPr>
          <p:spPr>
            <a:xfrm>
              <a:off x="0" y="0"/>
              <a:ext cx="54447" cy="369560"/>
            </a:xfrm>
            <a:custGeom>
              <a:avLst/>
              <a:gdLst/>
              <a:ahLst/>
              <a:cxnLst/>
              <a:rect l="l" t="t" r="r" b="b"/>
              <a:pathLst>
                <a:path w="54447" h="369560">
                  <a:moveTo>
                    <a:pt x="0" y="0"/>
                  </a:moveTo>
                  <a:lnTo>
                    <a:pt x="54447" y="0"/>
                  </a:lnTo>
                  <a:lnTo>
                    <a:pt x="54447" y="369560"/>
                  </a:lnTo>
                  <a:lnTo>
                    <a:pt x="0" y="369560"/>
                  </a:lnTo>
                  <a:close/>
                </a:path>
              </a:pathLst>
            </a:custGeom>
            <a:solidFill>
              <a:srgbClr val="FBD900"/>
            </a:solidFill>
          </p:spPr>
        </p:sp>
        <p:sp>
          <p:nvSpPr>
            <p:cNvPr id="8" name="TextBox 8"/>
            <p:cNvSpPr txBox="1"/>
            <p:nvPr/>
          </p:nvSpPr>
          <p:spPr>
            <a:xfrm>
              <a:off x="0" y="0"/>
              <a:ext cx="54447" cy="36956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680"/>
                </a:lnSpc>
              </a:pPr>
              <a:endParaRPr/>
            </a:p>
          </p:txBody>
        </p:sp>
      </p:grpSp>
      <p:grpSp>
        <p:nvGrpSpPr>
          <p:cNvPr id="9" name="Group 9"/>
          <p:cNvGrpSpPr/>
          <p:nvPr/>
        </p:nvGrpSpPr>
        <p:grpSpPr>
          <a:xfrm>
            <a:off x="16921336" y="12700"/>
            <a:ext cx="1366664" cy="1403172"/>
            <a:chOff x="0" y="0"/>
            <a:chExt cx="359944" cy="369560"/>
          </a:xfrm>
        </p:grpSpPr>
        <p:sp>
          <p:nvSpPr>
            <p:cNvPr id="10" name="Freeform 10"/>
            <p:cNvSpPr/>
            <p:nvPr/>
          </p:nvSpPr>
          <p:spPr>
            <a:xfrm>
              <a:off x="0" y="0"/>
              <a:ext cx="359944" cy="369560"/>
            </a:xfrm>
            <a:custGeom>
              <a:avLst/>
              <a:gdLst/>
              <a:ahLst/>
              <a:cxnLst/>
              <a:rect l="l" t="t" r="r" b="b"/>
              <a:pathLst>
                <a:path w="359944" h="369560">
                  <a:moveTo>
                    <a:pt x="0" y="0"/>
                  </a:moveTo>
                  <a:lnTo>
                    <a:pt x="359944" y="0"/>
                  </a:lnTo>
                  <a:lnTo>
                    <a:pt x="359944" y="369560"/>
                  </a:lnTo>
                  <a:lnTo>
                    <a:pt x="0" y="369560"/>
                  </a:lnTo>
                  <a:close/>
                </a:path>
              </a:pathLst>
            </a:custGeom>
            <a:solidFill>
              <a:srgbClr val="FBD900"/>
            </a:solidFill>
          </p:spPr>
        </p:sp>
        <p:sp>
          <p:nvSpPr>
            <p:cNvPr id="11" name="TextBox 11"/>
            <p:cNvSpPr txBox="1"/>
            <p:nvPr/>
          </p:nvSpPr>
          <p:spPr>
            <a:xfrm>
              <a:off x="0" y="0"/>
              <a:ext cx="359944" cy="36956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680"/>
                </a:lnSpc>
              </a:pPr>
              <a:endParaRPr/>
            </a:p>
          </p:txBody>
        </p:sp>
      </p:grpSp>
      <p:sp>
        <p:nvSpPr>
          <p:cNvPr id="12" name="TextBox 12"/>
          <p:cNvSpPr txBox="1"/>
          <p:nvPr/>
        </p:nvSpPr>
        <p:spPr>
          <a:xfrm>
            <a:off x="990600" y="1485900"/>
            <a:ext cx="6734131" cy="335684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2909"/>
              </a:lnSpc>
            </a:pPr>
            <a:r>
              <a:rPr lang="en-US" sz="12909" spc="-774" dirty="0">
                <a:solidFill>
                  <a:srgbClr val="000000"/>
                </a:solidFill>
                <a:latin typeface="Open Sauce"/>
                <a:ea typeface="Open Sauce"/>
                <a:cs typeface="Open Sauce"/>
                <a:sym typeface="Open Sauce"/>
              </a:rPr>
              <a:t>Inside the Mind</a:t>
            </a:r>
          </a:p>
        </p:txBody>
      </p:sp>
      <p:sp>
        <p:nvSpPr>
          <p:cNvPr id="13" name="TextBox 13"/>
          <p:cNvSpPr txBox="1"/>
          <p:nvPr/>
        </p:nvSpPr>
        <p:spPr>
          <a:xfrm>
            <a:off x="8451367" y="1978715"/>
            <a:ext cx="6619157" cy="269696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5333"/>
              </a:lnSpc>
            </a:pPr>
            <a:r>
              <a:rPr lang="en-US" sz="4848" spc="-290">
                <a:solidFill>
                  <a:srgbClr val="000000"/>
                </a:solidFill>
                <a:latin typeface="Open Sauce"/>
                <a:ea typeface="Open Sauce"/>
                <a:cs typeface="Open Sauce"/>
                <a:sym typeface="Open Sauce"/>
              </a:rPr>
              <a:t>Performing under Pressure and Enjoyment of Sport for the Young Athlete</a:t>
            </a:r>
          </a:p>
        </p:txBody>
      </p:sp>
      <p:sp>
        <p:nvSpPr>
          <p:cNvPr id="14" name="TextBox 14"/>
          <p:cNvSpPr txBox="1"/>
          <p:nvPr/>
        </p:nvSpPr>
        <p:spPr>
          <a:xfrm>
            <a:off x="1447800" y="7277100"/>
            <a:ext cx="6091042" cy="52944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099"/>
              </a:lnSpc>
            </a:pPr>
            <a:r>
              <a:rPr lang="en-US" sz="2099" b="1" spc="-62">
                <a:solidFill>
                  <a:srgbClr val="000000"/>
                </a:solidFill>
                <a:latin typeface="Open Sauce Bold"/>
                <a:ea typeface="Open Sauce Bold"/>
                <a:cs typeface="Open Sauce Bold"/>
                <a:sym typeface="Open Sauce Bold"/>
              </a:rPr>
              <a:t>BY ROWENA TIROP, SPORT AND EXERCISE PSYCHOLOGIST, MSC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793433" y="427438"/>
            <a:ext cx="15230909" cy="181587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6999"/>
              </a:lnSpc>
            </a:pPr>
            <a:r>
              <a:rPr lang="en-US" sz="6999" b="1" u="sng" spc="-419" dirty="0">
                <a:solidFill>
                  <a:srgbClr val="000000"/>
                </a:solidFill>
                <a:latin typeface="Open Sauce Bold"/>
                <a:ea typeface="Open Sauce Bold"/>
                <a:cs typeface="Open Sauce Bold"/>
                <a:sym typeface="Open Sauce Bold"/>
              </a:rPr>
              <a:t>How pressure can squeeze out enjoyment</a:t>
            </a:r>
          </a:p>
        </p:txBody>
      </p:sp>
      <p:sp>
        <p:nvSpPr>
          <p:cNvPr id="3" name="TextBox 3"/>
          <p:cNvSpPr txBox="1"/>
          <p:nvPr/>
        </p:nvSpPr>
        <p:spPr>
          <a:xfrm>
            <a:off x="793433" y="3874318"/>
            <a:ext cx="12769487" cy="488596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3171"/>
              </a:lnSpc>
            </a:pPr>
            <a:r>
              <a:rPr lang="en-US" sz="2883" b="1" spc="-173" dirty="0">
                <a:solidFill>
                  <a:srgbClr val="000000"/>
                </a:solidFill>
                <a:latin typeface="Open Sauce Bold"/>
                <a:ea typeface="Open Sauce Bold"/>
                <a:cs typeface="Open Sauce Bold"/>
                <a:sym typeface="Open Sauce Bold"/>
              </a:rPr>
              <a:t>Mechanisms (Based on Cognitive-Affective Models - Lazarus, 1999; Smith, 1986):</a:t>
            </a:r>
          </a:p>
          <a:p>
            <a:pPr marL="622571" lvl="1" indent="-311285" algn="l">
              <a:lnSpc>
                <a:spcPts val="3171"/>
              </a:lnSpc>
              <a:buFont typeface="Arial"/>
              <a:buChar char="•"/>
            </a:pPr>
            <a:r>
              <a:rPr lang="en-US" sz="2883" b="1" spc="-173" dirty="0">
                <a:solidFill>
                  <a:srgbClr val="000000"/>
                </a:solidFill>
                <a:latin typeface="Open Sauce Bold"/>
                <a:ea typeface="Open Sauce Bold"/>
                <a:cs typeface="Open Sauce Bold"/>
                <a:sym typeface="Open Sauce Bold"/>
              </a:rPr>
              <a:t>Threat Appraisal: Pressure perceived as threat → Activates stress response (Cortisol ↑) → Anxiety ↑, Focus ↓, Performance ↓.  </a:t>
            </a:r>
          </a:p>
          <a:p>
            <a:pPr algn="l">
              <a:lnSpc>
                <a:spcPts val="3171"/>
              </a:lnSpc>
            </a:pPr>
            <a:endParaRPr lang="en-US" sz="2883" b="1" spc="-173" dirty="0">
              <a:solidFill>
                <a:srgbClr val="000000"/>
              </a:solidFill>
              <a:latin typeface="Open Sauce Bold"/>
              <a:ea typeface="Open Sauce Bold"/>
              <a:cs typeface="Open Sauce Bold"/>
              <a:sym typeface="Open Sauce Bold"/>
            </a:endParaRPr>
          </a:p>
          <a:p>
            <a:pPr marL="622571" lvl="1" indent="-311285" algn="l">
              <a:lnSpc>
                <a:spcPts val="3171"/>
              </a:lnSpc>
              <a:buFont typeface="Arial"/>
              <a:buChar char="•"/>
            </a:pPr>
            <a:r>
              <a:rPr lang="en-US" sz="2883" b="1" spc="-173" dirty="0">
                <a:solidFill>
                  <a:srgbClr val="000000"/>
                </a:solidFill>
                <a:latin typeface="Open Sauce Bold"/>
                <a:ea typeface="Open Sauce Bold"/>
                <a:cs typeface="Open Sauce Bold"/>
                <a:sym typeface="Open Sauce Bold"/>
              </a:rPr>
              <a:t>Shift to Extrinsic Motivation: Focus shifts to external rewards/avoiding punishment → Undermines intrinsic joy and autonomy (</a:t>
            </a:r>
            <a:r>
              <a:rPr lang="en-US" sz="2883" b="1" spc="-173" dirty="0" err="1">
                <a:solidFill>
                  <a:srgbClr val="000000"/>
                </a:solidFill>
                <a:latin typeface="Open Sauce Bold"/>
                <a:ea typeface="Open Sauce Bold"/>
                <a:cs typeface="Open Sauce Bold"/>
                <a:sym typeface="Open Sauce Bold"/>
              </a:rPr>
              <a:t>Deci</a:t>
            </a:r>
            <a:r>
              <a:rPr lang="en-US" sz="2883" b="1" spc="-173" dirty="0">
                <a:solidFill>
                  <a:srgbClr val="000000"/>
                </a:solidFill>
                <a:latin typeface="Open Sauce Bold"/>
                <a:ea typeface="Open Sauce Bold"/>
                <a:cs typeface="Open Sauce Bold"/>
                <a:sym typeface="Open Sauce Bold"/>
              </a:rPr>
              <a:t> &amp; Ryan, 2000).  </a:t>
            </a:r>
          </a:p>
          <a:p>
            <a:pPr marL="622571" lvl="1" indent="-311285" algn="l">
              <a:lnSpc>
                <a:spcPts val="3171"/>
              </a:lnSpc>
              <a:buFont typeface="Arial"/>
              <a:buChar char="•"/>
            </a:pPr>
            <a:r>
              <a:rPr lang="en-US" sz="2883" b="1" spc="-173" dirty="0">
                <a:solidFill>
                  <a:srgbClr val="000000"/>
                </a:solidFill>
                <a:latin typeface="Open Sauce Bold"/>
                <a:ea typeface="Open Sauce Bold"/>
                <a:cs typeface="Open Sauce Bold"/>
                <a:sym typeface="Open Sauce Bold"/>
              </a:rPr>
              <a:t>Ego Orientation: Pressure fosters focus on outperforming others → Fear of failure ↑, Self-worth contingent on winning ↓ (</a:t>
            </a:r>
            <a:r>
              <a:rPr lang="en-US" sz="2883" b="1" spc="-173" dirty="0" err="1">
                <a:solidFill>
                  <a:srgbClr val="000000"/>
                </a:solidFill>
                <a:latin typeface="Open Sauce Bold"/>
                <a:ea typeface="Open Sauce Bold"/>
                <a:cs typeface="Open Sauce Bold"/>
                <a:sym typeface="Open Sauce Bold"/>
              </a:rPr>
              <a:t>Duda</a:t>
            </a:r>
            <a:r>
              <a:rPr lang="en-US" sz="2883" b="1" spc="-173" dirty="0">
                <a:solidFill>
                  <a:srgbClr val="000000"/>
                </a:solidFill>
                <a:latin typeface="Open Sauce Bold"/>
                <a:ea typeface="Open Sauce Bold"/>
                <a:cs typeface="Open Sauce Bold"/>
                <a:sym typeface="Open Sauce Bold"/>
              </a:rPr>
              <a:t>, 2001).  </a:t>
            </a:r>
          </a:p>
          <a:p>
            <a:pPr algn="l">
              <a:lnSpc>
                <a:spcPts val="3171"/>
              </a:lnSpc>
            </a:pPr>
            <a:endParaRPr lang="en-US" sz="2883" b="1" spc="-173" dirty="0">
              <a:solidFill>
                <a:srgbClr val="000000"/>
              </a:solidFill>
              <a:latin typeface="Open Sauce Bold"/>
              <a:ea typeface="Open Sauce Bold"/>
              <a:cs typeface="Open Sauce Bold"/>
              <a:sym typeface="Open Sauce Bold"/>
            </a:endParaRPr>
          </a:p>
          <a:p>
            <a:pPr marL="622571" lvl="1" indent="-311285" algn="l">
              <a:lnSpc>
                <a:spcPts val="3171"/>
              </a:lnSpc>
              <a:buFont typeface="Arial"/>
              <a:buChar char="•"/>
            </a:pPr>
            <a:r>
              <a:rPr lang="en-US" sz="2883" b="1" spc="-173" dirty="0">
                <a:solidFill>
                  <a:srgbClr val="000000"/>
                </a:solidFill>
                <a:latin typeface="Open Sauce Bold"/>
                <a:ea typeface="Open Sauce Bold"/>
                <a:cs typeface="Open Sauce Bold"/>
                <a:sym typeface="Open Sauce Bold"/>
              </a:rPr>
              <a:t>Reduced Autonomy: Feeling controlled by others (coaches, parents) → Vital psychological need unfulfilled → Enjoyment ↓ (Ryan &amp; </a:t>
            </a:r>
            <a:r>
              <a:rPr lang="en-US" sz="2883" b="1" spc="-173" dirty="0" err="1">
                <a:solidFill>
                  <a:srgbClr val="000000"/>
                </a:solidFill>
                <a:latin typeface="Open Sauce Bold"/>
                <a:ea typeface="Open Sauce Bold"/>
                <a:cs typeface="Open Sauce Bold"/>
                <a:sym typeface="Open Sauce Bold"/>
              </a:rPr>
              <a:t>Deci</a:t>
            </a:r>
            <a:r>
              <a:rPr lang="en-US" sz="2883" b="1" spc="-173" dirty="0">
                <a:solidFill>
                  <a:srgbClr val="000000"/>
                </a:solidFill>
                <a:latin typeface="Open Sauce Bold"/>
                <a:ea typeface="Open Sauce Bold"/>
                <a:cs typeface="Open Sauce Bold"/>
                <a:sym typeface="Open Sauce Bold"/>
              </a:rPr>
              <a:t>, 2017). </a:t>
            </a:r>
          </a:p>
          <a:p>
            <a:pPr algn="l">
              <a:lnSpc>
                <a:spcPts val="3171"/>
              </a:lnSpc>
            </a:pPr>
            <a:endParaRPr lang="en-US" sz="2883" b="1" spc="-173" dirty="0">
              <a:solidFill>
                <a:srgbClr val="FFFFFF"/>
              </a:solidFill>
              <a:latin typeface="Open Sauce Bold"/>
              <a:ea typeface="Open Sauce Bold"/>
              <a:cs typeface="Open Sauce Bold"/>
              <a:sym typeface="Open Sauce Bold"/>
            </a:endParaRPr>
          </a:p>
        </p:txBody>
      </p:sp>
      <p:sp>
        <p:nvSpPr>
          <p:cNvPr id="4" name="TextBox 4"/>
          <p:cNvSpPr txBox="1"/>
          <p:nvPr/>
        </p:nvSpPr>
        <p:spPr>
          <a:xfrm>
            <a:off x="793433" y="2492087"/>
            <a:ext cx="13252929" cy="39747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3080"/>
              </a:lnSpc>
            </a:pPr>
            <a:r>
              <a:rPr lang="en-US" sz="2800" b="1" u="sng" spc="-168" dirty="0">
                <a:solidFill>
                  <a:srgbClr val="000000"/>
                </a:solidFill>
                <a:latin typeface="Open Sauce Bold"/>
                <a:ea typeface="Open Sauce Bold"/>
                <a:cs typeface="Open Sauce Bold"/>
                <a:sym typeface="Open Sauce Bold"/>
              </a:rPr>
              <a:t>THE NEUROPSYCHOLOGICAL IMPACT: WHEN PRESSURE OVERWHELMS</a:t>
            </a:r>
          </a:p>
        </p:txBody>
      </p:sp>
      <p:grpSp>
        <p:nvGrpSpPr>
          <p:cNvPr id="5" name="Group 5"/>
          <p:cNvGrpSpPr/>
          <p:nvPr/>
        </p:nvGrpSpPr>
        <p:grpSpPr>
          <a:xfrm>
            <a:off x="17259300" y="4646166"/>
            <a:ext cx="1028700" cy="5640834"/>
            <a:chOff x="0" y="0"/>
            <a:chExt cx="270933" cy="1485652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270933" cy="1485652"/>
            </a:xfrm>
            <a:custGeom>
              <a:avLst/>
              <a:gdLst/>
              <a:ahLst/>
              <a:cxnLst/>
              <a:rect l="l" t="t" r="r" b="b"/>
              <a:pathLst>
                <a:path w="270933" h="1485652">
                  <a:moveTo>
                    <a:pt x="0" y="0"/>
                  </a:moveTo>
                  <a:lnTo>
                    <a:pt x="270933" y="0"/>
                  </a:lnTo>
                  <a:lnTo>
                    <a:pt x="270933" y="1485652"/>
                  </a:lnTo>
                  <a:lnTo>
                    <a:pt x="0" y="1485652"/>
                  </a:lnTo>
                  <a:close/>
                </a:path>
              </a:pathLst>
            </a:custGeom>
            <a:solidFill>
              <a:srgbClr val="FBD900"/>
            </a:solidFill>
          </p:spPr>
        </p:sp>
        <p:sp>
          <p:nvSpPr>
            <p:cNvPr id="7" name="TextBox 7"/>
            <p:cNvSpPr txBox="1"/>
            <p:nvPr/>
          </p:nvSpPr>
          <p:spPr>
            <a:xfrm>
              <a:off x="0" y="0"/>
              <a:ext cx="270933" cy="1485652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680"/>
                </a:lnSpc>
              </a:pPr>
              <a:endParaRPr/>
            </a:p>
          </p:txBody>
        </p:sp>
      </p:grpSp>
      <p:pic>
        <p:nvPicPr>
          <p:cNvPr id="8" name="Picture 7" descr="perf pressure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31750" y="419100"/>
            <a:ext cx="5556250" cy="3111500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12954000" y="0"/>
            <a:ext cx="2674012" cy="5640834"/>
            <a:chOff x="0" y="0"/>
            <a:chExt cx="704267" cy="1485652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521798" cy="1013492"/>
            </a:xfrm>
            <a:custGeom>
              <a:avLst/>
              <a:gdLst/>
              <a:ahLst/>
              <a:cxnLst/>
              <a:rect l="l" t="t" r="r" b="b"/>
              <a:pathLst>
                <a:path w="704267" h="1485652">
                  <a:moveTo>
                    <a:pt x="0" y="0"/>
                  </a:moveTo>
                  <a:lnTo>
                    <a:pt x="704267" y="0"/>
                  </a:lnTo>
                  <a:lnTo>
                    <a:pt x="704267" y="1485652"/>
                  </a:lnTo>
                  <a:lnTo>
                    <a:pt x="0" y="1485652"/>
                  </a:lnTo>
                  <a:close/>
                </a:path>
              </a:pathLst>
            </a:custGeom>
            <a:solidFill>
              <a:srgbClr val="FBD900"/>
            </a:solidFill>
          </p:spPr>
        </p:sp>
        <p:sp>
          <p:nvSpPr>
            <p:cNvPr id="4" name="TextBox 4"/>
            <p:cNvSpPr txBox="1"/>
            <p:nvPr/>
          </p:nvSpPr>
          <p:spPr>
            <a:xfrm>
              <a:off x="0" y="0"/>
              <a:ext cx="704267" cy="1485652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680"/>
                </a:lnSpc>
              </a:pPr>
              <a:endParaRPr/>
            </a:p>
          </p:txBody>
        </p:sp>
      </p:grpSp>
      <p:grpSp>
        <p:nvGrpSpPr>
          <p:cNvPr id="5" name="Group 5"/>
          <p:cNvGrpSpPr/>
          <p:nvPr/>
        </p:nvGrpSpPr>
        <p:grpSpPr>
          <a:xfrm>
            <a:off x="17259300" y="4646166"/>
            <a:ext cx="1028700" cy="5640834"/>
            <a:chOff x="0" y="0"/>
            <a:chExt cx="270933" cy="1485652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270933" cy="1485652"/>
            </a:xfrm>
            <a:custGeom>
              <a:avLst/>
              <a:gdLst/>
              <a:ahLst/>
              <a:cxnLst/>
              <a:rect l="l" t="t" r="r" b="b"/>
              <a:pathLst>
                <a:path w="270933" h="1485652">
                  <a:moveTo>
                    <a:pt x="0" y="0"/>
                  </a:moveTo>
                  <a:lnTo>
                    <a:pt x="270933" y="0"/>
                  </a:lnTo>
                  <a:lnTo>
                    <a:pt x="270933" y="1485652"/>
                  </a:lnTo>
                  <a:lnTo>
                    <a:pt x="0" y="1485652"/>
                  </a:lnTo>
                  <a:close/>
                </a:path>
              </a:pathLst>
            </a:custGeom>
            <a:solidFill>
              <a:srgbClr val="FBD900"/>
            </a:solidFill>
          </p:spPr>
        </p:sp>
        <p:sp>
          <p:nvSpPr>
            <p:cNvPr id="7" name="TextBox 7"/>
            <p:cNvSpPr txBox="1"/>
            <p:nvPr/>
          </p:nvSpPr>
          <p:spPr>
            <a:xfrm>
              <a:off x="0" y="0"/>
              <a:ext cx="270933" cy="1485652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680"/>
                </a:lnSpc>
              </a:pPr>
              <a:endParaRPr/>
            </a:p>
          </p:txBody>
        </p:sp>
      </p:grpSp>
      <p:sp>
        <p:nvSpPr>
          <p:cNvPr id="10" name="TextBox 10"/>
          <p:cNvSpPr txBox="1"/>
          <p:nvPr/>
        </p:nvSpPr>
        <p:spPr>
          <a:xfrm>
            <a:off x="914400" y="342900"/>
            <a:ext cx="11609307" cy="207955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8000"/>
              </a:lnSpc>
            </a:pPr>
            <a:r>
              <a:rPr lang="en-US" sz="8000" b="1" u="sng" spc="-480">
                <a:solidFill>
                  <a:srgbClr val="000000"/>
                </a:solidFill>
                <a:latin typeface="Open Sauce Bold"/>
                <a:ea typeface="Open Sauce Bold"/>
                <a:cs typeface="Open Sauce Bold"/>
                <a:sym typeface="Open Sauce Bold"/>
              </a:rPr>
              <a:t>Recognizing when pressure is taking over</a:t>
            </a:r>
          </a:p>
        </p:txBody>
      </p:sp>
      <p:sp>
        <p:nvSpPr>
          <p:cNvPr id="11" name="TextBox 11"/>
          <p:cNvSpPr txBox="1"/>
          <p:nvPr/>
        </p:nvSpPr>
        <p:spPr>
          <a:xfrm>
            <a:off x="914400" y="3162300"/>
            <a:ext cx="12144562" cy="464096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3012"/>
              </a:lnSpc>
            </a:pPr>
            <a:r>
              <a:rPr lang="en-US" sz="2800" b="1" spc="-164" dirty="0">
                <a:solidFill>
                  <a:srgbClr val="000000"/>
                </a:solidFill>
                <a:latin typeface="Open Sauce Bold"/>
                <a:ea typeface="Open Sauce Bold"/>
                <a:cs typeface="Open Sauce Bold"/>
                <a:sym typeface="Open Sauce Bold"/>
              </a:rPr>
              <a:t>Behavioral &amp; Emotional Indicators (Gould et al., 1996; </a:t>
            </a:r>
            <a:r>
              <a:rPr lang="en-US" sz="2800" b="1" spc="-164" dirty="0" err="1">
                <a:solidFill>
                  <a:srgbClr val="000000"/>
                </a:solidFill>
                <a:latin typeface="Open Sauce Bold"/>
                <a:ea typeface="Open Sauce Bold"/>
                <a:cs typeface="Open Sauce Bold"/>
                <a:sym typeface="Open Sauce Bold"/>
              </a:rPr>
              <a:t>Raedeke</a:t>
            </a:r>
            <a:r>
              <a:rPr lang="en-US" sz="2800" b="1" spc="-164" dirty="0">
                <a:solidFill>
                  <a:srgbClr val="000000"/>
                </a:solidFill>
                <a:latin typeface="Open Sauce Bold"/>
                <a:ea typeface="Open Sauce Bold"/>
                <a:cs typeface="Open Sauce Bold"/>
                <a:sym typeface="Open Sauce Bold"/>
              </a:rPr>
              <a:t> &amp; Smith, 2001): </a:t>
            </a:r>
          </a:p>
          <a:p>
            <a:pPr algn="l">
              <a:lnSpc>
                <a:spcPts val="3012"/>
              </a:lnSpc>
            </a:pPr>
            <a:r>
              <a:rPr lang="en-US" sz="2800" b="1" spc="-164" dirty="0">
                <a:solidFill>
                  <a:srgbClr val="000000"/>
                </a:solidFill>
                <a:latin typeface="Open Sauce Bold"/>
                <a:ea typeface="Open Sauce Bold"/>
                <a:cs typeface="Open Sauce Bold"/>
                <a:sym typeface="Open Sauce Bold"/>
              </a:rPr>
              <a:t> </a:t>
            </a:r>
          </a:p>
          <a:p>
            <a:pPr marL="591245" lvl="1" indent="-295622" algn="l">
              <a:lnSpc>
                <a:spcPts val="3012"/>
              </a:lnSpc>
              <a:buFont typeface="Arial"/>
              <a:buChar char="•"/>
            </a:pPr>
            <a:r>
              <a:rPr lang="en-US" sz="2800" spc="-164" dirty="0">
                <a:solidFill>
                  <a:srgbClr val="000000"/>
                </a:solidFill>
                <a:latin typeface="Open Sauce"/>
                <a:ea typeface="Open Sauce"/>
                <a:cs typeface="Open Sauce"/>
                <a:sym typeface="Open Sauce"/>
              </a:rPr>
              <a:t>Athlete: Increased anxiety before/during competition, physical complaints (headaches, stomach aches), withdrawal from teammates/family, perfectionism, excessive anger/frustration after mistakes, drop in performance, talking about quitting.  </a:t>
            </a:r>
          </a:p>
          <a:p>
            <a:pPr algn="l">
              <a:lnSpc>
                <a:spcPts val="3012"/>
              </a:lnSpc>
            </a:pPr>
            <a:endParaRPr lang="en-US" sz="2800" spc="-164" dirty="0">
              <a:solidFill>
                <a:srgbClr val="000000"/>
              </a:solidFill>
              <a:latin typeface="Open Sauce"/>
              <a:ea typeface="Open Sauce"/>
              <a:cs typeface="Open Sauce"/>
              <a:sym typeface="Open Sauce"/>
            </a:endParaRPr>
          </a:p>
          <a:p>
            <a:pPr marL="591245" lvl="1" indent="-295622" algn="l">
              <a:lnSpc>
                <a:spcPts val="3012"/>
              </a:lnSpc>
              <a:buFont typeface="Arial"/>
              <a:buChar char="•"/>
            </a:pPr>
            <a:r>
              <a:rPr lang="en-US" sz="2800" spc="-164" dirty="0">
                <a:solidFill>
                  <a:srgbClr val="000000"/>
                </a:solidFill>
                <a:latin typeface="Open Sauce"/>
                <a:ea typeface="Open Sauce"/>
                <a:cs typeface="Open Sauce"/>
                <a:sym typeface="Open Sauce"/>
              </a:rPr>
              <a:t>Coach/Parent: Over-emphasis on winning/rankings</a:t>
            </a:r>
            <a:r>
              <a:rPr lang="en-US" sz="2800" spc="-164" dirty="0" smtClean="0">
                <a:solidFill>
                  <a:srgbClr val="000000"/>
                </a:solidFill>
                <a:latin typeface="Open Sauce"/>
                <a:ea typeface="Open Sauce"/>
                <a:cs typeface="Open Sauce"/>
                <a:sym typeface="Open Sauce"/>
              </a:rPr>
              <a:t>,</a:t>
            </a:r>
          </a:p>
          <a:p>
            <a:pPr marL="295623" lvl="1" algn="l">
              <a:lnSpc>
                <a:spcPts val="3012"/>
              </a:lnSpc>
            </a:pPr>
            <a:r>
              <a:rPr lang="en-US" sz="2800" spc="-164" dirty="0" smtClean="0">
                <a:solidFill>
                  <a:srgbClr val="000000"/>
                </a:solidFill>
                <a:latin typeface="Open Sauce"/>
                <a:ea typeface="Open Sauce"/>
                <a:cs typeface="Open Sauce"/>
                <a:sym typeface="Open Sauce"/>
              </a:rPr>
              <a:t>    constant </a:t>
            </a:r>
            <a:r>
              <a:rPr lang="en-US" sz="2800" spc="-164" dirty="0">
                <a:solidFill>
                  <a:srgbClr val="000000"/>
                </a:solidFill>
                <a:latin typeface="Open Sauce"/>
                <a:ea typeface="Open Sauce"/>
                <a:cs typeface="Open Sauce"/>
                <a:sym typeface="Open Sauce"/>
              </a:rPr>
              <a:t>criticism (even "constructive"), comparing to others, </a:t>
            </a:r>
            <a:endParaRPr lang="en-US" sz="2800" spc="-164" dirty="0" smtClean="0">
              <a:solidFill>
                <a:srgbClr val="000000"/>
              </a:solidFill>
              <a:latin typeface="Open Sauce"/>
              <a:ea typeface="Open Sauce"/>
              <a:cs typeface="Open Sauce"/>
              <a:sym typeface="Open Sauce"/>
            </a:endParaRPr>
          </a:p>
          <a:p>
            <a:pPr marL="295623" lvl="1" algn="l">
              <a:lnSpc>
                <a:spcPts val="3012"/>
              </a:lnSpc>
            </a:pPr>
            <a:r>
              <a:rPr lang="en-US" sz="2800" spc="-164" dirty="0" smtClean="0">
                <a:solidFill>
                  <a:srgbClr val="000000"/>
                </a:solidFill>
                <a:latin typeface="Open Sauce"/>
                <a:ea typeface="Open Sauce"/>
                <a:cs typeface="Open Sauce"/>
                <a:sym typeface="Open Sauce"/>
              </a:rPr>
              <a:t>    living </a:t>
            </a:r>
            <a:r>
              <a:rPr lang="en-US" sz="2800" spc="-164" dirty="0">
                <a:solidFill>
                  <a:srgbClr val="000000"/>
                </a:solidFill>
                <a:latin typeface="Open Sauce"/>
                <a:ea typeface="Open Sauce"/>
                <a:cs typeface="Open Sauce"/>
                <a:sym typeface="Open Sauce"/>
              </a:rPr>
              <a:t>vicariously, </a:t>
            </a:r>
            <a:r>
              <a:rPr lang="en-US" sz="2800" spc="-164" dirty="0" smtClean="0">
                <a:solidFill>
                  <a:srgbClr val="000000"/>
                </a:solidFill>
                <a:latin typeface="Open Sauce"/>
                <a:ea typeface="Open Sauce"/>
                <a:cs typeface="Open Sauce"/>
                <a:sym typeface="Open Sauce"/>
              </a:rPr>
              <a:t>neglecting </a:t>
            </a:r>
            <a:r>
              <a:rPr lang="en-US" sz="2800" spc="-164" dirty="0">
                <a:solidFill>
                  <a:srgbClr val="000000"/>
                </a:solidFill>
                <a:latin typeface="Open Sauce"/>
                <a:ea typeface="Open Sauce"/>
                <a:cs typeface="Open Sauce"/>
                <a:sym typeface="Open Sauce"/>
              </a:rPr>
              <a:t>other life aspects</a:t>
            </a:r>
            <a:r>
              <a:rPr lang="en-US" sz="2800" spc="-164" dirty="0" smtClean="0">
                <a:solidFill>
                  <a:srgbClr val="000000"/>
                </a:solidFill>
                <a:latin typeface="Open Sauce"/>
                <a:ea typeface="Open Sauce"/>
                <a:cs typeface="Open Sauce"/>
                <a:sym typeface="Open Sauce"/>
              </a:rPr>
              <a:t>,</a:t>
            </a:r>
          </a:p>
          <a:p>
            <a:pPr marL="295623" lvl="1" algn="l">
              <a:lnSpc>
                <a:spcPts val="3012"/>
              </a:lnSpc>
            </a:pPr>
            <a:r>
              <a:rPr lang="en-US" sz="2800" spc="-164" dirty="0" smtClean="0">
                <a:solidFill>
                  <a:srgbClr val="000000"/>
                </a:solidFill>
                <a:latin typeface="Open Sauce"/>
                <a:ea typeface="Open Sauce"/>
                <a:cs typeface="Open Sauce"/>
                <a:sym typeface="Open Sauce"/>
              </a:rPr>
              <a:t>    inability </a:t>
            </a:r>
            <a:r>
              <a:rPr lang="en-US" sz="2800" spc="-164" dirty="0">
                <a:solidFill>
                  <a:srgbClr val="000000"/>
                </a:solidFill>
                <a:latin typeface="Open Sauce"/>
                <a:ea typeface="Open Sauce"/>
                <a:cs typeface="Open Sauce"/>
                <a:sym typeface="Open Sauce"/>
              </a:rPr>
              <a:t>to accept loss. </a:t>
            </a:r>
          </a:p>
          <a:p>
            <a:pPr algn="l">
              <a:lnSpc>
                <a:spcPts val="3012"/>
              </a:lnSpc>
            </a:pPr>
            <a:endParaRPr lang="en-US" sz="2738" spc="-164" dirty="0">
              <a:solidFill>
                <a:srgbClr val="000000"/>
              </a:solidFill>
              <a:latin typeface="Open Sauce"/>
              <a:ea typeface="Open Sauce"/>
              <a:cs typeface="Open Sauce"/>
              <a:sym typeface="Open Sauce"/>
            </a:endParaRPr>
          </a:p>
        </p:txBody>
      </p:sp>
      <p:pic>
        <p:nvPicPr>
          <p:cNvPr id="13" name="Picture 12" descr="dirt bikesss.jpe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39400" y="5723313"/>
            <a:ext cx="6858000" cy="4563687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4485347" y="-1932258"/>
            <a:ext cx="2674012" cy="5640834"/>
            <a:chOff x="0" y="0"/>
            <a:chExt cx="704267" cy="1485652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704267" cy="1485652"/>
            </a:xfrm>
            <a:custGeom>
              <a:avLst/>
              <a:gdLst/>
              <a:ahLst/>
              <a:cxnLst/>
              <a:rect l="l" t="t" r="r" b="b"/>
              <a:pathLst>
                <a:path w="704267" h="1485652">
                  <a:moveTo>
                    <a:pt x="0" y="0"/>
                  </a:moveTo>
                  <a:lnTo>
                    <a:pt x="704267" y="0"/>
                  </a:lnTo>
                  <a:lnTo>
                    <a:pt x="704267" y="1485652"/>
                  </a:lnTo>
                  <a:lnTo>
                    <a:pt x="0" y="1485652"/>
                  </a:lnTo>
                  <a:close/>
                </a:path>
              </a:pathLst>
            </a:custGeom>
            <a:solidFill>
              <a:srgbClr val="FBD900"/>
            </a:solidFill>
          </p:spPr>
        </p:sp>
        <p:sp>
          <p:nvSpPr>
            <p:cNvPr id="4" name="TextBox 4"/>
            <p:cNvSpPr txBox="1"/>
            <p:nvPr/>
          </p:nvSpPr>
          <p:spPr>
            <a:xfrm>
              <a:off x="0" y="0"/>
              <a:ext cx="704267" cy="1485652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680"/>
                </a:lnSpc>
              </a:pPr>
              <a:endParaRPr/>
            </a:p>
          </p:txBody>
        </p:sp>
      </p:grpSp>
      <p:grpSp>
        <p:nvGrpSpPr>
          <p:cNvPr id="5" name="Group 5"/>
          <p:cNvGrpSpPr/>
          <p:nvPr/>
        </p:nvGrpSpPr>
        <p:grpSpPr>
          <a:xfrm>
            <a:off x="17259300" y="4646166"/>
            <a:ext cx="1028700" cy="5640834"/>
            <a:chOff x="0" y="0"/>
            <a:chExt cx="270933" cy="1485652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270933" cy="1485652"/>
            </a:xfrm>
            <a:custGeom>
              <a:avLst/>
              <a:gdLst/>
              <a:ahLst/>
              <a:cxnLst/>
              <a:rect l="l" t="t" r="r" b="b"/>
              <a:pathLst>
                <a:path w="270933" h="1485652">
                  <a:moveTo>
                    <a:pt x="0" y="0"/>
                  </a:moveTo>
                  <a:lnTo>
                    <a:pt x="270933" y="0"/>
                  </a:lnTo>
                  <a:lnTo>
                    <a:pt x="270933" y="1485652"/>
                  </a:lnTo>
                  <a:lnTo>
                    <a:pt x="0" y="1485652"/>
                  </a:lnTo>
                  <a:close/>
                </a:path>
              </a:pathLst>
            </a:custGeom>
            <a:solidFill>
              <a:srgbClr val="FBD900"/>
            </a:solidFill>
          </p:spPr>
        </p:sp>
        <p:sp>
          <p:nvSpPr>
            <p:cNvPr id="7" name="TextBox 7"/>
            <p:cNvSpPr txBox="1"/>
            <p:nvPr/>
          </p:nvSpPr>
          <p:spPr>
            <a:xfrm>
              <a:off x="0" y="0"/>
              <a:ext cx="270933" cy="1485652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680"/>
                </a:lnSpc>
              </a:pPr>
              <a:endParaRPr/>
            </a:p>
          </p:txBody>
        </p:sp>
      </p:grpSp>
      <p:sp>
        <p:nvSpPr>
          <p:cNvPr id="8" name="TextBox 8"/>
          <p:cNvSpPr txBox="1"/>
          <p:nvPr/>
        </p:nvSpPr>
        <p:spPr>
          <a:xfrm>
            <a:off x="912365" y="739218"/>
            <a:ext cx="14023410" cy="95437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7200"/>
              </a:lnSpc>
            </a:pPr>
            <a:r>
              <a:rPr lang="en-US" sz="7200" b="1" u="sng" spc="-432">
                <a:solidFill>
                  <a:srgbClr val="000000"/>
                </a:solidFill>
                <a:latin typeface="Open Sauce Bold"/>
                <a:ea typeface="Open Sauce Bold"/>
                <a:cs typeface="Open Sauce Bold"/>
                <a:sym typeface="Open Sauce Bold"/>
              </a:rPr>
              <a:t>What can we do </a:t>
            </a:r>
          </a:p>
        </p:txBody>
      </p:sp>
      <p:sp>
        <p:nvSpPr>
          <p:cNvPr id="9" name="TextBox 9"/>
          <p:cNvSpPr txBox="1"/>
          <p:nvPr/>
        </p:nvSpPr>
        <p:spPr>
          <a:xfrm>
            <a:off x="1028700" y="1904406"/>
            <a:ext cx="7947729" cy="72763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5400"/>
              </a:lnSpc>
            </a:pPr>
            <a:r>
              <a:rPr lang="en-US" sz="5400" b="1" u="sng" spc="-324">
                <a:solidFill>
                  <a:srgbClr val="000000"/>
                </a:solidFill>
                <a:latin typeface="Open Sauce Bold"/>
                <a:ea typeface="Open Sauce Bold"/>
                <a:cs typeface="Open Sauce Bold"/>
                <a:sym typeface="Open Sauce Bold"/>
              </a:rPr>
              <a:t>Strategies</a:t>
            </a:r>
          </a:p>
        </p:txBody>
      </p:sp>
      <p:sp>
        <p:nvSpPr>
          <p:cNvPr id="10" name="TextBox 10"/>
          <p:cNvSpPr txBox="1"/>
          <p:nvPr/>
        </p:nvSpPr>
        <p:spPr>
          <a:xfrm>
            <a:off x="912365" y="2774917"/>
            <a:ext cx="16346935" cy="711759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773"/>
              </a:lnSpc>
            </a:pPr>
            <a:r>
              <a:rPr lang="en-US" sz="2700" b="1" spc="-151" dirty="0">
                <a:solidFill>
                  <a:srgbClr val="000000"/>
                </a:solidFill>
                <a:latin typeface="Open Sauce Bold"/>
                <a:ea typeface="Open Sauce Bold"/>
                <a:cs typeface="Open Sauce Bold"/>
                <a:sym typeface="Open Sauce Bold"/>
              </a:rPr>
              <a:t>Strategy 1: Foster a Mastery Motivational Climate (Ames, 1992; </a:t>
            </a:r>
            <a:r>
              <a:rPr lang="en-US" sz="2700" b="1" spc="-151" dirty="0" err="1">
                <a:solidFill>
                  <a:srgbClr val="000000"/>
                </a:solidFill>
                <a:latin typeface="Open Sauce Bold"/>
                <a:ea typeface="Open Sauce Bold"/>
                <a:cs typeface="Open Sauce Bold"/>
                <a:sym typeface="Open Sauce Bold"/>
              </a:rPr>
              <a:t>Duda</a:t>
            </a:r>
            <a:r>
              <a:rPr lang="en-US" sz="2700" b="1" spc="-151" dirty="0">
                <a:solidFill>
                  <a:srgbClr val="000000"/>
                </a:solidFill>
                <a:latin typeface="Open Sauce Bold"/>
                <a:ea typeface="Open Sauce Bold"/>
                <a:cs typeface="Open Sauce Bold"/>
                <a:sym typeface="Open Sauce Bold"/>
              </a:rPr>
              <a:t>, 2001)</a:t>
            </a:r>
          </a:p>
          <a:p>
            <a:pPr algn="l">
              <a:lnSpc>
                <a:spcPts val="2773"/>
              </a:lnSpc>
            </a:pPr>
            <a:r>
              <a:rPr lang="en-US" sz="2700" b="1" spc="-151" dirty="0">
                <a:solidFill>
                  <a:srgbClr val="000000"/>
                </a:solidFill>
                <a:latin typeface="Open Sauce Bold"/>
                <a:ea typeface="Open Sauce Bold"/>
                <a:cs typeface="Open Sauce Bold"/>
                <a:sym typeface="Open Sauce Bold"/>
              </a:rPr>
              <a:t>Coach/Parent Actions:</a:t>
            </a:r>
          </a:p>
          <a:p>
            <a:pPr marL="544416" lvl="1" indent="-272208" algn="l">
              <a:lnSpc>
                <a:spcPts val="2773"/>
              </a:lnSpc>
              <a:buFont typeface="Arial"/>
              <a:buChar char="•"/>
            </a:pPr>
            <a:r>
              <a:rPr lang="en-US" sz="2700" spc="-151" dirty="0">
                <a:solidFill>
                  <a:srgbClr val="000000"/>
                </a:solidFill>
                <a:latin typeface="Open Sauce"/>
                <a:ea typeface="Open Sauce"/>
                <a:cs typeface="Open Sauce"/>
                <a:sym typeface="Open Sauce"/>
              </a:rPr>
              <a:t>Focus on Effort, Improvement &amp; Learning: "Great job sticking with that drill!" vs. "Why did you miss?"  </a:t>
            </a:r>
          </a:p>
          <a:p>
            <a:pPr marL="544416" lvl="1" indent="-272208" algn="l">
              <a:lnSpc>
                <a:spcPts val="2773"/>
              </a:lnSpc>
              <a:buFont typeface="Arial"/>
              <a:buChar char="•"/>
            </a:pPr>
            <a:r>
              <a:rPr lang="en-US" sz="2700" spc="-151" dirty="0">
                <a:solidFill>
                  <a:srgbClr val="000000"/>
                </a:solidFill>
                <a:latin typeface="Open Sauce"/>
                <a:ea typeface="Open Sauce"/>
                <a:cs typeface="Open Sauce"/>
                <a:sym typeface="Open Sauce"/>
              </a:rPr>
              <a:t>Define Success Broadly: Skill mastery, teamwork, resilience, personal bests.  </a:t>
            </a:r>
          </a:p>
          <a:p>
            <a:pPr marL="544416" lvl="1" indent="-272208" algn="l">
              <a:lnSpc>
                <a:spcPts val="2773"/>
              </a:lnSpc>
              <a:buFont typeface="Arial"/>
              <a:buChar char="•"/>
            </a:pPr>
            <a:r>
              <a:rPr lang="en-US" sz="2700" spc="-151" dirty="0">
                <a:solidFill>
                  <a:srgbClr val="000000"/>
                </a:solidFill>
                <a:latin typeface="Open Sauce"/>
                <a:ea typeface="Open Sauce"/>
                <a:cs typeface="Open Sauce"/>
                <a:sym typeface="Open Sauce"/>
              </a:rPr>
              <a:t>Use Task-Oriented Feedback: Specific feedback on technique and effort.  </a:t>
            </a:r>
          </a:p>
          <a:p>
            <a:pPr marL="544416" lvl="1" indent="-272208" algn="l">
              <a:lnSpc>
                <a:spcPts val="2773"/>
              </a:lnSpc>
              <a:buFont typeface="Arial"/>
              <a:buChar char="•"/>
            </a:pPr>
            <a:r>
              <a:rPr lang="en-US" sz="2700" spc="-151" dirty="0">
                <a:solidFill>
                  <a:srgbClr val="000000"/>
                </a:solidFill>
                <a:latin typeface="Open Sauce"/>
                <a:ea typeface="Open Sauce"/>
                <a:cs typeface="Open Sauce"/>
                <a:sym typeface="Open Sauce"/>
              </a:rPr>
              <a:t>Value Mistakes as Learning: "What did you learn from that?" Normalize errors as part of growth.  </a:t>
            </a:r>
          </a:p>
          <a:p>
            <a:pPr marL="544416" lvl="1" indent="-272208" algn="l">
              <a:lnSpc>
                <a:spcPts val="2773"/>
              </a:lnSpc>
              <a:buFont typeface="Arial"/>
              <a:buChar char="•"/>
            </a:pPr>
            <a:r>
              <a:rPr lang="en-US" sz="2700" spc="-151" dirty="0">
                <a:solidFill>
                  <a:srgbClr val="000000"/>
                </a:solidFill>
                <a:latin typeface="Open Sauce"/>
                <a:ea typeface="Open Sauce"/>
                <a:cs typeface="Open Sauce"/>
                <a:sym typeface="Open Sauce"/>
              </a:rPr>
              <a:t>Minimize Social Comparison: Avoid public comparisons between athletes.  </a:t>
            </a:r>
          </a:p>
          <a:p>
            <a:pPr algn="l">
              <a:lnSpc>
                <a:spcPts val="2773"/>
              </a:lnSpc>
            </a:pPr>
            <a:r>
              <a:rPr lang="en-US" sz="2700" spc="-151" dirty="0">
                <a:solidFill>
                  <a:srgbClr val="000000"/>
                </a:solidFill>
                <a:latin typeface="Open Sauce"/>
                <a:ea typeface="Open Sauce"/>
                <a:cs typeface="Open Sauce"/>
                <a:sym typeface="Open Sauce"/>
              </a:rPr>
              <a:t>Mastery climates consistently linked to higher enjoyment, intrinsic motivation, persistence, and lower anxiety (Harwood et al., 2015). </a:t>
            </a:r>
          </a:p>
          <a:p>
            <a:pPr algn="l">
              <a:lnSpc>
                <a:spcPts val="2773"/>
              </a:lnSpc>
            </a:pPr>
            <a:endParaRPr lang="en-US" sz="2700" spc="-151" dirty="0">
              <a:solidFill>
                <a:srgbClr val="000000"/>
              </a:solidFill>
              <a:latin typeface="Open Sauce"/>
              <a:ea typeface="Open Sauce"/>
              <a:cs typeface="Open Sauce"/>
              <a:sym typeface="Open Sauce"/>
            </a:endParaRPr>
          </a:p>
          <a:p>
            <a:pPr algn="l">
              <a:lnSpc>
                <a:spcPts val="2773"/>
              </a:lnSpc>
            </a:pPr>
            <a:r>
              <a:rPr lang="en-US" sz="2700" b="1" spc="-151" dirty="0">
                <a:solidFill>
                  <a:srgbClr val="000000"/>
                </a:solidFill>
                <a:latin typeface="Open Sauce Bold"/>
                <a:ea typeface="Open Sauce Bold"/>
                <a:cs typeface="Open Sauce Bold"/>
                <a:sym typeface="Open Sauce Bold"/>
              </a:rPr>
              <a:t>Strategy 2: Enhance Autonomy &amp; Ownership (Ryan &amp; </a:t>
            </a:r>
            <a:r>
              <a:rPr lang="en-US" sz="2700" b="1" spc="-151" dirty="0" err="1">
                <a:solidFill>
                  <a:srgbClr val="000000"/>
                </a:solidFill>
                <a:latin typeface="Open Sauce Bold"/>
                <a:ea typeface="Open Sauce Bold"/>
                <a:cs typeface="Open Sauce Bold"/>
                <a:sym typeface="Open Sauce Bold"/>
              </a:rPr>
              <a:t>Deci</a:t>
            </a:r>
            <a:r>
              <a:rPr lang="en-US" sz="2700" b="1" spc="-151" dirty="0">
                <a:solidFill>
                  <a:srgbClr val="000000"/>
                </a:solidFill>
                <a:latin typeface="Open Sauce Bold"/>
                <a:ea typeface="Open Sauce Bold"/>
                <a:cs typeface="Open Sauce Bold"/>
                <a:sym typeface="Open Sauce Bold"/>
              </a:rPr>
              <a:t>, 2017)  </a:t>
            </a:r>
          </a:p>
          <a:p>
            <a:pPr algn="l">
              <a:lnSpc>
                <a:spcPts val="2773"/>
              </a:lnSpc>
            </a:pPr>
            <a:r>
              <a:rPr lang="en-US" sz="2700" b="1" spc="-151" dirty="0">
                <a:solidFill>
                  <a:srgbClr val="000000"/>
                </a:solidFill>
                <a:latin typeface="Open Sauce Bold"/>
                <a:ea typeface="Open Sauce Bold"/>
                <a:cs typeface="Open Sauce Bold"/>
                <a:sym typeface="Open Sauce Bold"/>
              </a:rPr>
              <a:t>Coach/Parent Actions:</a:t>
            </a:r>
          </a:p>
          <a:p>
            <a:pPr marL="544416" lvl="1" indent="-272208" algn="l">
              <a:lnSpc>
                <a:spcPts val="2773"/>
              </a:lnSpc>
              <a:buFont typeface="Arial"/>
              <a:buChar char="•"/>
            </a:pPr>
            <a:r>
              <a:rPr lang="en-US" sz="2700" spc="-151" dirty="0">
                <a:solidFill>
                  <a:srgbClr val="000000"/>
                </a:solidFill>
                <a:latin typeface="Open Sauce"/>
                <a:ea typeface="Open Sauce"/>
                <a:cs typeface="Open Sauce"/>
                <a:sym typeface="Open Sauce"/>
              </a:rPr>
              <a:t>Offer Meaningful Choices: Within practice structure (e.g., "Which drill do you want to start with?").  </a:t>
            </a:r>
          </a:p>
          <a:p>
            <a:pPr marL="544416" lvl="1" indent="-272208" algn="l">
              <a:lnSpc>
                <a:spcPts val="2773"/>
              </a:lnSpc>
              <a:buFont typeface="Arial"/>
              <a:buChar char="•"/>
            </a:pPr>
            <a:r>
              <a:rPr lang="en-US" sz="2700" spc="-151" dirty="0">
                <a:solidFill>
                  <a:srgbClr val="000000"/>
                </a:solidFill>
                <a:latin typeface="Open Sauce"/>
                <a:ea typeface="Open Sauce"/>
                <a:cs typeface="Open Sauce"/>
                <a:sym typeface="Open Sauce"/>
              </a:rPr>
              <a:t>Encourage Input &amp; Problem Solving: "How do you think we could approach this?"  </a:t>
            </a:r>
          </a:p>
          <a:p>
            <a:pPr marL="544416" lvl="1" indent="-272208" algn="l">
              <a:lnSpc>
                <a:spcPts val="2773"/>
              </a:lnSpc>
              <a:buFont typeface="Arial"/>
              <a:buChar char="•"/>
            </a:pPr>
            <a:r>
              <a:rPr lang="en-US" sz="2700" spc="-151" dirty="0">
                <a:solidFill>
                  <a:srgbClr val="000000"/>
                </a:solidFill>
                <a:latin typeface="Open Sauce"/>
                <a:ea typeface="Open Sauce"/>
                <a:cs typeface="Open Sauce"/>
                <a:sym typeface="Open Sauce"/>
              </a:rPr>
              <a:t>Explain the "Why": Connect drills to skill development and personal goals.  </a:t>
            </a:r>
          </a:p>
          <a:p>
            <a:pPr marL="544416" lvl="1" indent="-272208" algn="l">
              <a:lnSpc>
                <a:spcPts val="2773"/>
              </a:lnSpc>
              <a:buFont typeface="Arial"/>
              <a:buChar char="•"/>
            </a:pPr>
            <a:r>
              <a:rPr lang="en-US" sz="2700" spc="-151" dirty="0">
                <a:solidFill>
                  <a:srgbClr val="000000"/>
                </a:solidFill>
                <a:latin typeface="Open Sauce"/>
                <a:ea typeface="Open Sauce"/>
                <a:cs typeface="Open Sauce"/>
                <a:sym typeface="Open Sauce"/>
              </a:rPr>
              <a:t>Avoid Controlling Language: Minimize "must," "should," "have to."  </a:t>
            </a:r>
          </a:p>
          <a:p>
            <a:pPr marL="544416" lvl="1" indent="-272208" algn="l">
              <a:lnSpc>
                <a:spcPts val="2773"/>
              </a:lnSpc>
              <a:buFont typeface="Arial"/>
              <a:buChar char="•"/>
            </a:pPr>
            <a:r>
              <a:rPr lang="en-US" sz="2700" spc="-151" dirty="0">
                <a:solidFill>
                  <a:srgbClr val="000000"/>
                </a:solidFill>
                <a:latin typeface="Open Sauce"/>
                <a:ea typeface="Open Sauce"/>
                <a:cs typeface="Open Sauce"/>
                <a:sym typeface="Open Sauce"/>
              </a:rPr>
              <a:t>Respect Their Voice: Listen to their concerns and preferences about their sport experience.  </a:t>
            </a:r>
          </a:p>
          <a:p>
            <a:pPr algn="l">
              <a:lnSpc>
                <a:spcPts val="2773"/>
              </a:lnSpc>
            </a:pPr>
            <a:r>
              <a:rPr lang="en-US" sz="2700" spc="-151" dirty="0">
                <a:solidFill>
                  <a:srgbClr val="000000"/>
                </a:solidFill>
                <a:latin typeface="Open Sauce"/>
                <a:ea typeface="Open Sauce"/>
                <a:cs typeface="Open Sauce"/>
                <a:sym typeface="Open Sauce"/>
              </a:rPr>
              <a:t>Autonomy support is a fundamental pillar of intrinsic motivation and enjoyment (</a:t>
            </a:r>
            <a:r>
              <a:rPr lang="en-US" sz="2700" spc="-151" dirty="0" err="1">
                <a:solidFill>
                  <a:srgbClr val="000000"/>
                </a:solidFill>
                <a:latin typeface="Open Sauce"/>
                <a:ea typeface="Open Sauce"/>
                <a:cs typeface="Open Sauce"/>
                <a:sym typeface="Open Sauce"/>
              </a:rPr>
              <a:t>Deci</a:t>
            </a:r>
            <a:r>
              <a:rPr lang="en-US" sz="2700" spc="-151" dirty="0">
                <a:solidFill>
                  <a:srgbClr val="000000"/>
                </a:solidFill>
                <a:latin typeface="Open Sauce"/>
                <a:ea typeface="Open Sauce"/>
                <a:cs typeface="Open Sauce"/>
                <a:sym typeface="Open Sauce"/>
              </a:rPr>
              <a:t> &amp; Ryan, 2000). </a:t>
            </a:r>
          </a:p>
          <a:p>
            <a:pPr algn="l">
              <a:lnSpc>
                <a:spcPts val="2773"/>
              </a:lnSpc>
            </a:pPr>
            <a:endParaRPr lang="en-US" sz="2521" spc="-151" dirty="0">
              <a:solidFill>
                <a:srgbClr val="000000"/>
              </a:solidFill>
              <a:latin typeface="Open Sauce"/>
              <a:ea typeface="Open Sauce"/>
              <a:cs typeface="Open Sauce"/>
              <a:sym typeface="Open Sauce"/>
            </a:endParaRPr>
          </a:p>
          <a:p>
            <a:pPr algn="l">
              <a:lnSpc>
                <a:spcPts val="2773"/>
              </a:lnSpc>
            </a:pPr>
            <a:endParaRPr lang="en-US" sz="2521" spc="-151" dirty="0">
              <a:solidFill>
                <a:srgbClr val="000000"/>
              </a:solidFill>
              <a:latin typeface="Open Sauce"/>
              <a:ea typeface="Open Sauce"/>
              <a:cs typeface="Open Sauce"/>
              <a:sym typeface="Open Sauce"/>
            </a:endParaRPr>
          </a:p>
        </p:txBody>
      </p:sp>
      <p:pic>
        <p:nvPicPr>
          <p:cNvPr id="12" name="Picture 11" descr="stra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53800" y="38100"/>
            <a:ext cx="6555591" cy="3087343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4485347" y="-1932258"/>
            <a:ext cx="2674012" cy="5640834"/>
            <a:chOff x="0" y="0"/>
            <a:chExt cx="704267" cy="1485652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704267" cy="1485652"/>
            </a:xfrm>
            <a:custGeom>
              <a:avLst/>
              <a:gdLst/>
              <a:ahLst/>
              <a:cxnLst/>
              <a:rect l="l" t="t" r="r" b="b"/>
              <a:pathLst>
                <a:path w="704267" h="1485652">
                  <a:moveTo>
                    <a:pt x="0" y="0"/>
                  </a:moveTo>
                  <a:lnTo>
                    <a:pt x="704267" y="0"/>
                  </a:lnTo>
                  <a:lnTo>
                    <a:pt x="704267" y="1485652"/>
                  </a:lnTo>
                  <a:lnTo>
                    <a:pt x="0" y="1485652"/>
                  </a:lnTo>
                  <a:close/>
                </a:path>
              </a:pathLst>
            </a:custGeom>
            <a:solidFill>
              <a:srgbClr val="FBD900"/>
            </a:solidFill>
          </p:spPr>
        </p:sp>
        <p:sp>
          <p:nvSpPr>
            <p:cNvPr id="4" name="TextBox 4"/>
            <p:cNvSpPr txBox="1"/>
            <p:nvPr/>
          </p:nvSpPr>
          <p:spPr>
            <a:xfrm>
              <a:off x="0" y="0"/>
              <a:ext cx="704267" cy="1485652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680"/>
                </a:lnSpc>
              </a:pPr>
              <a:endParaRPr/>
            </a:p>
          </p:txBody>
        </p:sp>
      </p:grpSp>
      <p:grpSp>
        <p:nvGrpSpPr>
          <p:cNvPr id="5" name="Group 5"/>
          <p:cNvGrpSpPr/>
          <p:nvPr/>
        </p:nvGrpSpPr>
        <p:grpSpPr>
          <a:xfrm>
            <a:off x="17259300" y="4646166"/>
            <a:ext cx="1028700" cy="5640834"/>
            <a:chOff x="0" y="0"/>
            <a:chExt cx="270933" cy="1485652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270933" cy="1485652"/>
            </a:xfrm>
            <a:custGeom>
              <a:avLst/>
              <a:gdLst/>
              <a:ahLst/>
              <a:cxnLst/>
              <a:rect l="l" t="t" r="r" b="b"/>
              <a:pathLst>
                <a:path w="270933" h="1485652">
                  <a:moveTo>
                    <a:pt x="0" y="0"/>
                  </a:moveTo>
                  <a:lnTo>
                    <a:pt x="270933" y="0"/>
                  </a:lnTo>
                  <a:lnTo>
                    <a:pt x="270933" y="1485652"/>
                  </a:lnTo>
                  <a:lnTo>
                    <a:pt x="0" y="1485652"/>
                  </a:lnTo>
                  <a:close/>
                </a:path>
              </a:pathLst>
            </a:custGeom>
            <a:solidFill>
              <a:srgbClr val="FBD900"/>
            </a:solidFill>
          </p:spPr>
        </p:sp>
        <p:sp>
          <p:nvSpPr>
            <p:cNvPr id="7" name="TextBox 7"/>
            <p:cNvSpPr txBox="1"/>
            <p:nvPr/>
          </p:nvSpPr>
          <p:spPr>
            <a:xfrm>
              <a:off x="0" y="0"/>
              <a:ext cx="270933" cy="1485652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680"/>
                </a:lnSpc>
              </a:pPr>
              <a:endParaRPr/>
            </a:p>
          </p:txBody>
        </p:sp>
      </p:grpSp>
      <p:sp>
        <p:nvSpPr>
          <p:cNvPr id="8" name="TextBox 8"/>
          <p:cNvSpPr txBox="1"/>
          <p:nvPr/>
        </p:nvSpPr>
        <p:spPr>
          <a:xfrm>
            <a:off x="868867" y="434418"/>
            <a:ext cx="14023410" cy="86039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6500"/>
              </a:lnSpc>
            </a:pPr>
            <a:r>
              <a:rPr lang="en-US" sz="6500" b="1" u="sng" spc="-390">
                <a:solidFill>
                  <a:srgbClr val="000000"/>
                </a:solidFill>
                <a:latin typeface="Open Sauce Bold"/>
                <a:ea typeface="Open Sauce Bold"/>
                <a:cs typeface="Open Sauce Bold"/>
                <a:sym typeface="Open Sauce Bold"/>
              </a:rPr>
              <a:t>What can we do </a:t>
            </a:r>
          </a:p>
        </p:txBody>
      </p:sp>
      <p:sp>
        <p:nvSpPr>
          <p:cNvPr id="9" name="TextBox 9"/>
          <p:cNvSpPr txBox="1"/>
          <p:nvPr/>
        </p:nvSpPr>
        <p:spPr>
          <a:xfrm>
            <a:off x="904759" y="1390060"/>
            <a:ext cx="7947729" cy="64833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4900"/>
              </a:lnSpc>
            </a:pPr>
            <a:r>
              <a:rPr lang="en-US" sz="4900" b="1" u="sng" spc="-294">
                <a:solidFill>
                  <a:srgbClr val="000000"/>
                </a:solidFill>
                <a:latin typeface="Open Sauce Bold"/>
                <a:ea typeface="Open Sauce Bold"/>
                <a:cs typeface="Open Sauce Bold"/>
                <a:sym typeface="Open Sauce Bold"/>
              </a:rPr>
              <a:t>Strategies</a:t>
            </a:r>
          </a:p>
        </p:txBody>
      </p:sp>
      <p:sp>
        <p:nvSpPr>
          <p:cNvPr id="10" name="TextBox 10"/>
          <p:cNvSpPr txBox="1"/>
          <p:nvPr/>
        </p:nvSpPr>
        <p:spPr>
          <a:xfrm>
            <a:off x="904759" y="2255520"/>
            <a:ext cx="14487641" cy="783444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ts val="2775"/>
              </a:lnSpc>
            </a:pPr>
            <a:r>
              <a:rPr lang="en-US" sz="2700" spc="-151" dirty="0">
                <a:solidFill>
                  <a:srgbClr val="000000"/>
                </a:solidFill>
                <a:latin typeface="Open Sauce"/>
                <a:ea typeface="Open Sauce"/>
                <a:cs typeface="Open Sauce"/>
                <a:sym typeface="Open Sauce"/>
              </a:rPr>
              <a:t>S</a:t>
            </a:r>
            <a:r>
              <a:rPr lang="en-US" sz="2700" b="1" spc="-151" dirty="0">
                <a:solidFill>
                  <a:srgbClr val="000000"/>
                </a:solidFill>
                <a:latin typeface="Open Sauce Bold"/>
                <a:ea typeface="Open Sauce Bold"/>
                <a:cs typeface="Open Sauce Bold"/>
                <a:sym typeface="Open Sauce Bold"/>
              </a:rPr>
              <a:t>trategy 3: Develop Coping Skills &amp; Emotional Literacy (Gould &amp; Carson, 2008; </a:t>
            </a:r>
            <a:r>
              <a:rPr lang="en-US" sz="2700" b="1" spc="-151" dirty="0" err="1">
                <a:solidFill>
                  <a:srgbClr val="000000"/>
                </a:solidFill>
                <a:latin typeface="Open Sauce Bold"/>
                <a:ea typeface="Open Sauce Bold"/>
                <a:cs typeface="Open Sauce Bold"/>
                <a:sym typeface="Open Sauce Bold"/>
              </a:rPr>
              <a:t>Tamminen</a:t>
            </a:r>
            <a:r>
              <a:rPr lang="en-US" sz="2700" b="1" spc="-151" dirty="0">
                <a:solidFill>
                  <a:srgbClr val="000000"/>
                </a:solidFill>
                <a:latin typeface="Open Sauce Bold"/>
                <a:ea typeface="Open Sauce Bold"/>
                <a:cs typeface="Open Sauce Bold"/>
                <a:sym typeface="Open Sauce Bold"/>
              </a:rPr>
              <a:t> et al., 2013)</a:t>
            </a:r>
          </a:p>
          <a:p>
            <a:pPr algn="l">
              <a:lnSpc>
                <a:spcPts val="2775"/>
              </a:lnSpc>
            </a:pPr>
            <a:r>
              <a:rPr lang="en-US" sz="2700" b="1" spc="-151" dirty="0">
                <a:solidFill>
                  <a:srgbClr val="000000"/>
                </a:solidFill>
                <a:latin typeface="Open Sauce Bold"/>
                <a:ea typeface="Open Sauce Bold"/>
                <a:cs typeface="Open Sauce Bold"/>
                <a:sym typeface="Open Sauce Bold"/>
              </a:rPr>
              <a:t>Coach/Psychologist Actions: </a:t>
            </a:r>
          </a:p>
          <a:p>
            <a:pPr marL="544669" lvl="1" indent="-272335" algn="l">
              <a:lnSpc>
                <a:spcPts val="2775"/>
              </a:lnSpc>
              <a:buFont typeface="Arial"/>
              <a:buChar char="•"/>
            </a:pPr>
            <a:r>
              <a:rPr lang="en-US" sz="2700" spc="-151" dirty="0">
                <a:solidFill>
                  <a:srgbClr val="000000"/>
                </a:solidFill>
                <a:latin typeface="Open Sauce"/>
                <a:ea typeface="Open Sauce"/>
                <a:cs typeface="Open Sauce"/>
                <a:sym typeface="Open Sauce"/>
              </a:rPr>
              <a:t>Normalize Pressure &amp; Anxiety: "It's okay to feel nervous; let's talk about how to use that energy."  </a:t>
            </a:r>
          </a:p>
          <a:p>
            <a:pPr marL="544669" lvl="1" indent="-272335" algn="l">
              <a:lnSpc>
                <a:spcPts val="2775"/>
              </a:lnSpc>
              <a:buFont typeface="Arial"/>
              <a:buChar char="•"/>
            </a:pPr>
            <a:r>
              <a:rPr lang="en-US" sz="2700" spc="-151" dirty="0">
                <a:solidFill>
                  <a:srgbClr val="000000"/>
                </a:solidFill>
                <a:latin typeface="Open Sauce"/>
                <a:ea typeface="Open Sauce"/>
                <a:cs typeface="Open Sauce"/>
                <a:sym typeface="Open Sauce"/>
              </a:rPr>
              <a:t>Teach </a:t>
            </a:r>
            <a:r>
              <a:rPr lang="en-US" sz="2700" spc="-151" dirty="0" smtClean="0">
                <a:solidFill>
                  <a:srgbClr val="000000"/>
                </a:solidFill>
                <a:latin typeface="Open Sauce"/>
                <a:ea typeface="Open Sauce"/>
                <a:cs typeface="Open Sauce"/>
                <a:sym typeface="Open Sauce"/>
              </a:rPr>
              <a:t>Foundational/ Mental </a:t>
            </a:r>
            <a:r>
              <a:rPr lang="en-US" sz="2700" spc="-151" dirty="0">
                <a:solidFill>
                  <a:srgbClr val="000000"/>
                </a:solidFill>
                <a:latin typeface="Open Sauce"/>
                <a:ea typeface="Open Sauce"/>
                <a:cs typeface="Open Sauce"/>
                <a:sym typeface="Open Sauce"/>
              </a:rPr>
              <a:t>Skills: Goal setting (process &gt; outcome), relaxation techniques (breathing), </a:t>
            </a:r>
            <a:endParaRPr lang="en-US" sz="2700" spc="-151" dirty="0" smtClean="0">
              <a:solidFill>
                <a:srgbClr val="000000"/>
              </a:solidFill>
              <a:latin typeface="Open Sauce"/>
              <a:ea typeface="Open Sauce"/>
              <a:cs typeface="Open Sauce"/>
              <a:sym typeface="Open Sauce"/>
            </a:endParaRPr>
          </a:p>
          <a:p>
            <a:pPr marL="544669" lvl="1" indent="-272335" algn="l">
              <a:lnSpc>
                <a:spcPts val="2775"/>
              </a:lnSpc>
              <a:buFont typeface="Arial"/>
              <a:buChar char="•"/>
            </a:pPr>
            <a:r>
              <a:rPr lang="en-US" sz="2700" spc="-151" dirty="0" smtClean="0">
                <a:solidFill>
                  <a:srgbClr val="000000"/>
                </a:solidFill>
                <a:latin typeface="Open Sauce"/>
                <a:ea typeface="Open Sauce"/>
                <a:cs typeface="Open Sauce"/>
                <a:sym typeface="Open Sauce"/>
              </a:rPr>
              <a:t>positive </a:t>
            </a:r>
            <a:r>
              <a:rPr lang="en-US" sz="2700" spc="-151" dirty="0">
                <a:solidFill>
                  <a:srgbClr val="000000"/>
                </a:solidFill>
                <a:latin typeface="Open Sauce"/>
                <a:ea typeface="Open Sauce"/>
                <a:cs typeface="Open Sauce"/>
                <a:sym typeface="Open Sauce"/>
              </a:rPr>
              <a:t>self-talk, imagery, mindfulness.  </a:t>
            </a:r>
          </a:p>
          <a:p>
            <a:pPr marL="544669" lvl="1" indent="-272335" algn="l">
              <a:lnSpc>
                <a:spcPts val="2775"/>
              </a:lnSpc>
              <a:buFont typeface="Arial"/>
              <a:buChar char="•"/>
            </a:pPr>
            <a:r>
              <a:rPr lang="en-US" sz="2700" spc="-151" dirty="0">
                <a:solidFill>
                  <a:srgbClr val="000000"/>
                </a:solidFill>
                <a:latin typeface="Open Sauce"/>
                <a:ea typeface="Open Sauce"/>
                <a:cs typeface="Open Sauce"/>
                <a:sym typeface="Open Sauce"/>
              </a:rPr>
              <a:t>Focus on </a:t>
            </a:r>
            <a:r>
              <a:rPr lang="en-US" sz="2700" spc="-151" dirty="0" err="1">
                <a:solidFill>
                  <a:srgbClr val="000000"/>
                </a:solidFill>
                <a:latin typeface="Open Sauce"/>
                <a:ea typeface="Open Sauce"/>
                <a:cs typeface="Open Sauce"/>
                <a:sym typeface="Open Sauce"/>
              </a:rPr>
              <a:t>Controllables</a:t>
            </a:r>
            <a:r>
              <a:rPr lang="en-US" sz="2700" spc="-151" dirty="0">
                <a:solidFill>
                  <a:srgbClr val="000000"/>
                </a:solidFill>
                <a:latin typeface="Open Sauce"/>
                <a:ea typeface="Open Sauce"/>
                <a:cs typeface="Open Sauce"/>
                <a:sym typeface="Open Sauce"/>
              </a:rPr>
              <a:t>: "Focus on your effort and your next pass, not the scoreboard."  </a:t>
            </a:r>
          </a:p>
          <a:p>
            <a:pPr marL="544669" lvl="1" indent="-272335" algn="l">
              <a:lnSpc>
                <a:spcPts val="2775"/>
              </a:lnSpc>
              <a:buFont typeface="Arial"/>
              <a:buChar char="•"/>
            </a:pPr>
            <a:r>
              <a:rPr lang="en-US" sz="2700" spc="-151" dirty="0">
                <a:solidFill>
                  <a:srgbClr val="000000"/>
                </a:solidFill>
                <a:latin typeface="Open Sauce"/>
                <a:ea typeface="Open Sauce"/>
                <a:cs typeface="Open Sauce"/>
                <a:sym typeface="Open Sauce"/>
              </a:rPr>
              <a:t>Develop Pre-Performance Routines: Creates predictability and focus.  </a:t>
            </a:r>
          </a:p>
          <a:p>
            <a:pPr algn="l">
              <a:lnSpc>
                <a:spcPts val="2775"/>
              </a:lnSpc>
            </a:pPr>
            <a:r>
              <a:rPr lang="en-US" sz="2700" spc="-151" dirty="0">
                <a:solidFill>
                  <a:srgbClr val="000000"/>
                </a:solidFill>
                <a:latin typeface="Open Sauce"/>
                <a:ea typeface="Open Sauce"/>
                <a:cs typeface="Open Sauce"/>
                <a:sym typeface="Open Sauce"/>
              </a:rPr>
              <a:t>Mental skills training effectively reduces competitive anxiety and enhances coping, leading to greater enjoyment and performance (Brown &amp; Fletcher, 2017). </a:t>
            </a:r>
          </a:p>
          <a:p>
            <a:pPr algn="l">
              <a:lnSpc>
                <a:spcPts val="2775"/>
              </a:lnSpc>
            </a:pPr>
            <a:endParaRPr lang="en-US" sz="2700" spc="-151" dirty="0">
              <a:solidFill>
                <a:srgbClr val="000000"/>
              </a:solidFill>
              <a:latin typeface="Open Sauce"/>
              <a:ea typeface="Open Sauce"/>
              <a:cs typeface="Open Sauce"/>
              <a:sym typeface="Open Sauce"/>
            </a:endParaRPr>
          </a:p>
          <a:p>
            <a:pPr algn="l">
              <a:lnSpc>
                <a:spcPts val="2775"/>
              </a:lnSpc>
            </a:pPr>
            <a:r>
              <a:rPr lang="en-US" sz="2700" b="1" spc="-151" dirty="0">
                <a:solidFill>
                  <a:srgbClr val="000000"/>
                </a:solidFill>
                <a:latin typeface="Open Sauce Bold"/>
                <a:ea typeface="Open Sauce Bold"/>
                <a:cs typeface="Open Sauce Bold"/>
                <a:sym typeface="Open Sauce Bold"/>
              </a:rPr>
              <a:t>Strategy 4: Reframe Parental Involvement (Holt et al., 2008; Knight et al., 2011)</a:t>
            </a:r>
          </a:p>
          <a:p>
            <a:pPr algn="l">
              <a:lnSpc>
                <a:spcPts val="2775"/>
              </a:lnSpc>
            </a:pPr>
            <a:r>
              <a:rPr lang="en-US" sz="2700" b="1" spc="-151" dirty="0">
                <a:solidFill>
                  <a:srgbClr val="000000"/>
                </a:solidFill>
                <a:latin typeface="Open Sauce Bold"/>
                <a:ea typeface="Open Sauce Bold"/>
                <a:cs typeface="Open Sauce Bold"/>
                <a:sym typeface="Open Sauce Bold"/>
              </a:rPr>
              <a:t>Parent Actions:</a:t>
            </a:r>
          </a:p>
          <a:p>
            <a:pPr marL="544669" lvl="1" indent="-272335" algn="l">
              <a:lnSpc>
                <a:spcPts val="2775"/>
              </a:lnSpc>
              <a:buFont typeface="Arial"/>
              <a:buChar char="•"/>
            </a:pPr>
            <a:r>
              <a:rPr lang="en-US" sz="2700" spc="-151" dirty="0">
                <a:solidFill>
                  <a:srgbClr val="000000"/>
                </a:solidFill>
                <a:latin typeface="Open Sauce"/>
                <a:ea typeface="Open Sauce"/>
                <a:cs typeface="Open Sauce"/>
                <a:sym typeface="Open Sauce"/>
              </a:rPr>
              <a:t>Be Unconditionally Supportive: "I love watching you play" regardless of outcome.  </a:t>
            </a:r>
          </a:p>
          <a:p>
            <a:pPr marL="544669" lvl="1" indent="-272335" algn="l">
              <a:lnSpc>
                <a:spcPts val="2775"/>
              </a:lnSpc>
              <a:buFont typeface="Arial"/>
              <a:buChar char="•"/>
            </a:pPr>
            <a:r>
              <a:rPr lang="en-US" sz="2700" spc="-151" dirty="0">
                <a:solidFill>
                  <a:srgbClr val="000000"/>
                </a:solidFill>
                <a:latin typeface="Open Sauce"/>
                <a:ea typeface="Open Sauce"/>
                <a:cs typeface="Open Sauce"/>
                <a:sym typeface="Open Sauce"/>
              </a:rPr>
              <a:t>Listen More, Critique Less: Ask "Did you have fun?" or "What did you enjoy?" before "Did you win?"  </a:t>
            </a:r>
          </a:p>
          <a:p>
            <a:pPr marL="544669" lvl="1" indent="-272335" algn="l">
              <a:lnSpc>
                <a:spcPts val="2775"/>
              </a:lnSpc>
              <a:buFont typeface="Arial"/>
              <a:buChar char="•"/>
            </a:pPr>
            <a:r>
              <a:rPr lang="en-US" sz="2700" spc="-151" dirty="0">
                <a:solidFill>
                  <a:srgbClr val="000000"/>
                </a:solidFill>
                <a:latin typeface="Open Sauce"/>
                <a:ea typeface="Open Sauce"/>
                <a:cs typeface="Open Sauce"/>
                <a:sym typeface="Open Sauce"/>
              </a:rPr>
              <a:t>Respect Coaching &amp; Officiating: Avoid sideline coaching or criticizing refs.  </a:t>
            </a:r>
          </a:p>
          <a:p>
            <a:pPr marL="544669" lvl="1" indent="-272335" algn="l">
              <a:lnSpc>
                <a:spcPts val="2775"/>
              </a:lnSpc>
              <a:buFont typeface="Arial"/>
              <a:buChar char="•"/>
            </a:pPr>
            <a:r>
              <a:rPr lang="en-US" sz="2700" spc="-151" dirty="0">
                <a:solidFill>
                  <a:srgbClr val="000000"/>
                </a:solidFill>
                <a:latin typeface="Open Sauce"/>
                <a:ea typeface="Open Sauce"/>
                <a:cs typeface="Open Sauce"/>
                <a:sym typeface="Open Sauce"/>
              </a:rPr>
              <a:t>Maintain Perspective: It's *their* journey, not yours. Keep sport in balance with family, school, social life.  </a:t>
            </a:r>
          </a:p>
          <a:p>
            <a:pPr marL="544669" lvl="1" indent="-272335" algn="l">
              <a:lnSpc>
                <a:spcPts val="2775"/>
              </a:lnSpc>
              <a:buFont typeface="Arial"/>
              <a:buChar char="•"/>
            </a:pPr>
            <a:r>
              <a:rPr lang="en-US" sz="2700" spc="-151" dirty="0">
                <a:solidFill>
                  <a:srgbClr val="000000"/>
                </a:solidFill>
                <a:latin typeface="Open Sauce"/>
                <a:ea typeface="Open Sauce"/>
                <a:cs typeface="Open Sauce"/>
                <a:sym typeface="Open Sauce"/>
              </a:rPr>
              <a:t>Provide Emotional Safety: Be a calm harbor after tough games.  </a:t>
            </a:r>
          </a:p>
          <a:p>
            <a:pPr algn="l">
              <a:lnSpc>
                <a:spcPts val="2775"/>
              </a:lnSpc>
            </a:pPr>
            <a:r>
              <a:rPr lang="en-US" sz="2700" spc="-151" dirty="0">
                <a:solidFill>
                  <a:srgbClr val="000000"/>
                </a:solidFill>
                <a:latin typeface="Open Sauce"/>
                <a:ea typeface="Open Sauce"/>
                <a:cs typeface="Open Sauce"/>
                <a:sym typeface="Open Sauce"/>
              </a:rPr>
              <a:t>Positive parental involvement (supportive, autonomy-promoting) strongly predicts enjoyment and continued participation (Knight et al., 2016). </a:t>
            </a:r>
          </a:p>
          <a:p>
            <a:pPr algn="l">
              <a:lnSpc>
                <a:spcPts val="2775"/>
              </a:lnSpc>
            </a:pPr>
            <a:endParaRPr lang="en-US" sz="2522" spc="-151" dirty="0">
              <a:solidFill>
                <a:srgbClr val="000000"/>
              </a:solidFill>
              <a:latin typeface="Open Sauce"/>
              <a:ea typeface="Open Sauce"/>
              <a:cs typeface="Open Sauce"/>
              <a:sym typeface="Open Sauce"/>
            </a:endParaRPr>
          </a:p>
          <a:p>
            <a:pPr algn="l">
              <a:lnSpc>
                <a:spcPts val="2775"/>
              </a:lnSpc>
            </a:pPr>
            <a:endParaRPr lang="en-US" sz="2522" spc="-151" dirty="0">
              <a:solidFill>
                <a:srgbClr val="000000"/>
              </a:solidFill>
              <a:latin typeface="Open Sauce"/>
              <a:ea typeface="Open Sauce"/>
              <a:cs typeface="Open Sauce"/>
              <a:sym typeface="Open Sauce"/>
            </a:endParaRPr>
          </a:p>
        </p:txBody>
      </p:sp>
      <p:pic>
        <p:nvPicPr>
          <p:cNvPr id="11" name="Picture 10" descr="strate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36800" y="0"/>
            <a:ext cx="2590800" cy="3136900"/>
          </a:xfrm>
          <a:prstGeom prst="rect">
            <a:avLst/>
          </a:prstGeo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5"/>
          <p:cNvGrpSpPr/>
          <p:nvPr/>
        </p:nvGrpSpPr>
        <p:grpSpPr>
          <a:xfrm>
            <a:off x="17259300" y="4646166"/>
            <a:ext cx="1028700" cy="5640834"/>
            <a:chOff x="0" y="0"/>
            <a:chExt cx="270933" cy="1485652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270933" cy="1485652"/>
            </a:xfrm>
            <a:custGeom>
              <a:avLst/>
              <a:gdLst/>
              <a:ahLst/>
              <a:cxnLst/>
              <a:rect l="l" t="t" r="r" b="b"/>
              <a:pathLst>
                <a:path w="270933" h="1485652">
                  <a:moveTo>
                    <a:pt x="0" y="0"/>
                  </a:moveTo>
                  <a:lnTo>
                    <a:pt x="270933" y="0"/>
                  </a:lnTo>
                  <a:lnTo>
                    <a:pt x="270933" y="1485652"/>
                  </a:lnTo>
                  <a:lnTo>
                    <a:pt x="0" y="1485652"/>
                  </a:lnTo>
                  <a:close/>
                </a:path>
              </a:pathLst>
            </a:custGeom>
            <a:solidFill>
              <a:srgbClr val="FBD900"/>
            </a:solidFill>
          </p:spPr>
        </p:sp>
        <p:sp>
          <p:nvSpPr>
            <p:cNvPr id="7" name="TextBox 7"/>
            <p:cNvSpPr txBox="1"/>
            <p:nvPr/>
          </p:nvSpPr>
          <p:spPr>
            <a:xfrm>
              <a:off x="0" y="0"/>
              <a:ext cx="270933" cy="1485652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680"/>
                </a:lnSpc>
              </a:pPr>
              <a:endParaRPr/>
            </a:p>
          </p:txBody>
        </p:sp>
      </p:grpSp>
      <p:sp>
        <p:nvSpPr>
          <p:cNvPr id="8" name="TextBox 8"/>
          <p:cNvSpPr txBox="1"/>
          <p:nvPr/>
        </p:nvSpPr>
        <p:spPr>
          <a:xfrm>
            <a:off x="912365" y="729693"/>
            <a:ext cx="14023410" cy="98795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7400"/>
              </a:lnSpc>
            </a:pPr>
            <a:r>
              <a:rPr lang="en-US" sz="7400" b="1" u="sng" spc="-444">
                <a:solidFill>
                  <a:srgbClr val="000000"/>
                </a:solidFill>
                <a:latin typeface="Open Sauce Bold"/>
                <a:ea typeface="Open Sauce Bold"/>
                <a:cs typeface="Open Sauce Bold"/>
                <a:sym typeface="Open Sauce Bold"/>
              </a:rPr>
              <a:t>What can we do </a:t>
            </a:r>
          </a:p>
        </p:txBody>
      </p:sp>
      <p:sp>
        <p:nvSpPr>
          <p:cNvPr id="9" name="TextBox 9"/>
          <p:cNvSpPr txBox="1"/>
          <p:nvPr/>
        </p:nvSpPr>
        <p:spPr>
          <a:xfrm>
            <a:off x="1028700" y="1904406"/>
            <a:ext cx="7947729" cy="75169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5600"/>
              </a:lnSpc>
            </a:pPr>
            <a:r>
              <a:rPr lang="en-US" sz="5600" b="1" u="sng" spc="-336">
                <a:solidFill>
                  <a:srgbClr val="000000"/>
                </a:solidFill>
                <a:latin typeface="Open Sauce Bold"/>
                <a:ea typeface="Open Sauce Bold"/>
                <a:cs typeface="Open Sauce Bold"/>
                <a:sym typeface="Open Sauce Bold"/>
              </a:rPr>
              <a:t>Strategies</a:t>
            </a:r>
          </a:p>
        </p:txBody>
      </p:sp>
      <p:sp>
        <p:nvSpPr>
          <p:cNvPr id="10" name="TextBox 10"/>
          <p:cNvSpPr txBox="1"/>
          <p:nvPr/>
        </p:nvSpPr>
        <p:spPr>
          <a:xfrm>
            <a:off x="1028700" y="3975115"/>
            <a:ext cx="15008251" cy="558263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3385"/>
              </a:lnSpc>
            </a:pPr>
            <a:r>
              <a:rPr lang="en-US" sz="3077" b="1" spc="-184" dirty="0">
                <a:solidFill>
                  <a:srgbClr val="000000"/>
                </a:solidFill>
                <a:latin typeface="Open Sauce Bold"/>
                <a:ea typeface="Open Sauce Bold"/>
                <a:cs typeface="Open Sauce Bold"/>
                <a:sym typeface="Open Sauce Bold"/>
              </a:rPr>
              <a:t>Strategy 5: Prioritize Recovery &amp; Balance (Gould, 2019)</a:t>
            </a:r>
          </a:p>
          <a:p>
            <a:pPr algn="l">
              <a:lnSpc>
                <a:spcPts val="3385"/>
              </a:lnSpc>
            </a:pPr>
            <a:r>
              <a:rPr lang="en-US" sz="3077" b="1" spc="-184" dirty="0">
                <a:solidFill>
                  <a:srgbClr val="000000"/>
                </a:solidFill>
                <a:latin typeface="Open Sauce Bold"/>
                <a:ea typeface="Open Sauce Bold"/>
                <a:cs typeface="Open Sauce Bold"/>
                <a:sym typeface="Open Sauce Bold"/>
              </a:rPr>
              <a:t>Coach/Parent/Athlete Actions: </a:t>
            </a:r>
            <a:r>
              <a:rPr lang="en-US" sz="3077" spc="-184" dirty="0">
                <a:solidFill>
                  <a:srgbClr val="000000"/>
                </a:solidFill>
                <a:latin typeface="Open Sauce"/>
                <a:ea typeface="Open Sauce"/>
                <a:cs typeface="Open Sauce"/>
                <a:sym typeface="Open Sauce"/>
              </a:rPr>
              <a:t> </a:t>
            </a:r>
          </a:p>
          <a:p>
            <a:pPr marL="664466" lvl="1" indent="-332233" algn="l">
              <a:lnSpc>
                <a:spcPts val="3385"/>
              </a:lnSpc>
              <a:buFont typeface="Arial"/>
              <a:buChar char="•"/>
            </a:pPr>
            <a:r>
              <a:rPr lang="en-US" sz="3077" spc="-184" dirty="0">
                <a:solidFill>
                  <a:srgbClr val="000000"/>
                </a:solidFill>
                <a:latin typeface="Open Sauce"/>
                <a:ea typeface="Open Sauce"/>
                <a:cs typeface="Open Sauce"/>
                <a:sym typeface="Open Sauce"/>
              </a:rPr>
              <a:t>Enforce Rest Days &amp; Off-Seasons: Prevent physical and mental burnout.  </a:t>
            </a:r>
          </a:p>
          <a:p>
            <a:pPr marL="664466" lvl="1" indent="-332233" algn="l">
              <a:lnSpc>
                <a:spcPts val="3385"/>
              </a:lnSpc>
              <a:buFont typeface="Arial"/>
              <a:buChar char="•"/>
            </a:pPr>
            <a:r>
              <a:rPr lang="en-US" sz="3077" spc="-184" dirty="0">
                <a:solidFill>
                  <a:srgbClr val="000000"/>
                </a:solidFill>
                <a:latin typeface="Open Sauce"/>
                <a:ea typeface="Open Sauce"/>
                <a:cs typeface="Open Sauce"/>
                <a:sym typeface="Open Sauce"/>
              </a:rPr>
              <a:t>Encourage Multi-Sport Participation (Especially Early): Develops diverse skills, prevents overuse, reduces pressure.  </a:t>
            </a:r>
          </a:p>
          <a:p>
            <a:pPr marL="664466" lvl="1" indent="-332233" algn="l">
              <a:lnSpc>
                <a:spcPts val="3385"/>
              </a:lnSpc>
              <a:buFont typeface="Arial"/>
              <a:buChar char="•"/>
            </a:pPr>
            <a:r>
              <a:rPr lang="en-US" sz="3077" spc="-184" dirty="0">
                <a:solidFill>
                  <a:srgbClr val="000000"/>
                </a:solidFill>
                <a:latin typeface="Open Sauce"/>
                <a:ea typeface="Open Sauce"/>
                <a:cs typeface="Open Sauce"/>
                <a:sym typeface="Open Sauce"/>
              </a:rPr>
              <a:t>Protect Time for Non-Sport Activities: Friends, family, hobbies, academics.  </a:t>
            </a:r>
          </a:p>
          <a:p>
            <a:pPr marL="664466" lvl="1" indent="-332233" algn="l">
              <a:lnSpc>
                <a:spcPts val="3385"/>
              </a:lnSpc>
              <a:buFont typeface="Arial"/>
              <a:buChar char="•"/>
            </a:pPr>
            <a:r>
              <a:rPr lang="en-US" sz="3077" spc="-184" dirty="0">
                <a:solidFill>
                  <a:srgbClr val="000000"/>
                </a:solidFill>
                <a:latin typeface="Open Sauce"/>
                <a:ea typeface="Open Sauce"/>
                <a:cs typeface="Open Sauce"/>
                <a:sym typeface="Open Sauce"/>
              </a:rPr>
              <a:t>Monitor Workload: Pay attention to signs of fatigue and disengagement.  </a:t>
            </a:r>
          </a:p>
          <a:p>
            <a:pPr marL="664466" lvl="1" indent="-332233" algn="l">
              <a:lnSpc>
                <a:spcPts val="3385"/>
              </a:lnSpc>
              <a:buFont typeface="Arial"/>
              <a:buChar char="•"/>
            </a:pPr>
            <a:r>
              <a:rPr lang="en-US" sz="3077" spc="-184" dirty="0">
                <a:solidFill>
                  <a:srgbClr val="000000"/>
                </a:solidFill>
                <a:latin typeface="Open Sauce"/>
                <a:ea typeface="Open Sauce"/>
                <a:cs typeface="Open Sauce"/>
                <a:sym typeface="Open Sauce"/>
              </a:rPr>
              <a:t>Promote Sleep &amp; Nutrition: Fundamental for physical recovery and mental resilience.  </a:t>
            </a:r>
          </a:p>
          <a:p>
            <a:pPr algn="l">
              <a:lnSpc>
                <a:spcPts val="3385"/>
              </a:lnSpc>
            </a:pPr>
            <a:endParaRPr lang="en-US" sz="3077" spc="-184" dirty="0">
              <a:solidFill>
                <a:srgbClr val="000000"/>
              </a:solidFill>
              <a:latin typeface="Open Sauce"/>
              <a:ea typeface="Open Sauce"/>
              <a:cs typeface="Open Sauce"/>
              <a:sym typeface="Open Sauce"/>
            </a:endParaRPr>
          </a:p>
          <a:p>
            <a:pPr algn="l">
              <a:lnSpc>
                <a:spcPts val="3385"/>
              </a:lnSpc>
            </a:pPr>
            <a:r>
              <a:rPr lang="en-US" sz="3077" spc="-184" dirty="0">
                <a:solidFill>
                  <a:srgbClr val="000000"/>
                </a:solidFill>
                <a:latin typeface="Open Sauce"/>
                <a:ea typeface="Open Sauce"/>
                <a:cs typeface="Open Sauce"/>
                <a:sym typeface="Open Sauce"/>
              </a:rPr>
              <a:t>According to research specialization before adolescence, insufficient rest, and imbalance are key risk factors for burnout and dropout (</a:t>
            </a:r>
            <a:r>
              <a:rPr lang="en-US" sz="3077" spc="-184" dirty="0" err="1">
                <a:solidFill>
                  <a:srgbClr val="000000"/>
                </a:solidFill>
                <a:latin typeface="Open Sauce"/>
                <a:ea typeface="Open Sauce"/>
                <a:cs typeface="Open Sauce"/>
                <a:sym typeface="Open Sauce"/>
              </a:rPr>
              <a:t>Jayanthi</a:t>
            </a:r>
            <a:r>
              <a:rPr lang="en-US" sz="3077" spc="-184" dirty="0">
                <a:solidFill>
                  <a:srgbClr val="000000"/>
                </a:solidFill>
                <a:latin typeface="Open Sauce"/>
                <a:ea typeface="Open Sauce"/>
                <a:cs typeface="Open Sauce"/>
                <a:sym typeface="Open Sauce"/>
              </a:rPr>
              <a:t> et al., 2013; Brenner &amp; Council on Sports Medicine and Fitness, 2016). </a:t>
            </a:r>
          </a:p>
          <a:p>
            <a:pPr algn="l">
              <a:lnSpc>
                <a:spcPts val="3385"/>
              </a:lnSpc>
            </a:pPr>
            <a:endParaRPr lang="en-US" sz="3077" spc="-184" dirty="0">
              <a:solidFill>
                <a:srgbClr val="000000"/>
              </a:solidFill>
              <a:latin typeface="Open Sauce"/>
              <a:ea typeface="Open Sauce"/>
              <a:cs typeface="Open Sauce"/>
              <a:sym typeface="Open Sauce"/>
            </a:endParaRPr>
          </a:p>
        </p:txBody>
      </p:sp>
      <p:pic>
        <p:nvPicPr>
          <p:cNvPr id="11" name="Picture 10" descr="arrow strategy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34800" y="155222"/>
            <a:ext cx="5562600" cy="4414762"/>
          </a:xfrm>
          <a:prstGeom prst="rect">
            <a:avLst/>
          </a:prstGeom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381000" y="5959058"/>
            <a:ext cx="1142480" cy="4327942"/>
            <a:chOff x="0" y="0"/>
            <a:chExt cx="300900" cy="1139870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300900" cy="1139870"/>
            </a:xfrm>
            <a:custGeom>
              <a:avLst/>
              <a:gdLst/>
              <a:ahLst/>
              <a:cxnLst/>
              <a:rect l="l" t="t" r="r" b="b"/>
              <a:pathLst>
                <a:path w="300900" h="1139870">
                  <a:moveTo>
                    <a:pt x="0" y="0"/>
                  </a:moveTo>
                  <a:lnTo>
                    <a:pt x="300900" y="0"/>
                  </a:lnTo>
                  <a:lnTo>
                    <a:pt x="300900" y="1139870"/>
                  </a:lnTo>
                  <a:lnTo>
                    <a:pt x="0" y="1139870"/>
                  </a:lnTo>
                  <a:close/>
                </a:path>
              </a:pathLst>
            </a:custGeom>
            <a:solidFill>
              <a:srgbClr val="FBD900"/>
            </a:solidFill>
          </p:spPr>
        </p:sp>
        <p:sp>
          <p:nvSpPr>
            <p:cNvPr id="4" name="TextBox 4"/>
            <p:cNvSpPr txBox="1"/>
            <p:nvPr/>
          </p:nvSpPr>
          <p:spPr>
            <a:xfrm>
              <a:off x="0" y="0"/>
              <a:ext cx="300900" cy="113987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680"/>
                </a:lnSpc>
              </a:pPr>
              <a:endParaRPr/>
            </a:p>
          </p:txBody>
        </p:sp>
      </p:grpSp>
      <p:sp>
        <p:nvSpPr>
          <p:cNvPr id="5" name="TextBox 5"/>
          <p:cNvSpPr txBox="1"/>
          <p:nvPr/>
        </p:nvSpPr>
        <p:spPr>
          <a:xfrm>
            <a:off x="1028700" y="969492"/>
            <a:ext cx="15887700" cy="116613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ts val="8800"/>
              </a:lnSpc>
            </a:pPr>
            <a:r>
              <a:rPr lang="en-US" sz="8800" b="1" u="sng" spc="-528" dirty="0">
                <a:solidFill>
                  <a:srgbClr val="000000"/>
                </a:solidFill>
                <a:latin typeface="Open Sauce"/>
                <a:ea typeface="Open Sauce"/>
                <a:cs typeface="Open Sauce"/>
                <a:sym typeface="Open Sauce"/>
              </a:rPr>
              <a:t>Tools for pressure moments</a:t>
            </a:r>
          </a:p>
        </p:txBody>
      </p:sp>
      <p:sp>
        <p:nvSpPr>
          <p:cNvPr id="6" name="TextBox 6"/>
          <p:cNvSpPr txBox="1"/>
          <p:nvPr/>
        </p:nvSpPr>
        <p:spPr>
          <a:xfrm>
            <a:off x="2286000" y="2781300"/>
            <a:ext cx="10033169" cy="576220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5606"/>
              </a:lnSpc>
            </a:pPr>
            <a:r>
              <a:rPr lang="en-US" sz="5096" b="1" spc="-305" dirty="0">
                <a:solidFill>
                  <a:srgbClr val="000000"/>
                </a:solidFill>
                <a:latin typeface="Open Sauce"/>
                <a:ea typeface="Open Sauce"/>
                <a:cs typeface="Open Sauce"/>
                <a:sym typeface="Open Sauce"/>
              </a:rPr>
              <a:t>Quick Reset Techniques:  </a:t>
            </a:r>
          </a:p>
          <a:p>
            <a:pPr marL="914400" indent="-914400" algn="l">
              <a:lnSpc>
                <a:spcPts val="5606"/>
              </a:lnSpc>
              <a:buFont typeface="+mj-ea"/>
              <a:buAutoNum type="circleNumDbPlain"/>
            </a:pPr>
            <a:r>
              <a:rPr lang="en-US" sz="5096" b="1" i="1" spc="-305" dirty="0" smtClean="0">
                <a:solidFill>
                  <a:srgbClr val="000000"/>
                </a:solidFill>
                <a:latin typeface="Open Sauce"/>
                <a:ea typeface="Open Sauce"/>
                <a:cs typeface="Open Sauce"/>
                <a:sym typeface="Open Sauce"/>
              </a:rPr>
              <a:t>Deep </a:t>
            </a:r>
            <a:r>
              <a:rPr lang="en-US" sz="5096" b="1" i="1" spc="-305" dirty="0">
                <a:solidFill>
                  <a:srgbClr val="000000"/>
                </a:solidFill>
                <a:latin typeface="Open Sauce"/>
                <a:ea typeface="Open Sauce"/>
                <a:cs typeface="Open Sauce"/>
                <a:sym typeface="Open Sauce"/>
              </a:rPr>
              <a:t>Breathing: </a:t>
            </a:r>
            <a:r>
              <a:rPr lang="en-US" sz="5096" spc="-305" dirty="0">
                <a:solidFill>
                  <a:srgbClr val="000000"/>
                </a:solidFill>
                <a:latin typeface="Open Sauce"/>
                <a:ea typeface="Open Sauce"/>
                <a:cs typeface="Open Sauce"/>
                <a:sym typeface="Open Sauce"/>
              </a:rPr>
              <a:t>"4-7-8 Method" (Inhale 4s, Hold 7s, Exhale 8s).  </a:t>
            </a:r>
          </a:p>
          <a:p>
            <a:pPr marL="914400" indent="-914400" algn="l">
              <a:lnSpc>
                <a:spcPts val="5606"/>
              </a:lnSpc>
              <a:buFont typeface="+mj-ea"/>
              <a:buAutoNum type="circleNumDbPlain"/>
            </a:pPr>
            <a:r>
              <a:rPr lang="en-US" sz="5096" b="1" i="1" spc="-305" dirty="0" smtClean="0">
                <a:solidFill>
                  <a:srgbClr val="000000"/>
                </a:solidFill>
                <a:latin typeface="Open Sauce"/>
                <a:ea typeface="Open Sauce"/>
                <a:cs typeface="Open Sauce"/>
                <a:sym typeface="Open Sauce"/>
              </a:rPr>
              <a:t>Cue </a:t>
            </a:r>
            <a:r>
              <a:rPr lang="en-US" sz="5096" b="1" i="1" spc="-305" dirty="0">
                <a:solidFill>
                  <a:srgbClr val="000000"/>
                </a:solidFill>
                <a:latin typeface="Open Sauce"/>
                <a:ea typeface="Open Sauce"/>
                <a:cs typeface="Open Sauce"/>
                <a:sym typeface="Open Sauce"/>
              </a:rPr>
              <a:t>Words: </a:t>
            </a:r>
            <a:r>
              <a:rPr lang="en-US" sz="5096" spc="-305" dirty="0">
                <a:solidFill>
                  <a:srgbClr val="000000"/>
                </a:solidFill>
                <a:latin typeface="Open Sauce"/>
                <a:ea typeface="Open Sauce"/>
                <a:cs typeface="Open Sauce"/>
                <a:sym typeface="Open Sauce"/>
              </a:rPr>
              <a:t>"Strong," "Breathe," "Now." </a:t>
            </a:r>
          </a:p>
          <a:p>
            <a:pPr marL="914400" indent="-914400" algn="l">
              <a:lnSpc>
                <a:spcPts val="5606"/>
              </a:lnSpc>
              <a:buFont typeface="+mj-ea"/>
              <a:buAutoNum type="circleNumDbPlain"/>
            </a:pPr>
            <a:r>
              <a:rPr lang="en-US" sz="5096" b="1" i="1" spc="-305" dirty="0" smtClean="0">
                <a:solidFill>
                  <a:srgbClr val="000000"/>
                </a:solidFill>
                <a:latin typeface="Open Sauce"/>
                <a:ea typeface="Open Sauce"/>
                <a:cs typeface="Open Sauce"/>
                <a:sym typeface="Open Sauce"/>
              </a:rPr>
              <a:t>Physical </a:t>
            </a:r>
            <a:r>
              <a:rPr lang="en-US" sz="5096" b="1" i="1" spc="-305" dirty="0">
                <a:solidFill>
                  <a:srgbClr val="000000"/>
                </a:solidFill>
                <a:latin typeface="Open Sauce"/>
                <a:ea typeface="Open Sauce"/>
                <a:cs typeface="Open Sauce"/>
                <a:sym typeface="Open Sauce"/>
              </a:rPr>
              <a:t>Anchors: </a:t>
            </a:r>
            <a:r>
              <a:rPr lang="en-US" sz="5096" spc="-305" dirty="0">
                <a:solidFill>
                  <a:srgbClr val="000000"/>
                </a:solidFill>
                <a:latin typeface="Open Sauce"/>
                <a:ea typeface="Open Sauce"/>
                <a:cs typeface="Open Sauce"/>
                <a:sym typeface="Open Sauce"/>
              </a:rPr>
              <a:t>Tap wrist (reminder of preparation)</a:t>
            </a:r>
            <a:r>
              <a:rPr lang="en-US" sz="5096" spc="-305" dirty="0" smtClean="0">
                <a:solidFill>
                  <a:srgbClr val="000000"/>
                </a:solidFill>
                <a:latin typeface="Open Sauce"/>
                <a:ea typeface="Open Sauce"/>
                <a:cs typeface="Open Sauce"/>
                <a:sym typeface="Open Sauce"/>
              </a:rPr>
              <a:t>.</a:t>
            </a:r>
            <a:endParaRPr lang="en-US" sz="5096" spc="-305" dirty="0">
              <a:solidFill>
                <a:srgbClr val="000000"/>
              </a:solidFill>
              <a:latin typeface="Open Sauce"/>
              <a:ea typeface="Open Sauce"/>
              <a:cs typeface="Open Sauce"/>
              <a:sym typeface="Open Sauce"/>
            </a:endParaRPr>
          </a:p>
        </p:txBody>
      </p:sp>
      <p:pic>
        <p:nvPicPr>
          <p:cNvPr id="7" name="Picture 6" descr="tools lego.jpeg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9778" b="92000" l="5778" r="97778">
                        <a14:foregroundMark x1="23556" y1="76000" x2="23556" y2="76000"/>
                        <a14:foregroundMark x1="58222" y1="77778" x2="58222" y2="77778"/>
                        <a14:foregroundMark x1="71556" y1="59111" x2="71556" y2="59111"/>
                        <a14:foregroundMark x1="55556" y1="20889" x2="55556" y2="20889"/>
                        <a14:foregroundMark x1="25333" y1="20000" x2="25333" y2="20000"/>
                        <a14:foregroundMark x1="14667" y1="31556" x2="14667" y2="31556"/>
                        <a14:foregroundMark x1="79556" y1="23556" x2="79556" y2="23556"/>
                        <a14:foregroundMark x1="88444" y1="23556" x2="88444" y2="23556"/>
                        <a14:foregroundMark x1="92000" y1="73333" x2="92000" y2="73333"/>
                        <a14:foregroundMark x1="87556" y1="84000" x2="87556" y2="84000"/>
                        <a14:foregroundMark x1="79556" y1="82222" x2="79556" y2="82222"/>
                        <a14:foregroundMark x1="70667" y1="84889" x2="70667" y2="84889"/>
                        <a14:foregroundMark x1="92000" y1="50222" x2="92000" y2="50222"/>
                        <a14:foregroundMark x1="70667" y1="13778" x2="70667" y2="13778"/>
                        <a14:foregroundMark x1="44000" y1="19111" x2="44000" y2="19111"/>
                        <a14:foregroundMark x1="9333" y1="69778" x2="9333" y2="69778"/>
                        <a14:foregroundMark x1="13778" y1="47556" x2="13778" y2="47556"/>
                        <a14:foregroundMark x1="31556" y1="85778" x2="31556" y2="85778"/>
                        <a14:backgroundMark x1="23556" y1="97333" x2="23556" y2="97333"/>
                        <a14:backgroundMark x1="43111" y1="97333" x2="43111" y2="97333"/>
                        <a14:backgroundMark x1="52444" y1="84000" x2="52444" y2="84000"/>
                        <a14:backgroundMark x1="52444" y1="84000" x2="52444" y2="84000"/>
                        <a14:backgroundMark x1="73333" y1="66222" x2="73333" y2="66222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344400" y="3467100"/>
            <a:ext cx="5486400" cy="5486400"/>
          </a:xfrm>
          <a:prstGeom prst="rect">
            <a:avLst/>
          </a:prstGeom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17145520" y="0"/>
            <a:ext cx="1142480" cy="4327942"/>
            <a:chOff x="0" y="0"/>
            <a:chExt cx="300900" cy="1139870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300900" cy="1139870"/>
            </a:xfrm>
            <a:custGeom>
              <a:avLst/>
              <a:gdLst/>
              <a:ahLst/>
              <a:cxnLst/>
              <a:rect l="l" t="t" r="r" b="b"/>
              <a:pathLst>
                <a:path w="300900" h="1139870">
                  <a:moveTo>
                    <a:pt x="0" y="0"/>
                  </a:moveTo>
                  <a:lnTo>
                    <a:pt x="300900" y="0"/>
                  </a:lnTo>
                  <a:lnTo>
                    <a:pt x="300900" y="1139870"/>
                  </a:lnTo>
                  <a:lnTo>
                    <a:pt x="0" y="1139870"/>
                  </a:lnTo>
                  <a:close/>
                </a:path>
              </a:pathLst>
            </a:custGeom>
            <a:solidFill>
              <a:srgbClr val="FBD900"/>
            </a:solidFill>
          </p:spPr>
        </p:sp>
        <p:sp>
          <p:nvSpPr>
            <p:cNvPr id="4" name="TextBox 4"/>
            <p:cNvSpPr txBox="1"/>
            <p:nvPr/>
          </p:nvSpPr>
          <p:spPr>
            <a:xfrm>
              <a:off x="0" y="0"/>
              <a:ext cx="300900" cy="113987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680"/>
                </a:lnSpc>
              </a:pPr>
              <a:endParaRPr/>
            </a:p>
          </p:txBody>
        </p:sp>
      </p:grpSp>
      <p:sp>
        <p:nvSpPr>
          <p:cNvPr id="5" name="TextBox 5"/>
          <p:cNvSpPr txBox="1"/>
          <p:nvPr/>
        </p:nvSpPr>
        <p:spPr>
          <a:xfrm>
            <a:off x="724219" y="456242"/>
            <a:ext cx="15010918" cy="117594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8800"/>
              </a:lnSpc>
            </a:pPr>
            <a:r>
              <a:rPr lang="en-US" sz="8800" b="1" u="sng" spc="-528" dirty="0">
                <a:solidFill>
                  <a:srgbClr val="000000"/>
                </a:solidFill>
                <a:latin typeface="Open Sauce"/>
                <a:ea typeface="Open Sauce"/>
                <a:cs typeface="Open Sauce"/>
                <a:sym typeface="Open Sauce"/>
              </a:rPr>
              <a:t>Enjoyment fuels performance</a:t>
            </a:r>
          </a:p>
        </p:txBody>
      </p:sp>
      <p:sp>
        <p:nvSpPr>
          <p:cNvPr id="6" name="TextBox 6"/>
          <p:cNvSpPr txBox="1"/>
          <p:nvPr/>
        </p:nvSpPr>
        <p:spPr>
          <a:xfrm>
            <a:off x="762000" y="1943100"/>
            <a:ext cx="14401800" cy="550999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ts val="3576"/>
              </a:lnSpc>
            </a:pPr>
            <a:r>
              <a:rPr lang="en-US" sz="3251" b="1" spc="-195" dirty="0">
                <a:solidFill>
                  <a:srgbClr val="000000"/>
                </a:solidFill>
                <a:latin typeface="Open Sauce"/>
                <a:ea typeface="Open Sauce"/>
                <a:cs typeface="Open Sauce"/>
                <a:sym typeface="Open Sauce"/>
              </a:rPr>
              <a:t>The Positive Cycle:  </a:t>
            </a:r>
          </a:p>
          <a:p>
            <a:pPr algn="l">
              <a:lnSpc>
                <a:spcPts val="3576"/>
              </a:lnSpc>
            </a:pPr>
            <a:r>
              <a:rPr lang="en-US" sz="3251" spc="-195" dirty="0">
                <a:solidFill>
                  <a:srgbClr val="000000"/>
                </a:solidFill>
                <a:latin typeface="Open Sauce"/>
                <a:ea typeface="Open Sauce"/>
                <a:cs typeface="Open Sauce"/>
                <a:sym typeface="Open Sauce"/>
              </a:rPr>
              <a:t>Lower Pressure + Higher Enjoyment → Increased Intrinsic Motivation → Greater Effort &amp; Persistence → Enhanced Skill Development &amp; Resilience → Improved Performance → Reinforced Enjoyment  </a:t>
            </a:r>
          </a:p>
          <a:p>
            <a:pPr algn="l">
              <a:lnSpc>
                <a:spcPts val="3576"/>
              </a:lnSpc>
            </a:pPr>
            <a:endParaRPr lang="en-US" sz="3251" spc="-195" dirty="0">
              <a:solidFill>
                <a:srgbClr val="000000"/>
              </a:solidFill>
              <a:latin typeface="Open Sauce"/>
              <a:ea typeface="Open Sauce"/>
              <a:cs typeface="Open Sauce"/>
              <a:sym typeface="Open Sauce"/>
            </a:endParaRPr>
          </a:p>
          <a:p>
            <a:pPr algn="l">
              <a:lnSpc>
                <a:spcPts val="3576"/>
              </a:lnSpc>
            </a:pPr>
            <a:r>
              <a:rPr lang="en-US" sz="3251" b="1" spc="-195" dirty="0">
                <a:solidFill>
                  <a:srgbClr val="000000"/>
                </a:solidFill>
                <a:latin typeface="Open Sauce"/>
                <a:ea typeface="Open Sauce"/>
                <a:cs typeface="Open Sauce"/>
                <a:sym typeface="Open Sauce"/>
              </a:rPr>
              <a:t>Long-Term Outcomes:  </a:t>
            </a:r>
          </a:p>
          <a:p>
            <a:pPr algn="l">
              <a:lnSpc>
                <a:spcPts val="3576"/>
              </a:lnSpc>
            </a:pPr>
            <a:r>
              <a:rPr lang="en-US" sz="3251" spc="-195" dirty="0">
                <a:solidFill>
                  <a:srgbClr val="000000"/>
                </a:solidFill>
                <a:latin typeface="Open Sauce"/>
                <a:ea typeface="Open Sauce"/>
                <a:cs typeface="Open Sauce"/>
                <a:sym typeface="Open Sauce"/>
              </a:rPr>
              <a:t>    * Lifelong love of physical activity.  </a:t>
            </a:r>
          </a:p>
          <a:p>
            <a:pPr algn="l">
              <a:lnSpc>
                <a:spcPts val="3576"/>
              </a:lnSpc>
            </a:pPr>
            <a:r>
              <a:rPr lang="en-US" sz="3251" spc="-195" dirty="0">
                <a:solidFill>
                  <a:srgbClr val="000000"/>
                </a:solidFill>
                <a:latin typeface="Open Sauce"/>
                <a:ea typeface="Open Sauce"/>
                <a:cs typeface="Open Sauce"/>
                <a:sym typeface="Open Sauce"/>
              </a:rPr>
              <a:t>    * Development of resilience, teamwork, goal-setting.  </a:t>
            </a:r>
          </a:p>
          <a:p>
            <a:pPr algn="l">
              <a:lnSpc>
                <a:spcPts val="3576"/>
              </a:lnSpc>
            </a:pPr>
            <a:r>
              <a:rPr lang="en-US" sz="3251" spc="-195" dirty="0">
                <a:solidFill>
                  <a:srgbClr val="000000"/>
                </a:solidFill>
                <a:latin typeface="Open Sauce"/>
                <a:ea typeface="Open Sauce"/>
                <a:cs typeface="Open Sauce"/>
                <a:sym typeface="Open Sauce"/>
              </a:rPr>
              <a:t>    * Greater psychological well-being.  </a:t>
            </a:r>
          </a:p>
          <a:p>
            <a:pPr algn="l">
              <a:lnSpc>
                <a:spcPts val="3576"/>
              </a:lnSpc>
            </a:pPr>
            <a:r>
              <a:rPr lang="en-US" sz="3251" spc="-195" dirty="0">
                <a:solidFill>
                  <a:srgbClr val="000000"/>
                </a:solidFill>
                <a:latin typeface="Open Sauce"/>
                <a:ea typeface="Open Sauce"/>
                <a:cs typeface="Open Sauce"/>
                <a:sym typeface="Open Sauce"/>
              </a:rPr>
              <a:t>    * Sustainable athletic achievement for those who </a:t>
            </a:r>
            <a:endParaRPr lang="en-US" sz="3251" spc="-195" dirty="0" smtClean="0">
              <a:solidFill>
                <a:srgbClr val="000000"/>
              </a:solidFill>
              <a:latin typeface="Open Sauce"/>
              <a:ea typeface="Open Sauce"/>
              <a:cs typeface="Open Sauce"/>
              <a:sym typeface="Open Sauce"/>
            </a:endParaRPr>
          </a:p>
          <a:p>
            <a:pPr algn="l">
              <a:lnSpc>
                <a:spcPts val="3576"/>
              </a:lnSpc>
            </a:pPr>
            <a:r>
              <a:rPr lang="en-US" sz="3251" spc="-195" dirty="0">
                <a:solidFill>
                  <a:srgbClr val="000000"/>
                </a:solidFill>
                <a:latin typeface="Open Sauce"/>
                <a:ea typeface="Open Sauce"/>
                <a:cs typeface="Open Sauce"/>
                <a:sym typeface="Open Sauce"/>
              </a:rPr>
              <a:t> </a:t>
            </a:r>
            <a:r>
              <a:rPr lang="en-US" sz="3251" spc="-195" dirty="0" smtClean="0">
                <a:solidFill>
                  <a:srgbClr val="000000"/>
                </a:solidFill>
                <a:latin typeface="Open Sauce"/>
                <a:ea typeface="Open Sauce"/>
                <a:cs typeface="Open Sauce"/>
                <a:sym typeface="Open Sauce"/>
              </a:rPr>
              <a:t>      </a:t>
            </a:r>
            <a:r>
              <a:rPr lang="en-US" sz="3251" spc="-195" dirty="0" smtClean="0">
                <a:solidFill>
                  <a:srgbClr val="000000"/>
                </a:solidFill>
                <a:latin typeface="Open Sauce"/>
                <a:ea typeface="Open Sauce"/>
                <a:cs typeface="Open Sauce"/>
                <a:sym typeface="Open Sauce"/>
              </a:rPr>
              <a:t>pursue </a:t>
            </a:r>
            <a:r>
              <a:rPr lang="en-US" sz="3251" spc="-195" dirty="0">
                <a:solidFill>
                  <a:srgbClr val="000000"/>
                </a:solidFill>
                <a:latin typeface="Open Sauce"/>
                <a:ea typeface="Open Sauce"/>
                <a:cs typeface="Open Sauce"/>
                <a:sym typeface="Open Sauce"/>
              </a:rPr>
              <a:t>elite paths. </a:t>
            </a:r>
          </a:p>
          <a:p>
            <a:pPr algn="l">
              <a:lnSpc>
                <a:spcPts val="3576"/>
              </a:lnSpc>
            </a:pPr>
            <a:endParaRPr lang="en-US" sz="3251" spc="-195" dirty="0">
              <a:solidFill>
                <a:srgbClr val="000000"/>
              </a:solidFill>
              <a:latin typeface="Open Sauce"/>
              <a:ea typeface="Open Sauce"/>
              <a:cs typeface="Open Sauce"/>
              <a:sym typeface="Open Sauce"/>
            </a:endParaRPr>
          </a:p>
        </p:txBody>
      </p:sp>
      <p:grpSp>
        <p:nvGrpSpPr>
          <p:cNvPr id="8" name="Group 2"/>
          <p:cNvGrpSpPr/>
          <p:nvPr/>
        </p:nvGrpSpPr>
        <p:grpSpPr>
          <a:xfrm>
            <a:off x="0" y="7734300"/>
            <a:ext cx="1142480" cy="2590800"/>
            <a:chOff x="0" y="0"/>
            <a:chExt cx="300900" cy="1139870"/>
          </a:xfrm>
        </p:grpSpPr>
        <p:sp>
          <p:nvSpPr>
            <p:cNvPr id="9" name="Freeform 3"/>
            <p:cNvSpPr/>
            <p:nvPr/>
          </p:nvSpPr>
          <p:spPr>
            <a:xfrm>
              <a:off x="0" y="0"/>
              <a:ext cx="300900" cy="1139870"/>
            </a:xfrm>
            <a:custGeom>
              <a:avLst/>
              <a:gdLst/>
              <a:ahLst/>
              <a:cxnLst/>
              <a:rect l="l" t="t" r="r" b="b"/>
              <a:pathLst>
                <a:path w="300900" h="1139870">
                  <a:moveTo>
                    <a:pt x="0" y="0"/>
                  </a:moveTo>
                  <a:lnTo>
                    <a:pt x="300900" y="0"/>
                  </a:lnTo>
                  <a:lnTo>
                    <a:pt x="300900" y="1139870"/>
                  </a:lnTo>
                  <a:lnTo>
                    <a:pt x="0" y="1139870"/>
                  </a:lnTo>
                  <a:close/>
                </a:path>
              </a:pathLst>
            </a:custGeom>
            <a:solidFill>
              <a:srgbClr val="FBD900"/>
            </a:solidFill>
          </p:spPr>
        </p:sp>
        <p:sp>
          <p:nvSpPr>
            <p:cNvPr id="10" name="TextBox 4"/>
            <p:cNvSpPr txBox="1"/>
            <p:nvPr/>
          </p:nvSpPr>
          <p:spPr>
            <a:xfrm>
              <a:off x="0" y="0"/>
              <a:ext cx="300900" cy="113987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680"/>
                </a:lnSpc>
              </a:pPr>
              <a:endParaRPr/>
            </a:p>
          </p:txBody>
        </p:sp>
      </p:grpSp>
      <p:pic>
        <p:nvPicPr>
          <p:cNvPr id="11" name="Picture 10" descr="nfl flag.jpe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1400" y="4610100"/>
            <a:ext cx="8356600" cy="5372100"/>
          </a:xfrm>
          <a:prstGeom prst="rect">
            <a:avLst/>
          </a:prstGeom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637224" y="555427"/>
            <a:ext cx="12981887" cy="12096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9000"/>
              </a:lnSpc>
            </a:pPr>
            <a:r>
              <a:rPr lang="en-US" sz="9000" b="1" spc="-540" dirty="0">
                <a:latin typeface="Open Sauce Bold"/>
                <a:ea typeface="Open Sauce Bold"/>
                <a:cs typeface="Open Sauce Bold"/>
                <a:sym typeface="Open Sauce Bold"/>
              </a:rPr>
              <a:t>Moving </a:t>
            </a:r>
            <a:r>
              <a:rPr lang="en-US" sz="9000" b="1" spc="-540" dirty="0" smtClean="0">
                <a:latin typeface="Open Sauce Bold"/>
                <a:ea typeface="Open Sauce Bold"/>
                <a:cs typeface="Open Sauce Bold"/>
                <a:sym typeface="Open Sauce Bold"/>
              </a:rPr>
              <a:t>Forward</a:t>
            </a:r>
            <a:r>
              <a:rPr lang="mr-IN" sz="9000" b="1" spc="-540" dirty="0" smtClean="0">
                <a:latin typeface="Open Sauce Bold"/>
                <a:ea typeface="Open Sauce Bold"/>
                <a:cs typeface="Open Sauce Bold"/>
                <a:sym typeface="Open Sauce Bold"/>
              </a:rPr>
              <a:t>…</a:t>
            </a:r>
            <a:endParaRPr lang="en-US" sz="9000" b="1" spc="-540" dirty="0">
              <a:latin typeface="Open Sauce Bold"/>
              <a:ea typeface="Open Sauce Bold"/>
              <a:cs typeface="Open Sauce Bold"/>
              <a:sym typeface="Open Sauce Bold"/>
            </a:endParaRPr>
          </a:p>
        </p:txBody>
      </p:sp>
      <p:sp>
        <p:nvSpPr>
          <p:cNvPr id="3" name="TextBox 3"/>
          <p:cNvSpPr txBox="1"/>
          <p:nvPr/>
        </p:nvSpPr>
        <p:spPr>
          <a:xfrm>
            <a:off x="637225" y="2274221"/>
            <a:ext cx="11173776" cy="640085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752725" lvl="1" indent="-376362" algn="l">
              <a:lnSpc>
                <a:spcPts val="3835"/>
              </a:lnSpc>
              <a:buFont typeface="Arial"/>
              <a:buChar char="•"/>
            </a:pPr>
            <a:r>
              <a:rPr lang="en-US" sz="3486" spc="-209" dirty="0">
                <a:solidFill>
                  <a:srgbClr val="000000"/>
                </a:solidFill>
                <a:latin typeface="Open Sauce"/>
                <a:ea typeface="Open Sauce"/>
                <a:cs typeface="Open Sauce"/>
                <a:sym typeface="Open Sauce"/>
              </a:rPr>
              <a:t>Coaches: Build mastery climates, teach skills, support autonomy.  </a:t>
            </a:r>
          </a:p>
          <a:p>
            <a:pPr marL="752725" lvl="1" indent="-376362" algn="l">
              <a:lnSpc>
                <a:spcPts val="3835"/>
              </a:lnSpc>
              <a:buFont typeface="Arial"/>
              <a:buChar char="•"/>
            </a:pPr>
            <a:r>
              <a:rPr lang="en-US" sz="3486" spc="-209" dirty="0">
                <a:solidFill>
                  <a:srgbClr val="000000"/>
                </a:solidFill>
                <a:latin typeface="Open Sauce"/>
                <a:ea typeface="Open Sauce"/>
                <a:cs typeface="Open Sauce"/>
                <a:sym typeface="Open Sauce"/>
              </a:rPr>
              <a:t>Parents: Be the unconditional fan, listen, keep perspective.  </a:t>
            </a:r>
          </a:p>
          <a:p>
            <a:pPr marL="752725" lvl="1" indent="-376362" algn="l">
              <a:lnSpc>
                <a:spcPts val="3835"/>
              </a:lnSpc>
              <a:buFont typeface="Arial"/>
              <a:buChar char="•"/>
            </a:pPr>
            <a:r>
              <a:rPr lang="en-US" sz="3486" spc="-209" dirty="0">
                <a:solidFill>
                  <a:srgbClr val="000000"/>
                </a:solidFill>
                <a:latin typeface="Open Sauce"/>
                <a:ea typeface="Open Sauce"/>
                <a:cs typeface="Open Sauce"/>
                <a:sym typeface="Open Sauce"/>
              </a:rPr>
              <a:t>Athletes: Communicate your needs, focus on effort and learning, prioritize balance.  </a:t>
            </a:r>
          </a:p>
          <a:p>
            <a:pPr marL="752725" lvl="1" indent="-376362" algn="l">
              <a:lnSpc>
                <a:spcPts val="3835"/>
              </a:lnSpc>
              <a:buFont typeface="Arial"/>
              <a:buChar char="•"/>
            </a:pPr>
            <a:r>
              <a:rPr lang="en-US" sz="3486" spc="-209" dirty="0">
                <a:solidFill>
                  <a:srgbClr val="000000"/>
                </a:solidFill>
                <a:latin typeface="Open Sauce"/>
                <a:ea typeface="Open Sauce"/>
                <a:cs typeface="Open Sauce"/>
                <a:sym typeface="Open Sauce"/>
              </a:rPr>
              <a:t>Organizations: Educate stakeholders, promote holistic development, enforce rest policies.  </a:t>
            </a:r>
          </a:p>
          <a:p>
            <a:pPr algn="l">
              <a:lnSpc>
                <a:spcPts val="3835"/>
              </a:lnSpc>
            </a:pPr>
            <a:endParaRPr lang="en-US" sz="3486" spc="-209" dirty="0">
              <a:solidFill>
                <a:srgbClr val="000000"/>
              </a:solidFill>
              <a:latin typeface="Open Sauce"/>
              <a:ea typeface="Open Sauce"/>
              <a:cs typeface="Open Sauce"/>
              <a:sym typeface="Open Sauce"/>
            </a:endParaRPr>
          </a:p>
          <a:p>
            <a:pPr algn="l">
              <a:lnSpc>
                <a:spcPts val="3835"/>
              </a:lnSpc>
            </a:pPr>
            <a:endParaRPr lang="en-US" sz="3486" spc="-209" dirty="0">
              <a:solidFill>
                <a:srgbClr val="000000"/>
              </a:solidFill>
              <a:latin typeface="Open Sauce"/>
              <a:ea typeface="Open Sauce"/>
              <a:cs typeface="Open Sauce"/>
              <a:sym typeface="Open Sauce"/>
            </a:endParaRPr>
          </a:p>
          <a:p>
            <a:pPr algn="l">
              <a:lnSpc>
                <a:spcPts val="3835"/>
              </a:lnSpc>
            </a:pPr>
            <a:r>
              <a:rPr lang="en-US" sz="3486" spc="-209" dirty="0">
                <a:solidFill>
                  <a:srgbClr val="000000"/>
                </a:solidFill>
                <a:latin typeface="Open Sauce"/>
                <a:ea typeface="Open Sauce"/>
                <a:cs typeface="Open Sauce"/>
                <a:sym typeface="Open Sauce"/>
              </a:rPr>
              <a:t>Protecting enjoyment isn't coddling; it's cultivating the very foundation upon which long-term success, health, and a love for sport are built for our young athletes.  </a:t>
            </a:r>
          </a:p>
          <a:p>
            <a:pPr algn="l">
              <a:lnSpc>
                <a:spcPts val="3835"/>
              </a:lnSpc>
            </a:pPr>
            <a:endParaRPr lang="en-US" sz="3486" spc="-209" dirty="0">
              <a:solidFill>
                <a:srgbClr val="FFFFFF"/>
              </a:solidFill>
              <a:latin typeface="Open Sauce"/>
              <a:ea typeface="Open Sauce"/>
              <a:cs typeface="Open Sauce"/>
              <a:sym typeface="Open Sauce"/>
            </a:endParaRPr>
          </a:p>
        </p:txBody>
      </p:sp>
      <p:sp>
        <p:nvSpPr>
          <p:cNvPr id="4" name="TextBox 4"/>
          <p:cNvSpPr txBox="1"/>
          <p:nvPr/>
        </p:nvSpPr>
        <p:spPr>
          <a:xfrm>
            <a:off x="685800" y="8724900"/>
            <a:ext cx="10563466" cy="71142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5356"/>
              </a:lnSpc>
            </a:pPr>
            <a:r>
              <a:rPr lang="en-US" sz="5356" spc="-321" dirty="0">
                <a:solidFill>
                  <a:srgbClr val="FBD900"/>
                </a:solidFill>
                <a:latin typeface="Open Sauce"/>
                <a:ea typeface="Open Sauce"/>
                <a:cs typeface="Open Sauce"/>
                <a:sym typeface="Open Sauce"/>
              </a:rPr>
              <a:t>It takes a village!</a:t>
            </a:r>
          </a:p>
        </p:txBody>
      </p:sp>
      <p:pic>
        <p:nvPicPr>
          <p:cNvPr id="5" name="Picture 4" descr="village m.jpe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34800" y="2476500"/>
            <a:ext cx="6103856" cy="4572000"/>
          </a:xfrm>
          <a:prstGeom prst="rect">
            <a:avLst/>
          </a:prstGeom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2362200" y="2019300"/>
            <a:ext cx="12981887" cy="520188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3469"/>
              </a:lnSpc>
            </a:pPr>
            <a:r>
              <a:rPr lang="en-US" sz="13469" b="1" spc="-808" dirty="0">
                <a:solidFill>
                  <a:srgbClr val="000000"/>
                </a:solidFill>
                <a:latin typeface="Open Sauce"/>
                <a:ea typeface="Open Sauce"/>
                <a:cs typeface="Open Sauce"/>
                <a:sym typeface="Open Sauce"/>
              </a:rPr>
              <a:t>THANK YOU FOR YOUR </a:t>
            </a:r>
            <a:r>
              <a:rPr lang="en-US" sz="13469" b="1" spc="-808" dirty="0" smtClean="0">
                <a:solidFill>
                  <a:srgbClr val="000000"/>
                </a:solidFill>
                <a:latin typeface="Open Sauce"/>
                <a:ea typeface="Open Sauce"/>
                <a:cs typeface="Open Sauce"/>
                <a:sym typeface="Open Sauce"/>
              </a:rPr>
              <a:t>ATTENTION!</a:t>
            </a:r>
            <a:endParaRPr lang="en-US" sz="13469" b="1" spc="-808" dirty="0">
              <a:solidFill>
                <a:srgbClr val="000000"/>
              </a:solidFill>
              <a:latin typeface="Open Sauce"/>
              <a:ea typeface="Open Sauce"/>
              <a:cs typeface="Open Sauce"/>
              <a:sym typeface="Open Sauce"/>
            </a:endParaRPr>
          </a:p>
        </p:txBody>
      </p:sp>
      <p:grpSp>
        <p:nvGrpSpPr>
          <p:cNvPr id="3" name="Group 3"/>
          <p:cNvGrpSpPr/>
          <p:nvPr/>
        </p:nvGrpSpPr>
        <p:grpSpPr>
          <a:xfrm>
            <a:off x="16688060" y="5959058"/>
            <a:ext cx="1142480" cy="4327942"/>
            <a:chOff x="0" y="0"/>
            <a:chExt cx="300900" cy="1139870"/>
          </a:xfrm>
        </p:grpSpPr>
        <p:sp>
          <p:nvSpPr>
            <p:cNvPr id="4" name="Freeform 4"/>
            <p:cNvSpPr/>
            <p:nvPr/>
          </p:nvSpPr>
          <p:spPr>
            <a:xfrm>
              <a:off x="0" y="0"/>
              <a:ext cx="300900" cy="1139870"/>
            </a:xfrm>
            <a:custGeom>
              <a:avLst/>
              <a:gdLst/>
              <a:ahLst/>
              <a:cxnLst/>
              <a:rect l="l" t="t" r="r" b="b"/>
              <a:pathLst>
                <a:path w="300900" h="1139870">
                  <a:moveTo>
                    <a:pt x="0" y="0"/>
                  </a:moveTo>
                  <a:lnTo>
                    <a:pt x="300900" y="0"/>
                  </a:lnTo>
                  <a:lnTo>
                    <a:pt x="300900" y="1139870"/>
                  </a:lnTo>
                  <a:lnTo>
                    <a:pt x="0" y="1139870"/>
                  </a:lnTo>
                  <a:close/>
                </a:path>
              </a:pathLst>
            </a:custGeom>
            <a:solidFill>
              <a:srgbClr val="FBD900"/>
            </a:solidFill>
          </p:spPr>
        </p:sp>
        <p:sp>
          <p:nvSpPr>
            <p:cNvPr id="5" name="TextBox 5"/>
            <p:cNvSpPr txBox="1"/>
            <p:nvPr/>
          </p:nvSpPr>
          <p:spPr>
            <a:xfrm>
              <a:off x="0" y="0"/>
              <a:ext cx="300900" cy="113987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680"/>
                </a:lnSpc>
              </a:pPr>
              <a:endParaRPr/>
            </a:p>
          </p:txBody>
        </p:sp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1028700" y="8492490"/>
            <a:ext cx="206727" cy="765810"/>
            <a:chOff x="0" y="0"/>
            <a:chExt cx="54447" cy="201695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54447" cy="201695"/>
            </a:xfrm>
            <a:custGeom>
              <a:avLst/>
              <a:gdLst/>
              <a:ahLst/>
              <a:cxnLst/>
              <a:rect l="l" t="t" r="r" b="b"/>
              <a:pathLst>
                <a:path w="54447" h="201695">
                  <a:moveTo>
                    <a:pt x="0" y="0"/>
                  </a:moveTo>
                  <a:lnTo>
                    <a:pt x="54447" y="0"/>
                  </a:lnTo>
                  <a:lnTo>
                    <a:pt x="54447" y="201695"/>
                  </a:lnTo>
                  <a:lnTo>
                    <a:pt x="0" y="201695"/>
                  </a:lnTo>
                  <a:close/>
                </a:path>
              </a:pathLst>
            </a:custGeom>
            <a:solidFill>
              <a:srgbClr val="FBD900"/>
            </a:solidFill>
          </p:spPr>
        </p:sp>
        <p:sp>
          <p:nvSpPr>
            <p:cNvPr id="4" name="TextBox 4"/>
            <p:cNvSpPr txBox="1"/>
            <p:nvPr/>
          </p:nvSpPr>
          <p:spPr>
            <a:xfrm>
              <a:off x="0" y="0"/>
              <a:ext cx="54447" cy="20169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680"/>
                </a:lnSpc>
              </a:pPr>
              <a:endParaRPr/>
            </a:p>
          </p:txBody>
        </p:sp>
      </p:grpSp>
      <p:grpSp>
        <p:nvGrpSpPr>
          <p:cNvPr id="5" name="Group 5"/>
          <p:cNvGrpSpPr/>
          <p:nvPr/>
        </p:nvGrpSpPr>
        <p:grpSpPr>
          <a:xfrm>
            <a:off x="13670591" y="8883828"/>
            <a:ext cx="4617409" cy="1403172"/>
            <a:chOff x="0" y="0"/>
            <a:chExt cx="1216108" cy="369560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1216108" cy="369560"/>
            </a:xfrm>
            <a:custGeom>
              <a:avLst/>
              <a:gdLst/>
              <a:ahLst/>
              <a:cxnLst/>
              <a:rect l="l" t="t" r="r" b="b"/>
              <a:pathLst>
                <a:path w="1216108" h="369560">
                  <a:moveTo>
                    <a:pt x="0" y="0"/>
                  </a:moveTo>
                  <a:lnTo>
                    <a:pt x="1216108" y="0"/>
                  </a:lnTo>
                  <a:lnTo>
                    <a:pt x="1216108" y="369560"/>
                  </a:lnTo>
                  <a:lnTo>
                    <a:pt x="0" y="369560"/>
                  </a:lnTo>
                  <a:close/>
                </a:path>
              </a:pathLst>
            </a:custGeom>
            <a:solidFill>
              <a:srgbClr val="FBD900"/>
            </a:solidFill>
          </p:spPr>
        </p:sp>
        <p:sp>
          <p:nvSpPr>
            <p:cNvPr id="7" name="TextBox 7"/>
            <p:cNvSpPr txBox="1"/>
            <p:nvPr/>
          </p:nvSpPr>
          <p:spPr>
            <a:xfrm>
              <a:off x="0" y="0"/>
              <a:ext cx="1216108" cy="36956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680"/>
                </a:lnSpc>
              </a:pPr>
              <a:endParaRPr/>
            </a:p>
          </p:txBody>
        </p:sp>
      </p:grpSp>
      <p:sp>
        <p:nvSpPr>
          <p:cNvPr id="9" name="TextBox 9"/>
          <p:cNvSpPr txBox="1"/>
          <p:nvPr/>
        </p:nvSpPr>
        <p:spPr>
          <a:xfrm>
            <a:off x="1028700" y="930509"/>
            <a:ext cx="14358331" cy="67235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5100"/>
              </a:lnSpc>
            </a:pPr>
            <a:r>
              <a:rPr lang="en-US" sz="5100" b="1" u="sng" spc="-306" dirty="0">
                <a:solidFill>
                  <a:srgbClr val="FBD900"/>
                </a:solidFill>
                <a:latin typeface="Open Sauce Bold"/>
                <a:ea typeface="Open Sauce Bold"/>
                <a:cs typeface="Open Sauce Bold"/>
                <a:sym typeface="Open Sauce Bold"/>
              </a:rPr>
              <a:t>The Dual Nature of Sport - Pressure vs. Pleasure</a:t>
            </a:r>
          </a:p>
        </p:txBody>
      </p:sp>
      <p:sp>
        <p:nvSpPr>
          <p:cNvPr id="10" name="TextBox 10"/>
          <p:cNvSpPr txBox="1"/>
          <p:nvPr/>
        </p:nvSpPr>
        <p:spPr>
          <a:xfrm>
            <a:off x="1235427" y="2173760"/>
            <a:ext cx="9543290" cy="712048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680592" lvl="1" indent="-340296" algn="l">
              <a:lnSpc>
                <a:spcPts val="3467"/>
              </a:lnSpc>
              <a:buFont typeface="Arial"/>
              <a:buChar char="•"/>
            </a:pPr>
            <a:r>
              <a:rPr lang="en-US" sz="3152" spc="-189" dirty="0">
                <a:solidFill>
                  <a:srgbClr val="000000"/>
                </a:solidFill>
                <a:latin typeface="Open Sauce"/>
                <a:ea typeface="Open Sauce"/>
                <a:cs typeface="Open Sauce"/>
                <a:sym typeface="Open Sauce"/>
              </a:rPr>
              <a:t>“Approximately 70% of youth athletes drop out of organized sport by age 13" (National Alliance for Youth Sports, cited in Gould, 2019). Why? "It's not fun anymore" is the #1 reason cited (Gould &amp; Carson, 2008; Fraser-Thomas et al., 2005).  </a:t>
            </a:r>
          </a:p>
          <a:p>
            <a:pPr algn="l">
              <a:lnSpc>
                <a:spcPts val="3467"/>
              </a:lnSpc>
            </a:pPr>
            <a:endParaRPr lang="en-US" sz="3152" spc="-189" dirty="0">
              <a:solidFill>
                <a:srgbClr val="000000"/>
              </a:solidFill>
              <a:latin typeface="Open Sauce"/>
              <a:ea typeface="Open Sauce"/>
              <a:cs typeface="Open Sauce"/>
              <a:sym typeface="Open Sauce"/>
            </a:endParaRPr>
          </a:p>
          <a:p>
            <a:pPr marL="680592" lvl="1" indent="-340296" algn="l">
              <a:lnSpc>
                <a:spcPts val="3467"/>
              </a:lnSpc>
              <a:buFont typeface="Arial"/>
              <a:buChar char="•"/>
            </a:pPr>
            <a:r>
              <a:rPr lang="en-US" sz="3152" spc="-189" dirty="0">
                <a:solidFill>
                  <a:srgbClr val="000000"/>
                </a:solidFill>
                <a:latin typeface="Open Sauce"/>
                <a:ea typeface="Open Sauce"/>
                <a:cs typeface="Open Sauce"/>
                <a:sym typeface="Open Sauce"/>
              </a:rPr>
              <a:t>"High levels of perceived pressure are significantly correlated with **increased anxiety, burnout, and decreased enjoyment" (</a:t>
            </a:r>
            <a:r>
              <a:rPr lang="en-US" sz="3152" spc="-189" dirty="0" err="1">
                <a:solidFill>
                  <a:srgbClr val="000000"/>
                </a:solidFill>
                <a:latin typeface="Open Sauce"/>
                <a:ea typeface="Open Sauce"/>
                <a:cs typeface="Open Sauce"/>
                <a:sym typeface="Open Sauce"/>
              </a:rPr>
              <a:t>Scanlan</a:t>
            </a:r>
            <a:r>
              <a:rPr lang="en-US" sz="3152" spc="-189" dirty="0">
                <a:solidFill>
                  <a:srgbClr val="000000"/>
                </a:solidFill>
                <a:latin typeface="Open Sauce"/>
                <a:ea typeface="Open Sauce"/>
                <a:cs typeface="Open Sauce"/>
                <a:sym typeface="Open Sauce"/>
              </a:rPr>
              <a:t> et al., 1991; Smith et al., 2007).  </a:t>
            </a:r>
          </a:p>
          <a:p>
            <a:pPr algn="l">
              <a:lnSpc>
                <a:spcPts val="3467"/>
              </a:lnSpc>
            </a:pPr>
            <a:endParaRPr lang="en-US" sz="3152" spc="-189" dirty="0">
              <a:solidFill>
                <a:srgbClr val="000000"/>
              </a:solidFill>
              <a:latin typeface="Open Sauce"/>
              <a:ea typeface="Open Sauce"/>
              <a:cs typeface="Open Sauce"/>
              <a:sym typeface="Open Sauce"/>
            </a:endParaRPr>
          </a:p>
          <a:p>
            <a:pPr marL="680592" lvl="1" indent="-340296" algn="l">
              <a:lnSpc>
                <a:spcPts val="3467"/>
              </a:lnSpc>
              <a:buFont typeface="Arial"/>
              <a:buChar char="•"/>
            </a:pPr>
            <a:r>
              <a:rPr lang="en-US" sz="3152" spc="-189" dirty="0">
                <a:solidFill>
                  <a:srgbClr val="000000"/>
                </a:solidFill>
                <a:latin typeface="Open Sauce"/>
                <a:ea typeface="Open Sauce"/>
                <a:cs typeface="Open Sauce"/>
                <a:sym typeface="Open Sauce"/>
              </a:rPr>
              <a:t>"Excessive parental pressure is linked to higher levels of pre-competitive anxiety and lower self-esteem in young athletes" (Knight et al., 2011; O'Rourke et al., 2011). </a:t>
            </a:r>
          </a:p>
          <a:p>
            <a:pPr algn="l">
              <a:lnSpc>
                <a:spcPts val="3467"/>
              </a:lnSpc>
            </a:pPr>
            <a:r>
              <a:rPr lang="en-US" sz="3152" spc="-189" dirty="0">
                <a:solidFill>
                  <a:srgbClr val="FFFFFF"/>
                </a:solidFill>
                <a:latin typeface="Open Sauce"/>
                <a:ea typeface="Open Sauce"/>
                <a:cs typeface="Open Sauce"/>
                <a:sym typeface="Open Sauce"/>
              </a:rPr>
              <a:t> </a:t>
            </a:r>
          </a:p>
          <a:p>
            <a:pPr algn="l">
              <a:lnSpc>
                <a:spcPts val="3467"/>
              </a:lnSpc>
            </a:pPr>
            <a:endParaRPr lang="en-US" sz="3152" spc="-189" dirty="0">
              <a:solidFill>
                <a:srgbClr val="FFFFFF"/>
              </a:solidFill>
              <a:latin typeface="Open Sauce"/>
              <a:ea typeface="Open Sauce"/>
              <a:cs typeface="Open Sauce"/>
              <a:sym typeface="Open Sauce"/>
            </a:endParaRPr>
          </a:p>
        </p:txBody>
      </p:sp>
      <p:pic>
        <p:nvPicPr>
          <p:cNvPr id="11" name="Picture 10" descr="pleasure.jpe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58600" y="1790700"/>
            <a:ext cx="6629400" cy="662940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4"/>
          <p:cNvGrpSpPr/>
          <p:nvPr/>
        </p:nvGrpSpPr>
        <p:grpSpPr>
          <a:xfrm>
            <a:off x="6248400" y="3127345"/>
            <a:ext cx="1478465" cy="7146955"/>
            <a:chOff x="0" y="0"/>
            <a:chExt cx="389390" cy="1882326"/>
          </a:xfrm>
        </p:grpSpPr>
        <p:sp>
          <p:nvSpPr>
            <p:cNvPr id="5" name="Freeform 5"/>
            <p:cNvSpPr/>
            <p:nvPr/>
          </p:nvSpPr>
          <p:spPr>
            <a:xfrm>
              <a:off x="0" y="0"/>
              <a:ext cx="389390" cy="1882326"/>
            </a:xfrm>
            <a:custGeom>
              <a:avLst/>
              <a:gdLst/>
              <a:ahLst/>
              <a:cxnLst/>
              <a:rect l="l" t="t" r="r" b="b"/>
              <a:pathLst>
                <a:path w="389390" h="1882326">
                  <a:moveTo>
                    <a:pt x="0" y="0"/>
                  </a:moveTo>
                  <a:lnTo>
                    <a:pt x="389390" y="0"/>
                  </a:lnTo>
                  <a:lnTo>
                    <a:pt x="389390" y="1882326"/>
                  </a:lnTo>
                  <a:lnTo>
                    <a:pt x="0" y="1882326"/>
                  </a:lnTo>
                  <a:close/>
                </a:path>
              </a:pathLst>
            </a:custGeom>
            <a:solidFill>
              <a:srgbClr val="FBD900"/>
            </a:solidFill>
          </p:spPr>
        </p:sp>
        <p:sp>
          <p:nvSpPr>
            <p:cNvPr id="6" name="TextBox 6"/>
            <p:cNvSpPr txBox="1"/>
            <p:nvPr/>
          </p:nvSpPr>
          <p:spPr>
            <a:xfrm>
              <a:off x="0" y="0"/>
              <a:ext cx="389390" cy="188232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680"/>
                </a:lnSpc>
              </a:pPr>
              <a:endParaRPr/>
            </a:p>
          </p:txBody>
        </p:sp>
      </p:grpSp>
      <p:sp>
        <p:nvSpPr>
          <p:cNvPr id="7" name="TextBox 7"/>
          <p:cNvSpPr txBox="1"/>
          <p:nvPr/>
        </p:nvSpPr>
        <p:spPr>
          <a:xfrm>
            <a:off x="1028700" y="977980"/>
            <a:ext cx="14789417" cy="191229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7420"/>
              </a:lnSpc>
            </a:pPr>
            <a:r>
              <a:rPr lang="en-US" sz="7420" b="1" u="sng" spc="-445">
                <a:solidFill>
                  <a:srgbClr val="000000"/>
                </a:solidFill>
                <a:latin typeface="Open Sauce Bold"/>
                <a:ea typeface="Open Sauce Bold"/>
                <a:cs typeface="Open Sauce Bold"/>
                <a:sym typeface="Open Sauce Bold"/>
              </a:rPr>
              <a:t>What is Performing under Pressure?</a:t>
            </a:r>
          </a:p>
        </p:txBody>
      </p:sp>
      <p:sp>
        <p:nvSpPr>
          <p:cNvPr id="8" name="TextBox 8"/>
          <p:cNvSpPr txBox="1"/>
          <p:nvPr/>
        </p:nvSpPr>
        <p:spPr>
          <a:xfrm>
            <a:off x="8869550" y="3337854"/>
            <a:ext cx="7606798" cy="619695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744703" lvl="1" indent="-372351" algn="l">
              <a:lnSpc>
                <a:spcPts val="3794"/>
              </a:lnSpc>
              <a:buFont typeface="Arial"/>
              <a:buChar char="•"/>
            </a:pPr>
            <a:r>
              <a:rPr lang="en-US" sz="3449" spc="-206">
                <a:solidFill>
                  <a:srgbClr val="000000"/>
                </a:solidFill>
                <a:latin typeface="Open Sauce"/>
                <a:ea typeface="Open Sauce"/>
                <a:cs typeface="Open Sauce"/>
                <a:sym typeface="Open Sauce"/>
              </a:rPr>
              <a:t>It is managing the mental and emotional stress that come up in high stakes situations, games.</a:t>
            </a:r>
          </a:p>
          <a:p>
            <a:pPr algn="l">
              <a:lnSpc>
                <a:spcPts val="3794"/>
              </a:lnSpc>
            </a:pPr>
            <a:endParaRPr lang="en-US" sz="3449" spc="-206">
              <a:solidFill>
                <a:srgbClr val="000000"/>
              </a:solidFill>
              <a:latin typeface="Open Sauce"/>
              <a:ea typeface="Open Sauce"/>
              <a:cs typeface="Open Sauce"/>
              <a:sym typeface="Open Sauce"/>
            </a:endParaRPr>
          </a:p>
          <a:p>
            <a:pPr marL="744703" lvl="1" indent="-372351" algn="l">
              <a:lnSpc>
                <a:spcPts val="3794"/>
              </a:lnSpc>
              <a:buFont typeface="Arial"/>
              <a:buChar char="•"/>
            </a:pPr>
            <a:r>
              <a:rPr lang="en-US" sz="3449" spc="-206">
                <a:solidFill>
                  <a:srgbClr val="000000"/>
                </a:solidFill>
                <a:latin typeface="Open Sauce"/>
                <a:ea typeface="Open Sauce"/>
                <a:cs typeface="Open Sauce"/>
                <a:sym typeface="Open Sauce"/>
              </a:rPr>
              <a:t>Its performing in the moments that matter to you and the moments where you perceive the stakes are high.</a:t>
            </a:r>
          </a:p>
          <a:p>
            <a:pPr algn="l">
              <a:lnSpc>
                <a:spcPts val="3794"/>
              </a:lnSpc>
            </a:pPr>
            <a:endParaRPr lang="en-US" sz="3449" spc="-206">
              <a:solidFill>
                <a:srgbClr val="000000"/>
              </a:solidFill>
              <a:latin typeface="Open Sauce"/>
              <a:ea typeface="Open Sauce"/>
              <a:cs typeface="Open Sauce"/>
              <a:sym typeface="Open Sauce"/>
            </a:endParaRPr>
          </a:p>
          <a:p>
            <a:pPr marL="744703" lvl="1" indent="-372351" algn="l">
              <a:lnSpc>
                <a:spcPts val="3794"/>
              </a:lnSpc>
              <a:buFont typeface="Arial"/>
              <a:buChar char="•"/>
            </a:pPr>
            <a:r>
              <a:rPr lang="en-US" sz="3449" spc="-206">
                <a:solidFill>
                  <a:srgbClr val="000000"/>
                </a:solidFill>
                <a:latin typeface="Open Sauce"/>
                <a:ea typeface="Open Sauce"/>
                <a:cs typeface="Open Sauce"/>
                <a:sym typeface="Open Sauce"/>
              </a:rPr>
              <a:t>It is about maintaining focus, confidence and control to execute skills effectively despite the pressure.</a:t>
            </a:r>
          </a:p>
        </p:txBody>
      </p:sp>
      <p:sp>
        <p:nvSpPr>
          <p:cNvPr id="9" name="Freeform 8"/>
          <p:cNvSpPr/>
          <p:nvPr/>
        </p:nvSpPr>
        <p:spPr>
          <a:xfrm>
            <a:off x="0" y="4533900"/>
            <a:ext cx="8229600" cy="4800600"/>
          </a:xfrm>
          <a:custGeom>
            <a:avLst/>
            <a:gdLst/>
            <a:ahLst/>
            <a:cxnLst/>
            <a:rect l="l" t="t" r="r" b="b"/>
            <a:pathLst>
              <a:path w="7057510" h="3952205">
                <a:moveTo>
                  <a:pt x="0" y="0"/>
                </a:moveTo>
                <a:lnTo>
                  <a:pt x="7057510" y="0"/>
                </a:lnTo>
                <a:lnTo>
                  <a:pt x="7057510" y="3952205"/>
                </a:lnTo>
                <a:lnTo>
                  <a:pt x="0" y="3952205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5969249" y="3140045"/>
            <a:ext cx="1478465" cy="7146955"/>
            <a:chOff x="0" y="0"/>
            <a:chExt cx="389390" cy="1882326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389390" cy="1882326"/>
            </a:xfrm>
            <a:custGeom>
              <a:avLst/>
              <a:gdLst/>
              <a:ahLst/>
              <a:cxnLst/>
              <a:rect l="l" t="t" r="r" b="b"/>
              <a:pathLst>
                <a:path w="389390" h="1882326">
                  <a:moveTo>
                    <a:pt x="0" y="0"/>
                  </a:moveTo>
                  <a:lnTo>
                    <a:pt x="389390" y="0"/>
                  </a:lnTo>
                  <a:lnTo>
                    <a:pt x="389390" y="1882326"/>
                  </a:lnTo>
                  <a:lnTo>
                    <a:pt x="0" y="1882326"/>
                  </a:lnTo>
                  <a:close/>
                </a:path>
              </a:pathLst>
            </a:custGeom>
            <a:solidFill>
              <a:srgbClr val="FBD900"/>
            </a:solidFill>
          </p:spPr>
        </p:sp>
        <p:sp>
          <p:nvSpPr>
            <p:cNvPr id="4" name="TextBox 4"/>
            <p:cNvSpPr txBox="1"/>
            <p:nvPr/>
          </p:nvSpPr>
          <p:spPr>
            <a:xfrm>
              <a:off x="0" y="0"/>
              <a:ext cx="389390" cy="188232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680"/>
                </a:lnSpc>
              </a:pPr>
              <a:endParaRPr/>
            </a:p>
          </p:txBody>
        </p:sp>
      </p:grpSp>
      <p:sp>
        <p:nvSpPr>
          <p:cNvPr id="5" name="Freeform 5"/>
          <p:cNvSpPr/>
          <p:nvPr/>
        </p:nvSpPr>
        <p:spPr>
          <a:xfrm>
            <a:off x="95739" y="4266222"/>
            <a:ext cx="7544717" cy="4894601"/>
          </a:xfrm>
          <a:custGeom>
            <a:avLst/>
            <a:gdLst/>
            <a:ahLst/>
            <a:cxnLst/>
            <a:rect l="l" t="t" r="r" b="b"/>
            <a:pathLst>
              <a:path w="7544717" h="4894601">
                <a:moveTo>
                  <a:pt x="0" y="0"/>
                </a:moveTo>
                <a:lnTo>
                  <a:pt x="7544717" y="0"/>
                </a:lnTo>
                <a:lnTo>
                  <a:pt x="7544717" y="4894601"/>
                </a:lnTo>
                <a:lnTo>
                  <a:pt x="0" y="4894601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</p:sp>
      <p:sp>
        <p:nvSpPr>
          <p:cNvPr id="6" name="TextBox 6"/>
          <p:cNvSpPr txBox="1"/>
          <p:nvPr/>
        </p:nvSpPr>
        <p:spPr>
          <a:xfrm>
            <a:off x="245748" y="1673938"/>
            <a:ext cx="14789417" cy="97895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7420"/>
              </a:lnSpc>
            </a:pPr>
            <a:r>
              <a:rPr lang="en-US" sz="7420" b="1" u="sng" spc="-445">
                <a:solidFill>
                  <a:srgbClr val="000000"/>
                </a:solidFill>
                <a:latin typeface="Open Sauce Bold"/>
                <a:ea typeface="Open Sauce Bold"/>
                <a:cs typeface="Open Sauce Bold"/>
                <a:sym typeface="Open Sauce Bold"/>
              </a:rPr>
              <a:t>Choking in Sport</a:t>
            </a:r>
          </a:p>
        </p:txBody>
      </p:sp>
      <p:sp>
        <p:nvSpPr>
          <p:cNvPr id="7" name="TextBox 7"/>
          <p:cNvSpPr txBox="1"/>
          <p:nvPr/>
        </p:nvSpPr>
        <p:spPr>
          <a:xfrm>
            <a:off x="8349150" y="1047750"/>
            <a:ext cx="9644764" cy="890661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3233"/>
              </a:lnSpc>
            </a:pPr>
            <a:r>
              <a:rPr lang="en-US" sz="2939" b="1" spc="-176">
                <a:solidFill>
                  <a:srgbClr val="000000"/>
                </a:solidFill>
                <a:latin typeface="Open Sauce Bold"/>
                <a:ea typeface="Open Sauce Bold"/>
                <a:cs typeface="Open Sauce Bold"/>
                <a:sym typeface="Open Sauce Bold"/>
              </a:rPr>
              <a:t>Definition:</a:t>
            </a:r>
          </a:p>
          <a:p>
            <a:pPr marL="634586" lvl="1" indent="-317293" algn="l">
              <a:lnSpc>
                <a:spcPts val="3233"/>
              </a:lnSpc>
              <a:buFont typeface="Arial"/>
              <a:buChar char="•"/>
            </a:pPr>
            <a:r>
              <a:rPr lang="en-US" sz="2939" spc="-176">
                <a:solidFill>
                  <a:srgbClr val="000000"/>
                </a:solidFill>
                <a:latin typeface="Open Sauce"/>
                <a:ea typeface="Open Sauce"/>
                <a:cs typeface="Open Sauce"/>
                <a:sym typeface="Open Sauce"/>
              </a:rPr>
              <a:t>A sudden drop in performance under pressure</a:t>
            </a:r>
          </a:p>
          <a:p>
            <a:pPr marL="634586" lvl="1" indent="-317293" algn="l">
              <a:lnSpc>
                <a:spcPts val="3233"/>
              </a:lnSpc>
              <a:buFont typeface="Arial"/>
              <a:buChar char="•"/>
            </a:pPr>
            <a:r>
              <a:rPr lang="en-US" sz="2939" spc="-176">
                <a:solidFill>
                  <a:srgbClr val="000000"/>
                </a:solidFill>
                <a:latin typeface="Open Sauce"/>
                <a:ea typeface="Open Sauce"/>
                <a:cs typeface="Open Sauce"/>
                <a:sym typeface="Open Sauce"/>
              </a:rPr>
              <a:t>Caused by anxiety overriding skill execution</a:t>
            </a:r>
          </a:p>
          <a:p>
            <a:pPr marL="634586" lvl="1" indent="-317293" algn="l">
              <a:lnSpc>
                <a:spcPts val="3233"/>
              </a:lnSpc>
              <a:buFont typeface="Arial"/>
              <a:buChar char="•"/>
            </a:pPr>
            <a:r>
              <a:rPr lang="en-US" sz="2939" spc="-176">
                <a:solidFill>
                  <a:srgbClr val="000000"/>
                </a:solidFill>
                <a:latin typeface="Open Sauce"/>
                <a:ea typeface="Open Sauce"/>
                <a:cs typeface="Open Sauce"/>
                <a:sym typeface="Open Sauce"/>
              </a:rPr>
              <a:t>Happens when there is reinvestment - an athlete consciously controls movements that are normally automatic. Analysis paralysis.</a:t>
            </a:r>
          </a:p>
          <a:p>
            <a:pPr algn="l">
              <a:lnSpc>
                <a:spcPts val="3233"/>
              </a:lnSpc>
            </a:pPr>
            <a:r>
              <a:rPr lang="en-US" sz="2939" b="1" spc="-176">
                <a:solidFill>
                  <a:srgbClr val="000000"/>
                </a:solidFill>
                <a:latin typeface="Open Sauce Bold"/>
                <a:ea typeface="Open Sauce Bold"/>
                <a:cs typeface="Open Sauce Bold"/>
                <a:sym typeface="Open Sauce Bold"/>
              </a:rPr>
              <a:t>Causes of Choking</a:t>
            </a:r>
          </a:p>
          <a:p>
            <a:pPr marL="634586" lvl="1" indent="-317293" algn="l">
              <a:lnSpc>
                <a:spcPts val="3233"/>
              </a:lnSpc>
              <a:buFont typeface="Arial"/>
              <a:buChar char="•"/>
            </a:pPr>
            <a:r>
              <a:rPr lang="en-US" sz="2939" spc="-176">
                <a:solidFill>
                  <a:srgbClr val="000000"/>
                </a:solidFill>
                <a:latin typeface="Open Sauce"/>
                <a:ea typeface="Open Sauce"/>
                <a:cs typeface="Open Sauce"/>
                <a:sym typeface="Open Sauce"/>
              </a:rPr>
              <a:t>Performance Anxiety – fear of failure or mistakes</a:t>
            </a:r>
          </a:p>
          <a:p>
            <a:pPr marL="634586" lvl="1" indent="-317293" algn="l">
              <a:lnSpc>
                <a:spcPts val="3233"/>
              </a:lnSpc>
              <a:buFont typeface="Arial"/>
              <a:buChar char="•"/>
            </a:pPr>
            <a:r>
              <a:rPr lang="en-US" sz="2939" spc="-176">
                <a:solidFill>
                  <a:srgbClr val="000000"/>
                </a:solidFill>
                <a:latin typeface="Open Sauce"/>
                <a:ea typeface="Open Sauce"/>
                <a:cs typeface="Open Sauce"/>
                <a:sym typeface="Open Sauce"/>
              </a:rPr>
              <a:t>High-Pressure Situations – finals, penalties, or “must-win” moments</a:t>
            </a:r>
          </a:p>
          <a:p>
            <a:pPr marL="634586" lvl="1" indent="-317293" algn="l">
              <a:lnSpc>
                <a:spcPts val="3233"/>
              </a:lnSpc>
              <a:buFont typeface="Arial"/>
              <a:buChar char="•"/>
            </a:pPr>
            <a:r>
              <a:rPr lang="en-US" sz="2939" spc="-176">
                <a:solidFill>
                  <a:srgbClr val="000000"/>
                </a:solidFill>
                <a:latin typeface="Open Sauce"/>
                <a:ea typeface="Open Sauce"/>
                <a:cs typeface="Open Sauce"/>
                <a:sym typeface="Open Sauce"/>
              </a:rPr>
              <a:t>Overthinking – focusing too much on technique or outcome</a:t>
            </a:r>
          </a:p>
          <a:p>
            <a:pPr marL="634586" lvl="1" indent="-317293" algn="l">
              <a:lnSpc>
                <a:spcPts val="3233"/>
              </a:lnSpc>
              <a:buFont typeface="Arial"/>
              <a:buChar char="•"/>
            </a:pPr>
            <a:r>
              <a:rPr lang="en-US" sz="2939" spc="-176">
                <a:solidFill>
                  <a:srgbClr val="000000"/>
                </a:solidFill>
                <a:latin typeface="Open Sauce"/>
                <a:ea typeface="Open Sauce"/>
                <a:cs typeface="Open Sauce"/>
                <a:sym typeface="Open Sauce"/>
              </a:rPr>
              <a:t>Fear of Judgment – pressure from parents, coaches, or peers</a:t>
            </a:r>
          </a:p>
          <a:p>
            <a:pPr marL="634586" lvl="1" indent="-317293" algn="l">
              <a:lnSpc>
                <a:spcPts val="3233"/>
              </a:lnSpc>
              <a:buFont typeface="Arial"/>
              <a:buChar char="•"/>
            </a:pPr>
            <a:r>
              <a:rPr lang="en-US" sz="2939" spc="-176">
                <a:solidFill>
                  <a:srgbClr val="000000"/>
                </a:solidFill>
                <a:latin typeface="Open Sauce"/>
                <a:ea typeface="Open Sauce"/>
                <a:cs typeface="Open Sauce"/>
                <a:sym typeface="Open Sauce"/>
              </a:rPr>
              <a:t>Low Self-Confidence – lack of belief in abilities</a:t>
            </a:r>
          </a:p>
          <a:p>
            <a:pPr marL="634586" lvl="1" indent="-317293" algn="l">
              <a:lnSpc>
                <a:spcPts val="3233"/>
              </a:lnSpc>
              <a:buFont typeface="Arial"/>
              <a:buChar char="•"/>
            </a:pPr>
            <a:r>
              <a:rPr lang="en-US" sz="2939" spc="-176">
                <a:solidFill>
                  <a:srgbClr val="000000"/>
                </a:solidFill>
                <a:latin typeface="Open Sauce"/>
                <a:ea typeface="Open Sauce"/>
                <a:cs typeface="Open Sauce"/>
                <a:sym typeface="Open Sauce"/>
              </a:rPr>
              <a:t>Poor Coping Skills – weak emotional regulation, no mental strategies</a:t>
            </a:r>
          </a:p>
          <a:p>
            <a:pPr marL="634586" lvl="1" indent="-317293" algn="l">
              <a:lnSpc>
                <a:spcPts val="3233"/>
              </a:lnSpc>
              <a:buFont typeface="Arial"/>
              <a:buChar char="•"/>
            </a:pPr>
            <a:r>
              <a:rPr lang="en-US" sz="2939" spc="-176">
                <a:solidFill>
                  <a:srgbClr val="000000"/>
                </a:solidFill>
                <a:latin typeface="Open Sauce"/>
                <a:ea typeface="Open Sauce"/>
                <a:cs typeface="Open Sauce"/>
                <a:sym typeface="Open Sauce"/>
              </a:rPr>
              <a:t>Unrealistic Expectations – pressure to be perfect or always win</a:t>
            </a:r>
          </a:p>
          <a:p>
            <a:pPr marL="634586" lvl="1" indent="-317293" algn="l">
              <a:lnSpc>
                <a:spcPts val="3233"/>
              </a:lnSpc>
              <a:buFont typeface="Arial"/>
              <a:buChar char="•"/>
            </a:pPr>
            <a:r>
              <a:rPr lang="en-US" sz="2939" spc="-176">
                <a:solidFill>
                  <a:srgbClr val="000000"/>
                </a:solidFill>
                <a:latin typeface="Open Sauce"/>
                <a:ea typeface="Open Sauce"/>
                <a:cs typeface="Open Sauce"/>
                <a:sym typeface="Open Sauce"/>
              </a:rPr>
              <a:t>Lack of Mental Preparation – focus only on physical training</a:t>
            </a:r>
          </a:p>
          <a:p>
            <a:pPr algn="l">
              <a:lnSpc>
                <a:spcPts val="3233"/>
              </a:lnSpc>
            </a:pPr>
            <a:endParaRPr lang="en-US" sz="2939" spc="-176">
              <a:solidFill>
                <a:srgbClr val="000000"/>
              </a:solidFill>
              <a:latin typeface="Open Sauce"/>
              <a:ea typeface="Open Sauce"/>
              <a:cs typeface="Open Sauce"/>
              <a:sym typeface="Open Sauce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741628" y="756731"/>
            <a:ext cx="14103569" cy="89688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6810"/>
              </a:lnSpc>
            </a:pPr>
            <a:r>
              <a:rPr lang="en-US" sz="6810" b="1" u="sng" spc="-408" dirty="0">
                <a:solidFill>
                  <a:srgbClr val="000000"/>
                </a:solidFill>
                <a:latin typeface="Open Sauce Bold"/>
                <a:ea typeface="Open Sauce Bold"/>
                <a:cs typeface="Open Sauce Bold"/>
                <a:sym typeface="Open Sauce Bold"/>
              </a:rPr>
              <a:t>Where does Pressure come from?</a:t>
            </a:r>
          </a:p>
        </p:txBody>
      </p:sp>
      <p:sp>
        <p:nvSpPr>
          <p:cNvPr id="3" name="TextBox 3"/>
          <p:cNvSpPr txBox="1"/>
          <p:nvPr/>
        </p:nvSpPr>
        <p:spPr>
          <a:xfrm>
            <a:off x="1028700" y="2181002"/>
            <a:ext cx="12734566" cy="635663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1013174" lvl="1" indent="-571500">
              <a:lnSpc>
                <a:spcPts val="4500"/>
              </a:lnSpc>
              <a:buFont typeface="Arial"/>
              <a:buChar char="•"/>
            </a:pPr>
            <a:r>
              <a:rPr lang="en-US" sz="4091" b="1" spc="-245" dirty="0" smtClean="0">
                <a:solidFill>
                  <a:srgbClr val="000000"/>
                </a:solidFill>
                <a:latin typeface="Open Sauce Bold"/>
                <a:ea typeface="Open Sauce Bold"/>
                <a:cs typeface="Open Sauce Bold"/>
                <a:sym typeface="Open Sauce Bold"/>
              </a:rPr>
              <a:t>Self</a:t>
            </a:r>
            <a:r>
              <a:rPr lang="en-US" sz="4091" b="1" spc="-245" dirty="0">
                <a:solidFill>
                  <a:srgbClr val="000000"/>
                </a:solidFill>
                <a:latin typeface="Open Sauce Bold"/>
                <a:ea typeface="Open Sauce Bold"/>
                <a:cs typeface="Open Sauce Bold"/>
                <a:sym typeface="Open Sauce Bold"/>
              </a:rPr>
              <a:t>-Imposed: </a:t>
            </a:r>
            <a:r>
              <a:rPr lang="en-US" sz="4091" spc="-245" dirty="0">
                <a:solidFill>
                  <a:srgbClr val="000000"/>
                </a:solidFill>
                <a:latin typeface="Open Sauce"/>
                <a:ea typeface="Open Sauce"/>
                <a:cs typeface="Open Sauce"/>
                <a:sym typeface="Open Sauce"/>
              </a:rPr>
              <a:t>Personal expectations, fear of failure, perfectionism.  </a:t>
            </a:r>
          </a:p>
          <a:p>
            <a:pPr marL="571500" indent="-571500">
              <a:lnSpc>
                <a:spcPts val="4500"/>
              </a:lnSpc>
              <a:buFont typeface="Arial"/>
              <a:buChar char="•"/>
            </a:pPr>
            <a:r>
              <a:rPr lang="en-US" sz="4091" b="1" spc="-245" dirty="0" smtClean="0">
                <a:solidFill>
                  <a:srgbClr val="000000"/>
                </a:solidFill>
                <a:latin typeface="Open Sauce Bold"/>
                <a:ea typeface="Open Sauce Bold"/>
                <a:cs typeface="Open Sauce Bold"/>
                <a:sym typeface="Open Sauce Bold"/>
              </a:rPr>
              <a:t>    Coach</a:t>
            </a:r>
            <a:r>
              <a:rPr lang="en-US" sz="4091" b="1" spc="-245" dirty="0">
                <a:solidFill>
                  <a:srgbClr val="000000"/>
                </a:solidFill>
                <a:latin typeface="Open Sauce Bold"/>
                <a:ea typeface="Open Sauce Bold"/>
                <a:cs typeface="Open Sauce Bold"/>
                <a:sym typeface="Open Sauce Bold"/>
              </a:rPr>
              <a:t>-Driven:</a:t>
            </a:r>
            <a:r>
              <a:rPr lang="en-US" sz="4091" spc="-245" dirty="0">
                <a:solidFill>
                  <a:srgbClr val="000000"/>
                </a:solidFill>
                <a:latin typeface="Open Sauce"/>
                <a:ea typeface="Open Sauce"/>
                <a:cs typeface="Open Sauce"/>
                <a:sym typeface="Open Sauce"/>
              </a:rPr>
              <a:t> High expectations, critical feedback, playing time uncertainty, over-emphasis on outcome.  </a:t>
            </a:r>
          </a:p>
          <a:p>
            <a:pPr marL="571500" indent="-571500">
              <a:lnSpc>
                <a:spcPts val="4500"/>
              </a:lnSpc>
              <a:buFont typeface="Arial"/>
              <a:buChar char="•"/>
            </a:pPr>
            <a:r>
              <a:rPr lang="en-US" sz="4091" spc="-245" dirty="0">
                <a:solidFill>
                  <a:srgbClr val="000000"/>
                </a:solidFill>
                <a:latin typeface="Open Sauce"/>
                <a:ea typeface="Open Sauce"/>
                <a:cs typeface="Open Sauce"/>
                <a:sym typeface="Open Sauce"/>
              </a:rPr>
              <a:t>    </a:t>
            </a:r>
            <a:r>
              <a:rPr lang="en-US" sz="4091" b="1" spc="-245" dirty="0" smtClean="0">
                <a:solidFill>
                  <a:srgbClr val="000000"/>
                </a:solidFill>
                <a:latin typeface="Open Sauce Bold"/>
                <a:ea typeface="Open Sauce Bold"/>
                <a:cs typeface="Open Sauce Bold"/>
                <a:sym typeface="Open Sauce Bold"/>
              </a:rPr>
              <a:t>Parental </a:t>
            </a:r>
            <a:r>
              <a:rPr lang="en-US" sz="4091" b="1" spc="-245" dirty="0">
                <a:solidFill>
                  <a:srgbClr val="000000"/>
                </a:solidFill>
                <a:latin typeface="Open Sauce Bold"/>
                <a:ea typeface="Open Sauce Bold"/>
                <a:cs typeface="Open Sauce Bold"/>
                <a:sym typeface="Open Sauce Bold"/>
              </a:rPr>
              <a:t>Influence:</a:t>
            </a:r>
            <a:r>
              <a:rPr lang="en-US" sz="4091" spc="-245" dirty="0">
                <a:solidFill>
                  <a:srgbClr val="000000"/>
                </a:solidFill>
                <a:latin typeface="Open Sauce"/>
                <a:ea typeface="Open Sauce"/>
                <a:cs typeface="Open Sauce"/>
                <a:sym typeface="Open Sauce"/>
              </a:rPr>
              <a:t> Over-involvement, critical comments, vicarious living, emotional reactions.  </a:t>
            </a:r>
          </a:p>
          <a:p>
            <a:pPr marL="571500" indent="-571500">
              <a:lnSpc>
                <a:spcPts val="4500"/>
              </a:lnSpc>
              <a:buFont typeface="Arial"/>
              <a:buChar char="•"/>
            </a:pPr>
            <a:r>
              <a:rPr lang="en-US" sz="4091" spc="-245" dirty="0">
                <a:solidFill>
                  <a:srgbClr val="000000"/>
                </a:solidFill>
                <a:latin typeface="Open Sauce"/>
                <a:ea typeface="Open Sauce"/>
                <a:cs typeface="Open Sauce"/>
                <a:sym typeface="Open Sauce"/>
              </a:rPr>
              <a:t>    </a:t>
            </a:r>
            <a:r>
              <a:rPr lang="en-US" sz="4091" b="1" spc="-245" dirty="0" smtClean="0">
                <a:solidFill>
                  <a:srgbClr val="000000"/>
                </a:solidFill>
                <a:latin typeface="Open Sauce Bold"/>
                <a:ea typeface="Open Sauce Bold"/>
                <a:cs typeface="Open Sauce Bold"/>
                <a:sym typeface="Open Sauce Bold"/>
              </a:rPr>
              <a:t>Peer</a:t>
            </a:r>
            <a:r>
              <a:rPr lang="en-US" sz="4091" b="1" spc="-245" dirty="0">
                <a:solidFill>
                  <a:srgbClr val="000000"/>
                </a:solidFill>
                <a:latin typeface="Open Sauce Bold"/>
                <a:ea typeface="Open Sauce Bold"/>
                <a:cs typeface="Open Sauce Bold"/>
                <a:sym typeface="Open Sauce Bold"/>
              </a:rPr>
              <a:t>/Social:</a:t>
            </a:r>
            <a:r>
              <a:rPr lang="en-US" sz="4091" spc="-245" dirty="0">
                <a:solidFill>
                  <a:srgbClr val="000000"/>
                </a:solidFill>
                <a:latin typeface="Open Sauce"/>
                <a:ea typeface="Open Sauce"/>
                <a:cs typeface="Open Sauce"/>
                <a:sym typeface="Open Sauce"/>
              </a:rPr>
              <a:t> Teammate comparisons, social status, social media scrutiny.  </a:t>
            </a:r>
          </a:p>
          <a:p>
            <a:pPr marL="571500" indent="-571500">
              <a:lnSpc>
                <a:spcPts val="4500"/>
              </a:lnSpc>
              <a:buFont typeface="Arial"/>
              <a:buChar char="•"/>
            </a:pPr>
            <a:r>
              <a:rPr lang="en-US" sz="4091" spc="-245" dirty="0">
                <a:solidFill>
                  <a:srgbClr val="000000"/>
                </a:solidFill>
                <a:latin typeface="Open Sauce"/>
                <a:ea typeface="Open Sauce"/>
                <a:cs typeface="Open Sauce"/>
                <a:sym typeface="Open Sauce"/>
              </a:rPr>
              <a:t>    </a:t>
            </a:r>
            <a:r>
              <a:rPr lang="en-US" sz="4091" b="1" spc="-245" dirty="0" smtClean="0">
                <a:solidFill>
                  <a:srgbClr val="000000"/>
                </a:solidFill>
                <a:latin typeface="Open Sauce Bold"/>
                <a:ea typeface="Open Sauce Bold"/>
                <a:cs typeface="Open Sauce Bold"/>
                <a:sym typeface="Open Sauce Bold"/>
              </a:rPr>
              <a:t>Organizational</a:t>
            </a:r>
            <a:r>
              <a:rPr lang="en-US" sz="4091" b="1" spc="-245" dirty="0">
                <a:solidFill>
                  <a:srgbClr val="000000"/>
                </a:solidFill>
                <a:latin typeface="Open Sauce Bold"/>
                <a:ea typeface="Open Sauce Bold"/>
                <a:cs typeface="Open Sauce Bold"/>
                <a:sym typeface="Open Sauce Bold"/>
              </a:rPr>
              <a:t>: </a:t>
            </a:r>
            <a:r>
              <a:rPr lang="en-US" sz="4091" spc="-245" dirty="0">
                <a:solidFill>
                  <a:srgbClr val="000000"/>
                </a:solidFill>
                <a:latin typeface="Open Sauce"/>
                <a:ea typeface="Open Sauce"/>
                <a:cs typeface="Open Sauce"/>
                <a:sym typeface="Open Sauce"/>
              </a:rPr>
              <a:t>Scholarship pressure, selection processes, intense schedules.</a:t>
            </a:r>
          </a:p>
          <a:p>
            <a:pPr algn="l">
              <a:lnSpc>
                <a:spcPts val="4500"/>
              </a:lnSpc>
            </a:pPr>
            <a:endParaRPr lang="en-US" sz="4091" spc="-245" dirty="0">
              <a:solidFill>
                <a:srgbClr val="FFFFFF"/>
              </a:solidFill>
              <a:latin typeface="Open Sauce"/>
              <a:ea typeface="Open Sauce"/>
              <a:cs typeface="Open Sauce"/>
              <a:sym typeface="Open Sauce"/>
            </a:endParaRPr>
          </a:p>
        </p:txBody>
      </p:sp>
      <p:grpSp>
        <p:nvGrpSpPr>
          <p:cNvPr id="4" name="Group 4"/>
          <p:cNvGrpSpPr/>
          <p:nvPr/>
        </p:nvGrpSpPr>
        <p:grpSpPr>
          <a:xfrm>
            <a:off x="925336" y="8244840"/>
            <a:ext cx="206727" cy="1013460"/>
            <a:chOff x="0" y="0"/>
            <a:chExt cx="54447" cy="266920"/>
          </a:xfrm>
        </p:grpSpPr>
        <p:sp>
          <p:nvSpPr>
            <p:cNvPr id="5" name="Freeform 5"/>
            <p:cNvSpPr/>
            <p:nvPr/>
          </p:nvSpPr>
          <p:spPr>
            <a:xfrm>
              <a:off x="0" y="0"/>
              <a:ext cx="54447" cy="266920"/>
            </a:xfrm>
            <a:custGeom>
              <a:avLst/>
              <a:gdLst/>
              <a:ahLst/>
              <a:cxnLst/>
              <a:rect l="l" t="t" r="r" b="b"/>
              <a:pathLst>
                <a:path w="54447" h="266920">
                  <a:moveTo>
                    <a:pt x="0" y="0"/>
                  </a:moveTo>
                  <a:lnTo>
                    <a:pt x="54447" y="0"/>
                  </a:lnTo>
                  <a:lnTo>
                    <a:pt x="54447" y="266920"/>
                  </a:lnTo>
                  <a:lnTo>
                    <a:pt x="0" y="266920"/>
                  </a:lnTo>
                  <a:close/>
                </a:path>
              </a:pathLst>
            </a:custGeom>
            <a:solidFill>
              <a:srgbClr val="FBD900"/>
            </a:solidFill>
          </p:spPr>
        </p:sp>
        <p:sp>
          <p:nvSpPr>
            <p:cNvPr id="6" name="TextBox 6"/>
            <p:cNvSpPr txBox="1"/>
            <p:nvPr/>
          </p:nvSpPr>
          <p:spPr>
            <a:xfrm>
              <a:off x="0" y="0"/>
              <a:ext cx="54447" cy="26692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680"/>
                </a:lnSpc>
              </a:pPr>
              <a:endParaRPr/>
            </a:p>
          </p:txBody>
        </p:sp>
      </p:grpSp>
      <p:grpSp>
        <p:nvGrpSpPr>
          <p:cNvPr id="7" name="Group 7"/>
          <p:cNvGrpSpPr/>
          <p:nvPr/>
        </p:nvGrpSpPr>
        <p:grpSpPr>
          <a:xfrm>
            <a:off x="16946736" y="0"/>
            <a:ext cx="1366664" cy="1403172"/>
            <a:chOff x="0" y="0"/>
            <a:chExt cx="359944" cy="369560"/>
          </a:xfrm>
        </p:grpSpPr>
        <p:sp>
          <p:nvSpPr>
            <p:cNvPr id="8" name="Freeform 8"/>
            <p:cNvSpPr/>
            <p:nvPr/>
          </p:nvSpPr>
          <p:spPr>
            <a:xfrm>
              <a:off x="0" y="0"/>
              <a:ext cx="359944" cy="369560"/>
            </a:xfrm>
            <a:custGeom>
              <a:avLst/>
              <a:gdLst/>
              <a:ahLst/>
              <a:cxnLst/>
              <a:rect l="l" t="t" r="r" b="b"/>
              <a:pathLst>
                <a:path w="359944" h="369560">
                  <a:moveTo>
                    <a:pt x="0" y="0"/>
                  </a:moveTo>
                  <a:lnTo>
                    <a:pt x="359944" y="0"/>
                  </a:lnTo>
                  <a:lnTo>
                    <a:pt x="359944" y="369560"/>
                  </a:lnTo>
                  <a:lnTo>
                    <a:pt x="0" y="369560"/>
                  </a:lnTo>
                  <a:close/>
                </a:path>
              </a:pathLst>
            </a:custGeom>
            <a:solidFill>
              <a:srgbClr val="FBD900"/>
            </a:solidFill>
          </p:spPr>
        </p:sp>
        <p:sp>
          <p:nvSpPr>
            <p:cNvPr id="9" name="TextBox 9"/>
            <p:cNvSpPr txBox="1"/>
            <p:nvPr/>
          </p:nvSpPr>
          <p:spPr>
            <a:xfrm>
              <a:off x="0" y="0"/>
              <a:ext cx="359944" cy="36956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680"/>
                </a:lnSpc>
              </a:pPr>
              <a:endParaRPr/>
            </a:p>
          </p:txBody>
        </p:sp>
      </p:grpSp>
      <p:grpSp>
        <p:nvGrpSpPr>
          <p:cNvPr id="10" name="Group 10"/>
          <p:cNvGrpSpPr/>
          <p:nvPr/>
        </p:nvGrpSpPr>
        <p:grpSpPr>
          <a:xfrm>
            <a:off x="17259300" y="4646166"/>
            <a:ext cx="1028700" cy="5640834"/>
            <a:chOff x="0" y="0"/>
            <a:chExt cx="270933" cy="1485652"/>
          </a:xfrm>
        </p:grpSpPr>
        <p:sp>
          <p:nvSpPr>
            <p:cNvPr id="11" name="Freeform 11"/>
            <p:cNvSpPr/>
            <p:nvPr/>
          </p:nvSpPr>
          <p:spPr>
            <a:xfrm>
              <a:off x="0" y="0"/>
              <a:ext cx="270933" cy="1485652"/>
            </a:xfrm>
            <a:custGeom>
              <a:avLst/>
              <a:gdLst/>
              <a:ahLst/>
              <a:cxnLst/>
              <a:rect l="l" t="t" r="r" b="b"/>
              <a:pathLst>
                <a:path w="270933" h="1485652">
                  <a:moveTo>
                    <a:pt x="0" y="0"/>
                  </a:moveTo>
                  <a:lnTo>
                    <a:pt x="270933" y="0"/>
                  </a:lnTo>
                  <a:lnTo>
                    <a:pt x="270933" y="1485652"/>
                  </a:lnTo>
                  <a:lnTo>
                    <a:pt x="0" y="1485652"/>
                  </a:lnTo>
                  <a:close/>
                </a:path>
              </a:pathLst>
            </a:custGeom>
            <a:solidFill>
              <a:srgbClr val="FBD900"/>
            </a:solidFill>
          </p:spPr>
        </p:sp>
        <p:sp>
          <p:nvSpPr>
            <p:cNvPr id="12" name="TextBox 12"/>
            <p:cNvSpPr txBox="1"/>
            <p:nvPr/>
          </p:nvSpPr>
          <p:spPr>
            <a:xfrm>
              <a:off x="0" y="0"/>
              <a:ext cx="270933" cy="1485652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680"/>
                </a:lnSpc>
              </a:pPr>
              <a:endParaRPr/>
            </a:p>
          </p:txBody>
        </p:sp>
      </p:grpSp>
      <p:pic>
        <p:nvPicPr>
          <p:cNvPr id="13" name="Picture 12" descr="perf pressure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525500" y="1485900"/>
            <a:ext cx="4762500" cy="304800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 rot="5400000">
            <a:off x="12032114" y="-3940234"/>
            <a:ext cx="829752" cy="11682021"/>
            <a:chOff x="0" y="0"/>
            <a:chExt cx="218535" cy="3076746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218535" cy="3076746"/>
            </a:xfrm>
            <a:custGeom>
              <a:avLst/>
              <a:gdLst/>
              <a:ahLst/>
              <a:cxnLst/>
              <a:rect l="l" t="t" r="r" b="b"/>
              <a:pathLst>
                <a:path w="218535" h="3076746">
                  <a:moveTo>
                    <a:pt x="0" y="0"/>
                  </a:moveTo>
                  <a:lnTo>
                    <a:pt x="218535" y="0"/>
                  </a:lnTo>
                  <a:lnTo>
                    <a:pt x="218535" y="3076746"/>
                  </a:lnTo>
                  <a:lnTo>
                    <a:pt x="0" y="3076746"/>
                  </a:lnTo>
                  <a:close/>
                </a:path>
              </a:pathLst>
            </a:custGeom>
            <a:solidFill>
              <a:srgbClr val="FBD900"/>
            </a:solidFill>
          </p:spPr>
        </p:sp>
        <p:sp>
          <p:nvSpPr>
            <p:cNvPr id="4" name="TextBox 4"/>
            <p:cNvSpPr txBox="1"/>
            <p:nvPr/>
          </p:nvSpPr>
          <p:spPr>
            <a:xfrm>
              <a:off x="0" y="0"/>
              <a:ext cx="218535" cy="307674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680"/>
                </a:lnSpc>
              </a:pPr>
              <a:endParaRPr/>
            </a:p>
          </p:txBody>
        </p:sp>
      </p:grpSp>
      <p:grpSp>
        <p:nvGrpSpPr>
          <p:cNvPr id="5" name="Group 5"/>
          <p:cNvGrpSpPr/>
          <p:nvPr/>
        </p:nvGrpSpPr>
        <p:grpSpPr>
          <a:xfrm>
            <a:off x="16921336" y="8883828"/>
            <a:ext cx="1366664" cy="1403172"/>
            <a:chOff x="0" y="0"/>
            <a:chExt cx="359944" cy="369560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359944" cy="369560"/>
            </a:xfrm>
            <a:custGeom>
              <a:avLst/>
              <a:gdLst/>
              <a:ahLst/>
              <a:cxnLst/>
              <a:rect l="l" t="t" r="r" b="b"/>
              <a:pathLst>
                <a:path w="359944" h="369560">
                  <a:moveTo>
                    <a:pt x="0" y="0"/>
                  </a:moveTo>
                  <a:lnTo>
                    <a:pt x="359944" y="0"/>
                  </a:lnTo>
                  <a:lnTo>
                    <a:pt x="359944" y="369560"/>
                  </a:lnTo>
                  <a:lnTo>
                    <a:pt x="0" y="369560"/>
                  </a:lnTo>
                  <a:close/>
                </a:path>
              </a:pathLst>
            </a:custGeom>
            <a:solidFill>
              <a:srgbClr val="FBD900"/>
            </a:solidFill>
          </p:spPr>
        </p:sp>
        <p:sp>
          <p:nvSpPr>
            <p:cNvPr id="7" name="TextBox 7"/>
            <p:cNvSpPr txBox="1"/>
            <p:nvPr/>
          </p:nvSpPr>
          <p:spPr>
            <a:xfrm>
              <a:off x="0" y="0"/>
              <a:ext cx="359944" cy="36956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680"/>
                </a:lnSpc>
              </a:pPr>
              <a:endParaRPr/>
            </a:p>
          </p:txBody>
        </p:sp>
      </p:grpSp>
      <p:sp>
        <p:nvSpPr>
          <p:cNvPr id="8" name="TextBox 8"/>
          <p:cNvSpPr txBox="1"/>
          <p:nvPr/>
        </p:nvSpPr>
        <p:spPr>
          <a:xfrm>
            <a:off x="345368" y="391666"/>
            <a:ext cx="15364026" cy="112785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8406"/>
              </a:lnSpc>
            </a:pPr>
            <a:r>
              <a:rPr lang="en-US" sz="8406" b="1" u="sng" spc="-504">
                <a:solidFill>
                  <a:srgbClr val="000000"/>
                </a:solidFill>
                <a:latin typeface="Open Sauce Bold"/>
                <a:ea typeface="Open Sauce Bold"/>
                <a:cs typeface="Open Sauce Bold"/>
                <a:sym typeface="Open Sauce Bold"/>
              </a:rPr>
              <a:t>Effects of unmanaged pressure</a:t>
            </a:r>
          </a:p>
        </p:txBody>
      </p:sp>
      <p:sp>
        <p:nvSpPr>
          <p:cNvPr id="9" name="TextBox 9"/>
          <p:cNvSpPr txBox="1"/>
          <p:nvPr/>
        </p:nvSpPr>
        <p:spPr>
          <a:xfrm>
            <a:off x="1028700" y="2557784"/>
            <a:ext cx="12565179" cy="667312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743270" lvl="1" indent="-371635" algn="l">
              <a:lnSpc>
                <a:spcPts val="3786"/>
              </a:lnSpc>
              <a:buFont typeface="Arial"/>
              <a:buChar char="•"/>
            </a:pPr>
            <a:r>
              <a:rPr lang="en-US" sz="3442" b="1" spc="-206" dirty="0">
                <a:solidFill>
                  <a:srgbClr val="000000"/>
                </a:solidFill>
                <a:latin typeface="Open Sauce Bold"/>
                <a:ea typeface="Open Sauce Bold"/>
                <a:cs typeface="Open Sauce Bold"/>
                <a:sym typeface="Open Sauce Bold"/>
              </a:rPr>
              <a:t>Performance Anxiety: </a:t>
            </a:r>
            <a:r>
              <a:rPr lang="en-US" sz="3442" spc="-206" dirty="0">
                <a:solidFill>
                  <a:srgbClr val="000000"/>
                </a:solidFill>
                <a:latin typeface="Open Sauce"/>
                <a:ea typeface="Open Sauce"/>
                <a:cs typeface="Open Sauce"/>
                <a:sym typeface="Open Sauce"/>
              </a:rPr>
              <a:t>Intense emotional distress before, during, or after performance. Can manifest in somatic (stomachaches, headaches), cognitive (worry, negative thoughts), and behavioral (avoidance) symptoms (PMC, 2025).</a:t>
            </a:r>
          </a:p>
          <a:p>
            <a:pPr marL="743270" lvl="1" indent="-371635" algn="l">
              <a:lnSpc>
                <a:spcPts val="3786"/>
              </a:lnSpc>
              <a:buFont typeface="Arial"/>
              <a:buChar char="•"/>
            </a:pPr>
            <a:r>
              <a:rPr lang="en-US" sz="3442" b="1" spc="-206" dirty="0">
                <a:solidFill>
                  <a:srgbClr val="000000"/>
                </a:solidFill>
                <a:latin typeface="Open Sauce Bold"/>
                <a:ea typeface="Open Sauce Bold"/>
                <a:cs typeface="Open Sauce Bold"/>
                <a:sym typeface="Open Sauce Bold"/>
              </a:rPr>
              <a:t>Fear of Failure: </a:t>
            </a:r>
            <a:r>
              <a:rPr lang="en-US" sz="3442" spc="-206" dirty="0">
                <a:solidFill>
                  <a:srgbClr val="000000"/>
                </a:solidFill>
                <a:latin typeface="Open Sauce"/>
                <a:ea typeface="Open Sauce"/>
                <a:cs typeface="Open Sauce"/>
                <a:sym typeface="Open Sauce"/>
              </a:rPr>
              <a:t>A pervasive apprehension about not meeting expectations, leading to self-criticism and reduced self-efficacy (Frontiers in Psychology, 2025).</a:t>
            </a:r>
          </a:p>
          <a:p>
            <a:pPr marL="743270" lvl="1" indent="-371635" algn="l">
              <a:lnSpc>
                <a:spcPts val="3786"/>
              </a:lnSpc>
              <a:buFont typeface="Arial"/>
              <a:buChar char="•"/>
            </a:pPr>
            <a:r>
              <a:rPr lang="en-US" sz="3442" b="1" spc="-206" dirty="0">
                <a:solidFill>
                  <a:srgbClr val="000000"/>
                </a:solidFill>
                <a:latin typeface="Open Sauce Bold"/>
                <a:ea typeface="Open Sauce Bold"/>
                <a:cs typeface="Open Sauce Bold"/>
                <a:sym typeface="Open Sauce Bold"/>
              </a:rPr>
              <a:t>Burnout: </a:t>
            </a:r>
            <a:r>
              <a:rPr lang="en-US" sz="3442" spc="-206" dirty="0">
                <a:solidFill>
                  <a:srgbClr val="000000"/>
                </a:solidFill>
                <a:latin typeface="Open Sauce"/>
                <a:ea typeface="Open Sauce"/>
                <a:cs typeface="Open Sauce"/>
                <a:sym typeface="Open Sauce"/>
              </a:rPr>
              <a:t>Emotional and physical exhaustion, often leading to devaluation of the sport and reduced sense of accomplishment (</a:t>
            </a:r>
            <a:r>
              <a:rPr lang="en-US" sz="3442" spc="-206" dirty="0" err="1">
                <a:solidFill>
                  <a:srgbClr val="000000"/>
                </a:solidFill>
                <a:latin typeface="Open Sauce"/>
                <a:ea typeface="Open Sauce"/>
                <a:cs typeface="Open Sauce"/>
                <a:sym typeface="Open Sauce"/>
              </a:rPr>
              <a:t>ResearchGate</a:t>
            </a:r>
            <a:r>
              <a:rPr lang="en-US" sz="3442" spc="-206" dirty="0">
                <a:solidFill>
                  <a:srgbClr val="000000"/>
                </a:solidFill>
                <a:latin typeface="Open Sauce"/>
                <a:ea typeface="Open Sauce"/>
                <a:cs typeface="Open Sauce"/>
                <a:sym typeface="Open Sauce"/>
              </a:rPr>
              <a:t>, 2017).</a:t>
            </a:r>
          </a:p>
          <a:p>
            <a:pPr marL="743270" lvl="1" indent="-371635" algn="l">
              <a:lnSpc>
                <a:spcPts val="3786"/>
              </a:lnSpc>
              <a:buFont typeface="Arial"/>
              <a:buChar char="•"/>
            </a:pPr>
            <a:r>
              <a:rPr lang="en-US" sz="3442" b="1" spc="-206" dirty="0">
                <a:solidFill>
                  <a:srgbClr val="000000"/>
                </a:solidFill>
                <a:latin typeface="Open Sauce Bold"/>
                <a:ea typeface="Open Sauce Bold"/>
                <a:cs typeface="Open Sauce Bold"/>
                <a:sym typeface="Open Sauce Bold"/>
              </a:rPr>
              <a:t>Early Dropout</a:t>
            </a:r>
            <a:r>
              <a:rPr lang="en-US" sz="3442" spc="-206" dirty="0">
                <a:solidFill>
                  <a:srgbClr val="000000"/>
                </a:solidFill>
                <a:latin typeface="Open Sauce"/>
                <a:ea typeface="Open Sauce"/>
                <a:cs typeface="Open Sauce"/>
                <a:sym typeface="Open Sauce"/>
              </a:rPr>
              <a:t>: The ultimate consequence, as young athletes lose intrinsic motivation and perceive the activity as a source of stress rather than enjoyment (BPAS Journals, 2023).</a:t>
            </a:r>
          </a:p>
          <a:p>
            <a:pPr marL="743270" lvl="1" indent="-371635" algn="l">
              <a:lnSpc>
                <a:spcPts val="3786"/>
              </a:lnSpc>
              <a:buFont typeface="Arial"/>
              <a:buChar char="•"/>
            </a:pPr>
            <a:r>
              <a:rPr lang="en-US" sz="3442" b="1" spc="-206" dirty="0">
                <a:solidFill>
                  <a:srgbClr val="000000"/>
                </a:solidFill>
                <a:latin typeface="Open Sauce Bold"/>
                <a:ea typeface="Open Sauce Bold"/>
                <a:cs typeface="Open Sauce Bold"/>
                <a:sym typeface="Open Sauce Bold"/>
              </a:rPr>
              <a:t>Identity collapse: </a:t>
            </a:r>
            <a:r>
              <a:rPr lang="en-US" sz="3442" spc="-206" dirty="0">
                <a:solidFill>
                  <a:srgbClr val="000000"/>
                </a:solidFill>
                <a:latin typeface="Open Sauce"/>
                <a:ea typeface="Open Sauce"/>
                <a:cs typeface="Open Sauce"/>
                <a:sym typeface="Open Sauce"/>
              </a:rPr>
              <a:t>“I’m only valuable if I win”</a:t>
            </a:r>
          </a:p>
        </p:txBody>
      </p:sp>
      <p:pic>
        <p:nvPicPr>
          <p:cNvPr id="10" name="Picture 9" descr="meditation.jpe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653962" y="3276600"/>
            <a:ext cx="5634038" cy="3467100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4"/>
          <p:cNvSpPr txBox="1"/>
          <p:nvPr/>
        </p:nvSpPr>
        <p:spPr>
          <a:xfrm>
            <a:off x="815182" y="673500"/>
            <a:ext cx="15230909" cy="116417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8710"/>
              </a:lnSpc>
            </a:pPr>
            <a:r>
              <a:rPr lang="en-US" sz="8710" b="1" u="sng" spc="-522" dirty="0">
                <a:solidFill>
                  <a:srgbClr val="000000"/>
                </a:solidFill>
                <a:latin typeface="Open Sauce Bold"/>
                <a:ea typeface="Open Sauce Bold"/>
                <a:cs typeface="Open Sauce Bold"/>
                <a:sym typeface="Open Sauce Bold"/>
              </a:rPr>
              <a:t>How to manage pressure</a:t>
            </a:r>
          </a:p>
        </p:txBody>
      </p:sp>
      <p:sp>
        <p:nvSpPr>
          <p:cNvPr id="5" name="TextBox 5"/>
          <p:cNvSpPr txBox="1"/>
          <p:nvPr/>
        </p:nvSpPr>
        <p:spPr>
          <a:xfrm>
            <a:off x="815182" y="2329416"/>
            <a:ext cx="15892960" cy="748651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3031"/>
              </a:lnSpc>
            </a:pPr>
            <a:r>
              <a:rPr lang="en-US" sz="2756" spc="-165" dirty="0">
                <a:solidFill>
                  <a:srgbClr val="000000"/>
                </a:solidFill>
                <a:latin typeface="Open Sauce"/>
                <a:ea typeface="Open Sauce"/>
                <a:cs typeface="Open Sauce"/>
                <a:sym typeface="Open Sauce"/>
              </a:rPr>
              <a:t>1. </a:t>
            </a:r>
            <a:r>
              <a:rPr lang="en-US" sz="2756" b="1" spc="-165" dirty="0">
                <a:solidFill>
                  <a:srgbClr val="000000"/>
                </a:solidFill>
                <a:latin typeface="Open Sauce Bold"/>
                <a:ea typeface="Open Sauce Bold"/>
                <a:cs typeface="Open Sauce Bold"/>
                <a:sym typeface="Open Sauce Bold"/>
              </a:rPr>
              <a:t>Understanding Pressure and Stress:</a:t>
            </a:r>
          </a:p>
          <a:p>
            <a:pPr marL="595053" lvl="1" indent="-297527" algn="l">
              <a:lnSpc>
                <a:spcPts val="3031"/>
              </a:lnSpc>
              <a:buFont typeface="Arial"/>
              <a:buChar char="•"/>
            </a:pPr>
            <a:r>
              <a:rPr lang="en-US" sz="2756" spc="-165" dirty="0">
                <a:solidFill>
                  <a:srgbClr val="000000"/>
                </a:solidFill>
                <a:latin typeface="Open Sauce"/>
                <a:ea typeface="Open Sauce"/>
                <a:cs typeface="Open Sauce"/>
                <a:sym typeface="Open Sauce"/>
              </a:rPr>
              <a:t>Acknowledge Pressure: Recognize that pressure is a normal part of sports and can come from various sources like coaches, parents, peers, and even social media.</a:t>
            </a:r>
          </a:p>
          <a:p>
            <a:pPr marL="595053" lvl="1" indent="-297527" algn="l">
              <a:lnSpc>
                <a:spcPts val="3031"/>
              </a:lnSpc>
              <a:buFont typeface="Arial"/>
              <a:buChar char="•"/>
            </a:pPr>
            <a:r>
              <a:rPr lang="en-US" sz="2756" spc="-165" dirty="0">
                <a:solidFill>
                  <a:srgbClr val="000000"/>
                </a:solidFill>
                <a:latin typeface="Open Sauce"/>
                <a:ea typeface="Open Sauce"/>
                <a:cs typeface="Open Sauce"/>
                <a:sym typeface="Open Sauce"/>
              </a:rPr>
              <a:t>Stress as a Motivator: Teach athletes to view pressure as a challenge that can be overcome, rather than a threat that causes anxiety. </a:t>
            </a:r>
          </a:p>
          <a:p>
            <a:pPr algn="l">
              <a:lnSpc>
                <a:spcPts val="3031"/>
              </a:lnSpc>
            </a:pPr>
            <a:endParaRPr lang="en-US" sz="2756" spc="-165" dirty="0">
              <a:solidFill>
                <a:srgbClr val="000000"/>
              </a:solidFill>
              <a:latin typeface="Open Sauce"/>
              <a:ea typeface="Open Sauce"/>
              <a:cs typeface="Open Sauce"/>
              <a:sym typeface="Open Sauce"/>
            </a:endParaRPr>
          </a:p>
          <a:p>
            <a:pPr algn="l">
              <a:lnSpc>
                <a:spcPts val="3031"/>
              </a:lnSpc>
            </a:pPr>
            <a:r>
              <a:rPr lang="en-US" sz="2756" b="1" spc="-165" dirty="0">
                <a:solidFill>
                  <a:srgbClr val="000000"/>
                </a:solidFill>
                <a:latin typeface="Open Sauce Bold"/>
                <a:ea typeface="Open Sauce Bold"/>
                <a:cs typeface="Open Sauce Bold"/>
                <a:sym typeface="Open Sauce Bold"/>
              </a:rPr>
              <a:t>2. Building Confidence and Mental Toughness:</a:t>
            </a:r>
          </a:p>
          <a:p>
            <a:pPr marL="595053" lvl="1" indent="-297527" algn="l">
              <a:lnSpc>
                <a:spcPts val="3031"/>
              </a:lnSpc>
              <a:buFont typeface="Arial"/>
              <a:buChar char="•"/>
            </a:pPr>
            <a:r>
              <a:rPr lang="en-US" sz="2756" spc="-165" dirty="0">
                <a:solidFill>
                  <a:srgbClr val="000000"/>
                </a:solidFill>
                <a:latin typeface="Open Sauce"/>
                <a:ea typeface="Open Sauce"/>
                <a:cs typeface="Open Sauce"/>
                <a:sym typeface="Open Sauce"/>
              </a:rPr>
              <a:t>Positive Self-Talk: Encourage athletes to use positive affirmations and replace negative thoughts with positive ones. </a:t>
            </a:r>
          </a:p>
          <a:p>
            <a:pPr marL="595053" lvl="1" indent="-297527" algn="l">
              <a:lnSpc>
                <a:spcPts val="3031"/>
              </a:lnSpc>
              <a:buFont typeface="Arial"/>
              <a:buChar char="•"/>
            </a:pPr>
            <a:r>
              <a:rPr lang="en-US" sz="2756" spc="-165" dirty="0">
                <a:solidFill>
                  <a:srgbClr val="000000"/>
                </a:solidFill>
                <a:latin typeface="Open Sauce"/>
                <a:ea typeface="Open Sauce"/>
                <a:cs typeface="Open Sauce"/>
                <a:sym typeface="Open Sauce"/>
              </a:rPr>
              <a:t>Visualization: Have athletes visualize themselves succeeding in high-pressure situations to build confidence and reduce anxiety. </a:t>
            </a:r>
          </a:p>
          <a:p>
            <a:pPr marL="595053" lvl="1" indent="-297527" algn="l">
              <a:lnSpc>
                <a:spcPts val="3031"/>
              </a:lnSpc>
              <a:buFont typeface="Arial"/>
              <a:buChar char="•"/>
            </a:pPr>
            <a:r>
              <a:rPr lang="en-US" sz="2756" spc="-165" dirty="0">
                <a:solidFill>
                  <a:srgbClr val="000000"/>
                </a:solidFill>
                <a:latin typeface="Open Sauce"/>
                <a:ea typeface="Open Sauce"/>
                <a:cs typeface="Open Sauce"/>
                <a:sym typeface="Open Sauce"/>
              </a:rPr>
              <a:t>Practice Under Pressure: Create simulated pressure situations in training to help athletes become more comfortable with pressure. </a:t>
            </a:r>
          </a:p>
          <a:p>
            <a:pPr marL="595053" lvl="1" indent="-297527" algn="l">
              <a:lnSpc>
                <a:spcPts val="3031"/>
              </a:lnSpc>
              <a:buFont typeface="Arial"/>
              <a:buChar char="•"/>
            </a:pPr>
            <a:r>
              <a:rPr lang="en-US" sz="2756" spc="-165" dirty="0">
                <a:solidFill>
                  <a:srgbClr val="000000"/>
                </a:solidFill>
                <a:latin typeface="Open Sauce"/>
                <a:ea typeface="Open Sauce"/>
                <a:cs typeface="Open Sauce"/>
                <a:sym typeface="Open Sauce"/>
              </a:rPr>
              <a:t>Reframing: Help athletes reframe stressful situations by focusing on what they can control and their strengths. </a:t>
            </a:r>
          </a:p>
          <a:p>
            <a:pPr marL="595053" lvl="1" indent="-297527" algn="l">
              <a:lnSpc>
                <a:spcPts val="3031"/>
              </a:lnSpc>
              <a:buFont typeface="Arial"/>
              <a:buChar char="•"/>
            </a:pPr>
            <a:r>
              <a:rPr lang="en-US" sz="2756" spc="-165" dirty="0">
                <a:solidFill>
                  <a:srgbClr val="000000"/>
                </a:solidFill>
                <a:latin typeface="Open Sauce"/>
                <a:ea typeface="Open Sauce"/>
                <a:cs typeface="Open Sauce"/>
                <a:sym typeface="Open Sauce"/>
              </a:rPr>
              <a:t>Mindset Training: Implement interventions like the "Mindset: Performing Under Pressure" program, which uses a multimodal approach to educate athletes about stress, challenge irrational beliefs, and encourage a positive mindset. </a:t>
            </a:r>
          </a:p>
          <a:p>
            <a:pPr algn="l">
              <a:lnSpc>
                <a:spcPts val="3031"/>
              </a:lnSpc>
            </a:pPr>
            <a:endParaRPr lang="en-US" sz="2756" spc="-165" dirty="0">
              <a:solidFill>
                <a:srgbClr val="FFFFFF"/>
              </a:solidFill>
              <a:latin typeface="Open Sauce"/>
              <a:ea typeface="Open Sauce"/>
              <a:cs typeface="Open Sauce"/>
              <a:sym typeface="Open Sauce"/>
            </a:endParaRPr>
          </a:p>
          <a:p>
            <a:pPr algn="l">
              <a:lnSpc>
                <a:spcPts val="1894"/>
              </a:lnSpc>
            </a:pPr>
            <a:endParaRPr lang="en-US" sz="2756" spc="-165" dirty="0">
              <a:solidFill>
                <a:srgbClr val="FFFFFF"/>
              </a:solidFill>
              <a:latin typeface="Open Sauce"/>
              <a:ea typeface="Open Sauce"/>
              <a:cs typeface="Open Sauce"/>
              <a:sym typeface="Open Sauce"/>
            </a:endParaRPr>
          </a:p>
        </p:txBody>
      </p:sp>
      <p:grpSp>
        <p:nvGrpSpPr>
          <p:cNvPr id="6" name="Group 6"/>
          <p:cNvGrpSpPr/>
          <p:nvPr/>
        </p:nvGrpSpPr>
        <p:grpSpPr>
          <a:xfrm>
            <a:off x="14921675" y="8498205"/>
            <a:ext cx="206727" cy="765810"/>
            <a:chOff x="0" y="0"/>
            <a:chExt cx="54447" cy="201695"/>
          </a:xfrm>
        </p:grpSpPr>
        <p:sp>
          <p:nvSpPr>
            <p:cNvPr id="7" name="Freeform 7"/>
            <p:cNvSpPr/>
            <p:nvPr/>
          </p:nvSpPr>
          <p:spPr>
            <a:xfrm>
              <a:off x="0" y="0"/>
              <a:ext cx="54447" cy="201695"/>
            </a:xfrm>
            <a:custGeom>
              <a:avLst/>
              <a:gdLst/>
              <a:ahLst/>
              <a:cxnLst/>
              <a:rect l="l" t="t" r="r" b="b"/>
              <a:pathLst>
                <a:path w="54447" h="201695">
                  <a:moveTo>
                    <a:pt x="0" y="0"/>
                  </a:moveTo>
                  <a:lnTo>
                    <a:pt x="54447" y="0"/>
                  </a:lnTo>
                  <a:lnTo>
                    <a:pt x="54447" y="201695"/>
                  </a:lnTo>
                  <a:lnTo>
                    <a:pt x="0" y="201695"/>
                  </a:lnTo>
                  <a:close/>
                </a:path>
              </a:pathLst>
            </a:custGeom>
            <a:solidFill>
              <a:srgbClr val="FBD900"/>
            </a:solidFill>
          </p:spPr>
        </p:sp>
        <p:sp>
          <p:nvSpPr>
            <p:cNvPr id="8" name="TextBox 8"/>
            <p:cNvSpPr txBox="1"/>
            <p:nvPr/>
          </p:nvSpPr>
          <p:spPr>
            <a:xfrm>
              <a:off x="0" y="0"/>
              <a:ext cx="54447" cy="20169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680"/>
                </a:lnSpc>
              </a:pPr>
              <a:endParaRPr/>
            </a:p>
          </p:txBody>
        </p:sp>
      </p:grpSp>
      <p:grpSp>
        <p:nvGrpSpPr>
          <p:cNvPr id="9" name="Group 5"/>
          <p:cNvGrpSpPr/>
          <p:nvPr/>
        </p:nvGrpSpPr>
        <p:grpSpPr>
          <a:xfrm>
            <a:off x="16921336" y="8883828"/>
            <a:ext cx="1366664" cy="1403172"/>
            <a:chOff x="0" y="0"/>
            <a:chExt cx="359944" cy="369560"/>
          </a:xfrm>
        </p:grpSpPr>
        <p:sp>
          <p:nvSpPr>
            <p:cNvPr id="10" name="Freeform 6"/>
            <p:cNvSpPr/>
            <p:nvPr/>
          </p:nvSpPr>
          <p:spPr>
            <a:xfrm>
              <a:off x="0" y="0"/>
              <a:ext cx="359944" cy="369560"/>
            </a:xfrm>
            <a:custGeom>
              <a:avLst/>
              <a:gdLst/>
              <a:ahLst/>
              <a:cxnLst/>
              <a:rect l="l" t="t" r="r" b="b"/>
              <a:pathLst>
                <a:path w="359944" h="369560">
                  <a:moveTo>
                    <a:pt x="0" y="0"/>
                  </a:moveTo>
                  <a:lnTo>
                    <a:pt x="359944" y="0"/>
                  </a:lnTo>
                  <a:lnTo>
                    <a:pt x="359944" y="369560"/>
                  </a:lnTo>
                  <a:lnTo>
                    <a:pt x="0" y="369560"/>
                  </a:lnTo>
                  <a:close/>
                </a:path>
              </a:pathLst>
            </a:custGeom>
            <a:solidFill>
              <a:srgbClr val="FBD900"/>
            </a:solidFill>
          </p:spPr>
        </p:sp>
        <p:sp>
          <p:nvSpPr>
            <p:cNvPr id="11" name="TextBox 7"/>
            <p:cNvSpPr txBox="1"/>
            <p:nvPr/>
          </p:nvSpPr>
          <p:spPr>
            <a:xfrm>
              <a:off x="0" y="0"/>
              <a:ext cx="359944" cy="36956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680"/>
                </a:lnSpc>
              </a:pPr>
              <a:endParaRPr/>
            </a:p>
          </p:txBody>
        </p:sp>
      </p:grpSp>
      <p:grpSp>
        <p:nvGrpSpPr>
          <p:cNvPr id="12" name="Group 5"/>
          <p:cNvGrpSpPr/>
          <p:nvPr/>
        </p:nvGrpSpPr>
        <p:grpSpPr>
          <a:xfrm>
            <a:off x="16921336" y="12700"/>
            <a:ext cx="1366664" cy="1403172"/>
            <a:chOff x="0" y="0"/>
            <a:chExt cx="359944" cy="369560"/>
          </a:xfrm>
        </p:grpSpPr>
        <p:sp>
          <p:nvSpPr>
            <p:cNvPr id="13" name="Freeform 6"/>
            <p:cNvSpPr/>
            <p:nvPr/>
          </p:nvSpPr>
          <p:spPr>
            <a:xfrm>
              <a:off x="0" y="0"/>
              <a:ext cx="359944" cy="369560"/>
            </a:xfrm>
            <a:custGeom>
              <a:avLst/>
              <a:gdLst/>
              <a:ahLst/>
              <a:cxnLst/>
              <a:rect l="l" t="t" r="r" b="b"/>
              <a:pathLst>
                <a:path w="359944" h="369560">
                  <a:moveTo>
                    <a:pt x="0" y="0"/>
                  </a:moveTo>
                  <a:lnTo>
                    <a:pt x="359944" y="0"/>
                  </a:lnTo>
                  <a:lnTo>
                    <a:pt x="359944" y="369560"/>
                  </a:lnTo>
                  <a:lnTo>
                    <a:pt x="0" y="369560"/>
                  </a:lnTo>
                  <a:close/>
                </a:path>
              </a:pathLst>
            </a:custGeom>
            <a:solidFill>
              <a:srgbClr val="FBD900"/>
            </a:solidFill>
          </p:spPr>
        </p:sp>
        <p:sp>
          <p:nvSpPr>
            <p:cNvPr id="14" name="TextBox 7"/>
            <p:cNvSpPr txBox="1"/>
            <p:nvPr/>
          </p:nvSpPr>
          <p:spPr>
            <a:xfrm>
              <a:off x="0" y="0"/>
              <a:ext cx="359944" cy="36956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680"/>
                </a:lnSpc>
              </a:pPr>
              <a:endParaRPr/>
            </a:p>
          </p:txBody>
        </p:sp>
      </p:grp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4"/>
          <p:cNvSpPr txBox="1"/>
          <p:nvPr/>
        </p:nvSpPr>
        <p:spPr>
          <a:xfrm>
            <a:off x="815182" y="673500"/>
            <a:ext cx="15230909" cy="116417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8710"/>
              </a:lnSpc>
            </a:pPr>
            <a:r>
              <a:rPr lang="en-US" sz="8710" b="1" u="sng" spc="-522" dirty="0">
                <a:solidFill>
                  <a:srgbClr val="000000"/>
                </a:solidFill>
                <a:latin typeface="Open Sauce Bold"/>
                <a:ea typeface="Open Sauce Bold"/>
                <a:cs typeface="Open Sauce Bold"/>
                <a:sym typeface="Open Sauce Bold"/>
              </a:rPr>
              <a:t>How to manage pressure</a:t>
            </a:r>
          </a:p>
        </p:txBody>
      </p:sp>
      <p:sp>
        <p:nvSpPr>
          <p:cNvPr id="5" name="TextBox 5"/>
          <p:cNvSpPr txBox="1"/>
          <p:nvPr/>
        </p:nvSpPr>
        <p:spPr>
          <a:xfrm>
            <a:off x="946636" y="2183817"/>
            <a:ext cx="14181766" cy="737962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3382"/>
              </a:lnSpc>
            </a:pPr>
            <a:endParaRPr dirty="0"/>
          </a:p>
          <a:p>
            <a:pPr algn="l">
              <a:lnSpc>
                <a:spcPts val="3382"/>
              </a:lnSpc>
            </a:pPr>
            <a:r>
              <a:rPr lang="en-US" sz="3075" spc="-184" dirty="0">
                <a:solidFill>
                  <a:srgbClr val="000000"/>
                </a:solidFill>
                <a:latin typeface="Open Sauce"/>
                <a:ea typeface="Open Sauce"/>
                <a:cs typeface="Open Sauce"/>
                <a:sym typeface="Open Sauce"/>
              </a:rPr>
              <a:t>3. </a:t>
            </a:r>
            <a:r>
              <a:rPr lang="en-US" sz="3075" b="1" spc="-184" dirty="0">
                <a:solidFill>
                  <a:srgbClr val="000000"/>
                </a:solidFill>
                <a:latin typeface="Open Sauce Bold"/>
                <a:ea typeface="Open Sauce Bold"/>
                <a:cs typeface="Open Sauce Bold"/>
                <a:sym typeface="Open Sauce Bold"/>
              </a:rPr>
              <a:t>Stress Management Techniques:</a:t>
            </a:r>
          </a:p>
          <a:p>
            <a:pPr marL="663930" lvl="1" indent="-331965" algn="l">
              <a:lnSpc>
                <a:spcPts val="3382"/>
              </a:lnSpc>
              <a:buFont typeface="Arial"/>
              <a:buChar char="•"/>
            </a:pPr>
            <a:r>
              <a:rPr lang="en-US" sz="3075" spc="-184" dirty="0">
                <a:solidFill>
                  <a:srgbClr val="000000"/>
                </a:solidFill>
                <a:latin typeface="Open Sauce"/>
                <a:ea typeface="Open Sauce"/>
                <a:cs typeface="Open Sauce"/>
                <a:sym typeface="Open Sauce"/>
              </a:rPr>
              <a:t>Breathing Exercises: Teach deep breathing techniques, like taking slow, deep breaths, to calm the nervous system. </a:t>
            </a:r>
          </a:p>
          <a:p>
            <a:pPr marL="663930" lvl="1" indent="-331965" algn="l">
              <a:lnSpc>
                <a:spcPts val="3382"/>
              </a:lnSpc>
              <a:buFont typeface="Arial"/>
              <a:buChar char="•"/>
            </a:pPr>
            <a:r>
              <a:rPr lang="en-US" sz="3075" spc="-184" dirty="0">
                <a:solidFill>
                  <a:srgbClr val="000000"/>
                </a:solidFill>
                <a:latin typeface="Open Sauce"/>
                <a:ea typeface="Open Sauce"/>
                <a:cs typeface="Open Sauce"/>
                <a:sym typeface="Open Sauce"/>
              </a:rPr>
              <a:t>Mindfulness: Encourage mindfulness practices to help athletes stay present and focused in the moment. </a:t>
            </a:r>
          </a:p>
          <a:p>
            <a:pPr marL="663930" lvl="1" indent="-331965" algn="l">
              <a:lnSpc>
                <a:spcPts val="3382"/>
              </a:lnSpc>
              <a:buFont typeface="Arial"/>
              <a:buChar char="•"/>
            </a:pPr>
            <a:r>
              <a:rPr lang="en-US" sz="3075" spc="-184" dirty="0">
                <a:solidFill>
                  <a:srgbClr val="000000"/>
                </a:solidFill>
                <a:latin typeface="Open Sauce"/>
                <a:ea typeface="Open Sauce"/>
                <a:cs typeface="Open Sauce"/>
                <a:sym typeface="Open Sauce"/>
              </a:rPr>
              <a:t>Relaxation Techniques: Incorporate relaxation exercises to help athletes manage anxiety and stress. </a:t>
            </a:r>
          </a:p>
          <a:p>
            <a:pPr algn="l">
              <a:lnSpc>
                <a:spcPts val="3382"/>
              </a:lnSpc>
            </a:pPr>
            <a:endParaRPr lang="en-US" sz="3075" spc="-184" dirty="0">
              <a:solidFill>
                <a:srgbClr val="000000"/>
              </a:solidFill>
              <a:latin typeface="Open Sauce"/>
              <a:ea typeface="Open Sauce"/>
              <a:cs typeface="Open Sauce"/>
              <a:sym typeface="Open Sauce"/>
            </a:endParaRPr>
          </a:p>
          <a:p>
            <a:pPr algn="l">
              <a:lnSpc>
                <a:spcPts val="3382"/>
              </a:lnSpc>
            </a:pPr>
            <a:r>
              <a:rPr lang="en-US" sz="3075" spc="-184" dirty="0">
                <a:solidFill>
                  <a:srgbClr val="000000"/>
                </a:solidFill>
                <a:latin typeface="Open Sauce"/>
                <a:ea typeface="Open Sauce"/>
                <a:cs typeface="Open Sauce"/>
                <a:sym typeface="Open Sauce"/>
              </a:rPr>
              <a:t>4. </a:t>
            </a:r>
            <a:r>
              <a:rPr lang="en-US" sz="3075" b="1" spc="-184" dirty="0">
                <a:solidFill>
                  <a:srgbClr val="000000"/>
                </a:solidFill>
                <a:latin typeface="Open Sauce Bold"/>
                <a:ea typeface="Open Sauce Bold"/>
                <a:cs typeface="Open Sauce Bold"/>
                <a:sym typeface="Open Sauce Bold"/>
              </a:rPr>
              <a:t>Creating a Supportive Environment:</a:t>
            </a:r>
          </a:p>
          <a:p>
            <a:pPr marL="663930" lvl="1" indent="-331965" algn="l">
              <a:lnSpc>
                <a:spcPts val="3382"/>
              </a:lnSpc>
              <a:buFont typeface="Arial"/>
              <a:buChar char="•"/>
            </a:pPr>
            <a:r>
              <a:rPr lang="en-US" sz="3075" spc="-184" dirty="0">
                <a:solidFill>
                  <a:srgbClr val="000000"/>
                </a:solidFill>
                <a:latin typeface="Open Sauce"/>
                <a:ea typeface="Open Sauce"/>
                <a:cs typeface="Open Sauce"/>
                <a:sym typeface="Open Sauce"/>
              </a:rPr>
              <a:t>Role Models: Encourage athletes to look up to role models who demonstrate mental toughness and resilience. </a:t>
            </a:r>
          </a:p>
          <a:p>
            <a:pPr marL="663930" lvl="1" indent="-331965" algn="l">
              <a:lnSpc>
                <a:spcPts val="3382"/>
              </a:lnSpc>
              <a:buFont typeface="Arial"/>
              <a:buChar char="•"/>
            </a:pPr>
            <a:r>
              <a:rPr lang="en-US" sz="3075" spc="-184" dirty="0">
                <a:solidFill>
                  <a:srgbClr val="000000"/>
                </a:solidFill>
                <a:latin typeface="Open Sauce"/>
                <a:ea typeface="Open Sauce"/>
                <a:cs typeface="Open Sauce"/>
                <a:sym typeface="Open Sauce"/>
              </a:rPr>
              <a:t>Open Communication: Foster open communication between athletes, coaches, and parents to address concerns and build trust. </a:t>
            </a:r>
          </a:p>
          <a:p>
            <a:pPr marL="663930" lvl="1" indent="-331965" algn="l">
              <a:lnSpc>
                <a:spcPts val="3382"/>
              </a:lnSpc>
              <a:buFont typeface="Arial"/>
              <a:buChar char="•"/>
            </a:pPr>
            <a:r>
              <a:rPr lang="en-US" sz="3075" spc="-184" dirty="0">
                <a:solidFill>
                  <a:srgbClr val="000000"/>
                </a:solidFill>
                <a:latin typeface="Open Sauce"/>
                <a:ea typeface="Open Sauce"/>
                <a:cs typeface="Open Sauce"/>
                <a:sym typeface="Open Sauce"/>
              </a:rPr>
              <a:t>Positive Feedback: Provide constructive feedback and focus on effort and improvement rather than solely on outcome</a:t>
            </a:r>
          </a:p>
          <a:p>
            <a:pPr algn="l">
              <a:lnSpc>
                <a:spcPts val="2114"/>
              </a:lnSpc>
            </a:pPr>
            <a:endParaRPr lang="en-US" sz="3075" spc="-184" dirty="0">
              <a:solidFill>
                <a:srgbClr val="FFFFFF"/>
              </a:solidFill>
              <a:latin typeface="Open Sauce"/>
              <a:ea typeface="Open Sauce"/>
              <a:cs typeface="Open Sauce"/>
              <a:sym typeface="Open Sauce"/>
            </a:endParaRPr>
          </a:p>
        </p:txBody>
      </p:sp>
      <p:grpSp>
        <p:nvGrpSpPr>
          <p:cNvPr id="6" name="Group 6"/>
          <p:cNvGrpSpPr/>
          <p:nvPr/>
        </p:nvGrpSpPr>
        <p:grpSpPr>
          <a:xfrm>
            <a:off x="14921675" y="8498205"/>
            <a:ext cx="206727" cy="765810"/>
            <a:chOff x="0" y="0"/>
            <a:chExt cx="54447" cy="201695"/>
          </a:xfrm>
        </p:grpSpPr>
        <p:sp>
          <p:nvSpPr>
            <p:cNvPr id="7" name="Freeform 7"/>
            <p:cNvSpPr/>
            <p:nvPr/>
          </p:nvSpPr>
          <p:spPr>
            <a:xfrm>
              <a:off x="0" y="0"/>
              <a:ext cx="54447" cy="201695"/>
            </a:xfrm>
            <a:custGeom>
              <a:avLst/>
              <a:gdLst/>
              <a:ahLst/>
              <a:cxnLst/>
              <a:rect l="l" t="t" r="r" b="b"/>
              <a:pathLst>
                <a:path w="54447" h="201695">
                  <a:moveTo>
                    <a:pt x="0" y="0"/>
                  </a:moveTo>
                  <a:lnTo>
                    <a:pt x="54447" y="0"/>
                  </a:lnTo>
                  <a:lnTo>
                    <a:pt x="54447" y="201695"/>
                  </a:lnTo>
                  <a:lnTo>
                    <a:pt x="0" y="201695"/>
                  </a:lnTo>
                  <a:close/>
                </a:path>
              </a:pathLst>
            </a:custGeom>
            <a:solidFill>
              <a:srgbClr val="FBD900"/>
            </a:solidFill>
          </p:spPr>
        </p:sp>
        <p:sp>
          <p:nvSpPr>
            <p:cNvPr id="8" name="TextBox 8"/>
            <p:cNvSpPr txBox="1"/>
            <p:nvPr/>
          </p:nvSpPr>
          <p:spPr>
            <a:xfrm>
              <a:off x="0" y="0"/>
              <a:ext cx="54447" cy="20169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680"/>
                </a:lnSpc>
              </a:pPr>
              <a:endParaRPr/>
            </a:p>
          </p:txBody>
        </p:sp>
      </p:grpSp>
      <p:grpSp>
        <p:nvGrpSpPr>
          <p:cNvPr id="9" name="Group 5"/>
          <p:cNvGrpSpPr/>
          <p:nvPr/>
        </p:nvGrpSpPr>
        <p:grpSpPr>
          <a:xfrm>
            <a:off x="16921336" y="8883828"/>
            <a:ext cx="1366664" cy="1403172"/>
            <a:chOff x="0" y="0"/>
            <a:chExt cx="359944" cy="369560"/>
          </a:xfrm>
        </p:grpSpPr>
        <p:sp>
          <p:nvSpPr>
            <p:cNvPr id="10" name="Freeform 6"/>
            <p:cNvSpPr/>
            <p:nvPr/>
          </p:nvSpPr>
          <p:spPr>
            <a:xfrm>
              <a:off x="0" y="0"/>
              <a:ext cx="359944" cy="369560"/>
            </a:xfrm>
            <a:custGeom>
              <a:avLst/>
              <a:gdLst/>
              <a:ahLst/>
              <a:cxnLst/>
              <a:rect l="l" t="t" r="r" b="b"/>
              <a:pathLst>
                <a:path w="359944" h="369560">
                  <a:moveTo>
                    <a:pt x="0" y="0"/>
                  </a:moveTo>
                  <a:lnTo>
                    <a:pt x="359944" y="0"/>
                  </a:lnTo>
                  <a:lnTo>
                    <a:pt x="359944" y="369560"/>
                  </a:lnTo>
                  <a:lnTo>
                    <a:pt x="0" y="369560"/>
                  </a:lnTo>
                  <a:close/>
                </a:path>
              </a:pathLst>
            </a:custGeom>
            <a:solidFill>
              <a:srgbClr val="FBD900"/>
            </a:solidFill>
          </p:spPr>
        </p:sp>
        <p:sp>
          <p:nvSpPr>
            <p:cNvPr id="11" name="TextBox 7"/>
            <p:cNvSpPr txBox="1"/>
            <p:nvPr/>
          </p:nvSpPr>
          <p:spPr>
            <a:xfrm>
              <a:off x="0" y="0"/>
              <a:ext cx="359944" cy="36956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680"/>
                </a:lnSpc>
              </a:pPr>
              <a:endParaRPr/>
            </a:p>
          </p:txBody>
        </p:sp>
      </p:grpSp>
      <p:grpSp>
        <p:nvGrpSpPr>
          <p:cNvPr id="12" name="Group 5"/>
          <p:cNvGrpSpPr/>
          <p:nvPr/>
        </p:nvGrpSpPr>
        <p:grpSpPr>
          <a:xfrm>
            <a:off x="16921336" y="0"/>
            <a:ext cx="1366664" cy="1403172"/>
            <a:chOff x="0" y="0"/>
            <a:chExt cx="359944" cy="369560"/>
          </a:xfrm>
        </p:grpSpPr>
        <p:sp>
          <p:nvSpPr>
            <p:cNvPr id="13" name="Freeform 6"/>
            <p:cNvSpPr/>
            <p:nvPr/>
          </p:nvSpPr>
          <p:spPr>
            <a:xfrm>
              <a:off x="0" y="0"/>
              <a:ext cx="359944" cy="369560"/>
            </a:xfrm>
            <a:custGeom>
              <a:avLst/>
              <a:gdLst/>
              <a:ahLst/>
              <a:cxnLst/>
              <a:rect l="l" t="t" r="r" b="b"/>
              <a:pathLst>
                <a:path w="359944" h="369560">
                  <a:moveTo>
                    <a:pt x="0" y="0"/>
                  </a:moveTo>
                  <a:lnTo>
                    <a:pt x="359944" y="0"/>
                  </a:lnTo>
                  <a:lnTo>
                    <a:pt x="359944" y="369560"/>
                  </a:lnTo>
                  <a:lnTo>
                    <a:pt x="0" y="369560"/>
                  </a:lnTo>
                  <a:close/>
                </a:path>
              </a:pathLst>
            </a:custGeom>
            <a:solidFill>
              <a:srgbClr val="FBD900"/>
            </a:solidFill>
          </p:spPr>
        </p:sp>
        <p:sp>
          <p:nvSpPr>
            <p:cNvPr id="14" name="TextBox 7"/>
            <p:cNvSpPr txBox="1"/>
            <p:nvPr/>
          </p:nvSpPr>
          <p:spPr>
            <a:xfrm>
              <a:off x="0" y="0"/>
              <a:ext cx="359944" cy="36956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680"/>
                </a:lnSpc>
              </a:pPr>
              <a:endParaRPr/>
            </a:p>
          </p:txBody>
        </p:sp>
      </p:grp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 rot="5400000">
            <a:off x="12032113" y="-5426135"/>
            <a:ext cx="829752" cy="11682021"/>
            <a:chOff x="0" y="0"/>
            <a:chExt cx="218535" cy="3076746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218535" cy="3076746"/>
            </a:xfrm>
            <a:custGeom>
              <a:avLst/>
              <a:gdLst/>
              <a:ahLst/>
              <a:cxnLst/>
              <a:rect l="l" t="t" r="r" b="b"/>
              <a:pathLst>
                <a:path w="218535" h="3076746">
                  <a:moveTo>
                    <a:pt x="0" y="0"/>
                  </a:moveTo>
                  <a:lnTo>
                    <a:pt x="218535" y="0"/>
                  </a:lnTo>
                  <a:lnTo>
                    <a:pt x="218535" y="3076746"/>
                  </a:lnTo>
                  <a:lnTo>
                    <a:pt x="0" y="3076746"/>
                  </a:lnTo>
                  <a:close/>
                </a:path>
              </a:pathLst>
            </a:custGeom>
            <a:solidFill>
              <a:srgbClr val="FBD900"/>
            </a:solidFill>
          </p:spPr>
        </p:sp>
        <p:sp>
          <p:nvSpPr>
            <p:cNvPr id="4" name="TextBox 4"/>
            <p:cNvSpPr txBox="1"/>
            <p:nvPr/>
          </p:nvSpPr>
          <p:spPr>
            <a:xfrm>
              <a:off x="0" y="0"/>
              <a:ext cx="218535" cy="307674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680"/>
                </a:lnSpc>
              </a:pPr>
              <a:endParaRPr/>
            </a:p>
          </p:txBody>
        </p:sp>
      </p:grpSp>
      <p:grpSp>
        <p:nvGrpSpPr>
          <p:cNvPr id="5" name="Group 5"/>
          <p:cNvGrpSpPr/>
          <p:nvPr/>
        </p:nvGrpSpPr>
        <p:grpSpPr>
          <a:xfrm>
            <a:off x="25400" y="8883828"/>
            <a:ext cx="1366664" cy="1403172"/>
            <a:chOff x="0" y="0"/>
            <a:chExt cx="359944" cy="369560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359944" cy="369560"/>
            </a:xfrm>
            <a:custGeom>
              <a:avLst/>
              <a:gdLst/>
              <a:ahLst/>
              <a:cxnLst/>
              <a:rect l="l" t="t" r="r" b="b"/>
              <a:pathLst>
                <a:path w="359944" h="369560">
                  <a:moveTo>
                    <a:pt x="0" y="0"/>
                  </a:moveTo>
                  <a:lnTo>
                    <a:pt x="359944" y="0"/>
                  </a:lnTo>
                  <a:lnTo>
                    <a:pt x="359944" y="369560"/>
                  </a:lnTo>
                  <a:lnTo>
                    <a:pt x="0" y="369560"/>
                  </a:lnTo>
                  <a:close/>
                </a:path>
              </a:pathLst>
            </a:custGeom>
            <a:solidFill>
              <a:srgbClr val="FBD900"/>
            </a:solidFill>
          </p:spPr>
        </p:sp>
        <p:sp>
          <p:nvSpPr>
            <p:cNvPr id="7" name="TextBox 7"/>
            <p:cNvSpPr txBox="1"/>
            <p:nvPr/>
          </p:nvSpPr>
          <p:spPr>
            <a:xfrm>
              <a:off x="0" y="0"/>
              <a:ext cx="359944" cy="36956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680"/>
                </a:lnSpc>
              </a:pPr>
              <a:endParaRPr/>
            </a:p>
          </p:txBody>
        </p:sp>
      </p:grpSp>
      <p:sp>
        <p:nvSpPr>
          <p:cNvPr id="8" name="Freeform 8"/>
          <p:cNvSpPr/>
          <p:nvPr/>
        </p:nvSpPr>
        <p:spPr>
          <a:xfrm>
            <a:off x="12056337" y="1351528"/>
            <a:ext cx="6231663" cy="3489731"/>
          </a:xfrm>
          <a:custGeom>
            <a:avLst/>
            <a:gdLst/>
            <a:ahLst/>
            <a:cxnLst/>
            <a:rect l="l" t="t" r="r" b="b"/>
            <a:pathLst>
              <a:path w="6231663" h="3489731">
                <a:moveTo>
                  <a:pt x="0" y="0"/>
                </a:moveTo>
                <a:lnTo>
                  <a:pt x="6231663" y="0"/>
                </a:lnTo>
                <a:lnTo>
                  <a:pt x="6231663" y="3489731"/>
                </a:lnTo>
                <a:lnTo>
                  <a:pt x="0" y="3489731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</p:sp>
      <p:sp>
        <p:nvSpPr>
          <p:cNvPr id="9" name="TextBox 9"/>
          <p:cNvSpPr txBox="1"/>
          <p:nvPr/>
        </p:nvSpPr>
        <p:spPr>
          <a:xfrm>
            <a:off x="345368" y="811717"/>
            <a:ext cx="14023854" cy="126059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9506"/>
              </a:lnSpc>
            </a:pPr>
            <a:r>
              <a:rPr lang="en-US" sz="9506" b="1" u="sng" spc="-570">
                <a:solidFill>
                  <a:srgbClr val="000000"/>
                </a:solidFill>
                <a:latin typeface="Open Sauce Bold"/>
                <a:ea typeface="Open Sauce Bold"/>
                <a:cs typeface="Open Sauce Bold"/>
                <a:sym typeface="Open Sauce Bold"/>
              </a:rPr>
              <a:t>Enjoyment in Sport</a:t>
            </a:r>
          </a:p>
        </p:txBody>
      </p:sp>
      <p:sp>
        <p:nvSpPr>
          <p:cNvPr id="10" name="TextBox 10"/>
          <p:cNvSpPr txBox="1"/>
          <p:nvPr/>
        </p:nvSpPr>
        <p:spPr>
          <a:xfrm>
            <a:off x="364129" y="2326769"/>
            <a:ext cx="15438751" cy="670565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947"/>
              </a:lnSpc>
            </a:pPr>
            <a:r>
              <a:rPr lang="en-US" sz="2679" b="1" spc="-160">
                <a:solidFill>
                  <a:srgbClr val="000000"/>
                </a:solidFill>
                <a:latin typeface="Open Sauce Bold"/>
                <a:ea typeface="Open Sauce Bold"/>
                <a:cs typeface="Open Sauce Bold"/>
                <a:sym typeface="Open Sauce Bold"/>
              </a:rPr>
              <a:t>What Does Enjoyment Mean? (Scanlan &amp; Simons, 1992; Scanlan et al., 1993): </a:t>
            </a:r>
          </a:p>
          <a:p>
            <a:pPr marL="578556" lvl="1" indent="-289278" algn="l">
              <a:lnSpc>
                <a:spcPts val="2947"/>
              </a:lnSpc>
              <a:buFont typeface="Arial"/>
              <a:buChar char="•"/>
            </a:pPr>
            <a:r>
              <a:rPr lang="en-US" sz="2679" spc="-160">
                <a:solidFill>
                  <a:srgbClr val="000000"/>
                </a:solidFill>
                <a:latin typeface="Open Sauce"/>
                <a:ea typeface="Open Sauce"/>
                <a:cs typeface="Open Sauce"/>
                <a:sym typeface="Open Sauce"/>
              </a:rPr>
              <a:t>Positive feelings (excitement, happiness).  </a:t>
            </a:r>
          </a:p>
          <a:p>
            <a:pPr marL="578556" lvl="1" indent="-289278" algn="l">
              <a:lnSpc>
                <a:spcPts val="2947"/>
              </a:lnSpc>
              <a:buFont typeface="Arial"/>
              <a:buChar char="•"/>
            </a:pPr>
            <a:r>
              <a:rPr lang="en-US" sz="2679" spc="-160">
                <a:solidFill>
                  <a:srgbClr val="000000"/>
                </a:solidFill>
                <a:latin typeface="Open Sauce"/>
                <a:ea typeface="Open Sauce"/>
                <a:cs typeface="Open Sauce"/>
                <a:sym typeface="Open Sauce"/>
              </a:rPr>
              <a:t>Perceived competence ("I can do this!").  </a:t>
            </a:r>
          </a:p>
          <a:p>
            <a:pPr marL="578556" lvl="1" indent="-289278" algn="l">
              <a:lnSpc>
                <a:spcPts val="2947"/>
              </a:lnSpc>
              <a:buFont typeface="Arial"/>
              <a:buChar char="•"/>
            </a:pPr>
            <a:r>
              <a:rPr lang="en-US" sz="2679" spc="-160">
                <a:solidFill>
                  <a:srgbClr val="000000"/>
                </a:solidFill>
                <a:latin typeface="Open Sauce"/>
                <a:ea typeface="Open Sauce"/>
                <a:cs typeface="Open Sauce"/>
                <a:sym typeface="Open Sauce"/>
              </a:rPr>
              <a:t>Sense of mastery and learning.  </a:t>
            </a:r>
          </a:p>
          <a:p>
            <a:pPr marL="578556" lvl="1" indent="-289278" algn="l">
              <a:lnSpc>
                <a:spcPts val="2947"/>
              </a:lnSpc>
              <a:buFont typeface="Arial"/>
              <a:buChar char="•"/>
            </a:pPr>
            <a:r>
              <a:rPr lang="en-US" sz="2679" spc="-160">
                <a:solidFill>
                  <a:srgbClr val="000000"/>
                </a:solidFill>
                <a:latin typeface="Open Sauce"/>
                <a:ea typeface="Open Sauce"/>
                <a:cs typeface="Open Sauce"/>
                <a:sym typeface="Open Sauce"/>
              </a:rPr>
              <a:t>Positive social interactions (friendships, team cohesion).  </a:t>
            </a:r>
          </a:p>
          <a:p>
            <a:pPr marL="578556" lvl="1" indent="-289278" algn="l">
              <a:lnSpc>
                <a:spcPts val="2947"/>
              </a:lnSpc>
              <a:buFont typeface="Arial"/>
              <a:buChar char="•"/>
            </a:pPr>
            <a:r>
              <a:rPr lang="en-US" sz="2679" spc="-160">
                <a:solidFill>
                  <a:srgbClr val="000000"/>
                </a:solidFill>
                <a:latin typeface="Open Sauce"/>
                <a:ea typeface="Open Sauce"/>
                <a:cs typeface="Open Sauce"/>
                <a:sym typeface="Open Sauce"/>
              </a:rPr>
              <a:t>Challenge and excitement.  </a:t>
            </a:r>
          </a:p>
          <a:p>
            <a:pPr algn="l">
              <a:lnSpc>
                <a:spcPts val="2947"/>
              </a:lnSpc>
            </a:pPr>
            <a:endParaRPr lang="en-US" sz="2679" spc="-160">
              <a:solidFill>
                <a:srgbClr val="000000"/>
              </a:solidFill>
              <a:latin typeface="Open Sauce"/>
              <a:ea typeface="Open Sauce"/>
              <a:cs typeface="Open Sauce"/>
              <a:sym typeface="Open Sauce"/>
            </a:endParaRPr>
          </a:p>
          <a:p>
            <a:pPr algn="l">
              <a:lnSpc>
                <a:spcPts val="2947"/>
              </a:lnSpc>
            </a:pPr>
            <a:r>
              <a:rPr lang="en-US" sz="2679" b="1" spc="-160">
                <a:solidFill>
                  <a:srgbClr val="000000"/>
                </a:solidFill>
                <a:latin typeface="Open Sauce Bold"/>
                <a:ea typeface="Open Sauce Bold"/>
                <a:cs typeface="Open Sauce Bold"/>
                <a:sym typeface="Open Sauce Bold"/>
              </a:rPr>
              <a:t>Why It's Non-Negotiable (Based on SDT - Deci &amp; Ryan, 2000; Visek et al., 2015):  </a:t>
            </a:r>
          </a:p>
          <a:p>
            <a:pPr marL="578556" lvl="1" indent="-289278" algn="l">
              <a:lnSpc>
                <a:spcPts val="2947"/>
              </a:lnSpc>
              <a:buFont typeface="Arial"/>
              <a:buChar char="•"/>
            </a:pPr>
            <a:r>
              <a:rPr lang="en-US" sz="2679" spc="-160">
                <a:solidFill>
                  <a:srgbClr val="000000"/>
                </a:solidFill>
                <a:latin typeface="Open Sauce"/>
                <a:ea typeface="Open Sauce"/>
                <a:cs typeface="Open Sauce"/>
                <a:sym typeface="Open Sauce"/>
              </a:rPr>
              <a:t>Fuels Intrinsic Motivation: Drives effort and persistence for its own sake.  </a:t>
            </a:r>
          </a:p>
          <a:p>
            <a:pPr marL="578556" lvl="1" indent="-289278" algn="l">
              <a:lnSpc>
                <a:spcPts val="2947"/>
              </a:lnSpc>
              <a:buFont typeface="Arial"/>
              <a:buChar char="•"/>
            </a:pPr>
            <a:r>
              <a:rPr lang="en-US" sz="2679" spc="-160">
                <a:solidFill>
                  <a:srgbClr val="000000"/>
                </a:solidFill>
                <a:latin typeface="Open Sauce"/>
                <a:ea typeface="Open Sauce"/>
                <a:cs typeface="Open Sauce"/>
                <a:sym typeface="Open Sauce"/>
              </a:rPr>
              <a:t>Predicts Continued Participation: Kids stick with what they enjoy. </a:t>
            </a:r>
          </a:p>
          <a:p>
            <a:pPr marL="578556" lvl="1" indent="-289278" algn="l">
              <a:lnSpc>
                <a:spcPts val="2947"/>
              </a:lnSpc>
              <a:buFont typeface="Arial"/>
              <a:buChar char="•"/>
            </a:pPr>
            <a:r>
              <a:rPr lang="en-US" sz="2679" spc="-160">
                <a:solidFill>
                  <a:srgbClr val="000000"/>
                </a:solidFill>
                <a:latin typeface="Open Sauce"/>
                <a:ea typeface="Open Sauce"/>
                <a:cs typeface="Open Sauce"/>
                <a:sym typeface="Open Sauce"/>
              </a:rPr>
              <a:t>Enhances Learning &amp; Skill Acquisition: Positive states facilitate cognitive function.  </a:t>
            </a:r>
          </a:p>
          <a:p>
            <a:pPr marL="578556" lvl="1" indent="-289278" algn="l">
              <a:lnSpc>
                <a:spcPts val="2947"/>
              </a:lnSpc>
              <a:buFont typeface="Arial"/>
              <a:buChar char="•"/>
            </a:pPr>
            <a:r>
              <a:rPr lang="en-US" sz="2679" spc="-160">
                <a:solidFill>
                  <a:srgbClr val="000000"/>
                </a:solidFill>
                <a:latin typeface="Open Sauce"/>
                <a:ea typeface="Open Sauce"/>
                <a:cs typeface="Open Sauce"/>
                <a:sym typeface="Open Sauce"/>
              </a:rPr>
              <a:t>Builds Resilience: Enjoyment buffers against stress and setbacks.  </a:t>
            </a:r>
          </a:p>
          <a:p>
            <a:pPr marL="578556" lvl="1" indent="-289278" algn="l">
              <a:lnSpc>
                <a:spcPts val="2947"/>
              </a:lnSpc>
              <a:buFont typeface="Arial"/>
              <a:buChar char="•"/>
            </a:pPr>
            <a:r>
              <a:rPr lang="en-US" sz="2679" spc="-160">
                <a:solidFill>
                  <a:srgbClr val="000000"/>
                </a:solidFill>
                <a:latin typeface="Open Sauce"/>
                <a:ea typeface="Open Sauce"/>
                <a:cs typeface="Open Sauce"/>
                <a:sym typeface="Open Sauce"/>
              </a:rPr>
              <a:t>Correlates with *Better Performance* Athletes who enjoy their sport tend to perform better long-term (Visek et al., 2015). </a:t>
            </a:r>
          </a:p>
          <a:p>
            <a:pPr algn="l">
              <a:lnSpc>
                <a:spcPts val="2947"/>
              </a:lnSpc>
            </a:pPr>
            <a:endParaRPr lang="en-US" sz="2679" spc="-160">
              <a:solidFill>
                <a:srgbClr val="000000"/>
              </a:solidFill>
              <a:latin typeface="Open Sauce"/>
              <a:ea typeface="Open Sauce"/>
              <a:cs typeface="Open Sauce"/>
              <a:sym typeface="Open Sauce"/>
            </a:endParaRPr>
          </a:p>
          <a:p>
            <a:pPr algn="l">
              <a:lnSpc>
                <a:spcPts val="2947"/>
              </a:lnSpc>
            </a:pPr>
            <a:r>
              <a:rPr lang="en-US" sz="2679" spc="-160">
                <a:solidFill>
                  <a:srgbClr val="000000"/>
                </a:solidFill>
                <a:latin typeface="Open Sauce"/>
                <a:ea typeface="Open Sauce"/>
                <a:cs typeface="Open Sauce"/>
                <a:sym typeface="Open Sauce"/>
              </a:rPr>
              <a:t>"Having fun" is the main reason most children like to participate in sports; however, parents often perceive the main reason as "winning" (PMC, 2013).</a:t>
            </a:r>
          </a:p>
          <a:p>
            <a:pPr algn="l">
              <a:lnSpc>
                <a:spcPts val="2947"/>
              </a:lnSpc>
            </a:pPr>
            <a:endParaRPr lang="en-US" sz="2679" spc="-160">
              <a:solidFill>
                <a:srgbClr val="000000"/>
              </a:solidFill>
              <a:latin typeface="Open Sauce"/>
              <a:ea typeface="Open Sauce"/>
              <a:cs typeface="Open Sauce"/>
              <a:sym typeface="Open Sauce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148</TotalTime>
  <Words>2254</Words>
  <Application>Microsoft Macintosh PowerPoint</Application>
  <PresentationFormat>Custom</PresentationFormat>
  <Paragraphs>172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2" baseType="lpstr">
      <vt:lpstr>Open Sauce</vt:lpstr>
      <vt:lpstr>Open Sauce Bold</vt:lpstr>
      <vt:lpstr>Beautifully Delicious Script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Black White and Yellow Simple Mental Health Presentation</dc:title>
  <cp:lastModifiedBy>Rowena Tirop</cp:lastModifiedBy>
  <cp:revision>8</cp:revision>
  <dcterms:created xsi:type="dcterms:W3CDTF">2006-08-16T00:00:00Z</dcterms:created>
  <dcterms:modified xsi:type="dcterms:W3CDTF">2025-07-25T07:23:06Z</dcterms:modified>
  <dc:identifier>DAGuGzqBUpk</dc:identifier>
</cp:coreProperties>
</file>