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753600" cy="7315200"/>
  <p:notesSz cx="6858000" cy="9144000"/>
  <p:embeddedFontLst>
    <p:embeddedFont>
      <p:font typeface="Arimo" panose="020B0604020202020204" charset="0"/>
      <p:regular r:id="rId11"/>
    </p:embeddedFont>
    <p:embeddedFont>
      <p:font typeface="Canva Sans" panose="020B0604020202020204" charset="0"/>
      <p:regular r:id="rId12"/>
    </p:embeddedFont>
    <p:embeddedFont>
      <p:font typeface="Calibri (MS)" panose="020B0604020202020204" charset="0"/>
      <p:regular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21" d="100"/>
          <a:sy n="21" d="100"/>
        </p:scale>
        <p:origin x="2540" y="10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87680" y="292947"/>
            <a:ext cx="8778240" cy="1219200"/>
            <a:chOff x="0" y="0"/>
            <a:chExt cx="11704320" cy="16256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704320" cy="1625600"/>
            </a:xfrm>
            <a:custGeom>
              <a:avLst/>
              <a:gdLst/>
              <a:ahLst/>
              <a:cxnLst/>
              <a:rect l="l" t="t" r="r" b="b"/>
              <a:pathLst>
                <a:path w="11704320" h="1625600">
                  <a:moveTo>
                    <a:pt x="0" y="0"/>
                  </a:moveTo>
                  <a:lnTo>
                    <a:pt x="11704320" y="0"/>
                  </a:lnTo>
                  <a:lnTo>
                    <a:pt x="11704320" y="1625600"/>
                  </a:lnTo>
                  <a:lnTo>
                    <a:pt x="0" y="1625600"/>
                  </a:lnTo>
                  <a:close/>
                </a:path>
              </a:pathLst>
            </a:custGeom>
            <a:solidFill>
              <a:srgbClr val="010278">
                <a:alpha val="0"/>
              </a:srgbClr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95250"/>
              <a:ext cx="11704320" cy="172085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5631"/>
                </a:lnSpc>
              </a:pPr>
              <a:r>
                <a:rPr lang="en-US" sz="4693">
                  <a:solidFill>
                    <a:srgbClr val="040492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Who am I?</a:t>
              </a:r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579120" y="1704975"/>
            <a:ext cx="8595360" cy="1990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74455" lvl="1" indent="-137228" algn="l">
              <a:lnSpc>
                <a:spcPts val="2559"/>
              </a:lnSpc>
              <a:buFont typeface="Arial"/>
              <a:buChar char="•"/>
            </a:pPr>
            <a:r>
              <a:rPr lang="en-US" sz="213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Dayne Goetsch </a:t>
            </a:r>
          </a:p>
          <a:p>
            <a:pPr marL="274455" lvl="1" indent="-137228" algn="l">
              <a:lnSpc>
                <a:spcPts val="2560"/>
              </a:lnSpc>
              <a:buFont typeface="Arial"/>
              <a:buChar char="•"/>
            </a:pPr>
            <a:r>
              <a:rPr lang="en-US" sz="213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Physiotherapist </a:t>
            </a:r>
          </a:p>
          <a:p>
            <a:pPr marL="274455" lvl="1" indent="-137228" algn="l">
              <a:lnSpc>
                <a:spcPts val="2559"/>
              </a:lnSpc>
              <a:buFont typeface="Arial"/>
              <a:buChar char="•"/>
            </a:pPr>
            <a:r>
              <a:rPr lang="en-US" sz="213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Practice in Hillcrest,  KwaZulu-Natal,  South Africa</a:t>
            </a:r>
          </a:p>
          <a:p>
            <a:pPr marL="274455" lvl="1" indent="-137228" algn="l">
              <a:lnSpc>
                <a:spcPts val="2559"/>
              </a:lnSpc>
              <a:buFont typeface="Arial"/>
              <a:buChar char="•"/>
            </a:pPr>
            <a:r>
              <a:rPr lang="en-US" sz="213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Focus on MSK with a treat the  cause approach</a:t>
            </a:r>
          </a:p>
          <a:p>
            <a:pPr marL="274455" lvl="1" indent="-137228" algn="l">
              <a:lnSpc>
                <a:spcPts val="2559"/>
              </a:lnSpc>
              <a:buFont typeface="Arial"/>
              <a:buChar char="•"/>
            </a:pPr>
            <a:r>
              <a:rPr lang="en-US" sz="213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Injury is better than cure!</a:t>
            </a:r>
          </a:p>
          <a:p>
            <a:pPr algn="l">
              <a:lnSpc>
                <a:spcPts val="2559"/>
              </a:lnSpc>
            </a:pPr>
            <a:endParaRPr lang="en-US" sz="2133">
              <a:solidFill>
                <a:srgbClr val="000000"/>
              </a:solidFill>
              <a:latin typeface="Calibri (MS)"/>
              <a:ea typeface="Calibri (MS)"/>
              <a:cs typeface="Calibri (MS)"/>
              <a:sym typeface="Calibri (MS)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5889972" y="4541632"/>
            <a:ext cx="2507787" cy="2507787"/>
          </a:xfrm>
          <a:custGeom>
            <a:avLst/>
            <a:gdLst/>
            <a:ahLst/>
            <a:cxnLst/>
            <a:rect l="l" t="t" r="r" b="b"/>
            <a:pathLst>
              <a:path w="2507787" h="2507787">
                <a:moveTo>
                  <a:pt x="0" y="0"/>
                </a:moveTo>
                <a:lnTo>
                  <a:pt x="2507788" y="0"/>
                </a:lnTo>
                <a:lnTo>
                  <a:pt x="2507788" y="2507787"/>
                </a:lnTo>
                <a:lnTo>
                  <a:pt x="0" y="250778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228830" y="3456148"/>
            <a:ext cx="4878668" cy="3859052"/>
          </a:xfrm>
          <a:custGeom>
            <a:avLst/>
            <a:gdLst/>
            <a:ahLst/>
            <a:cxnLst/>
            <a:rect l="l" t="t" r="r" b="b"/>
            <a:pathLst>
              <a:path w="4878668" h="3859052">
                <a:moveTo>
                  <a:pt x="0" y="0"/>
                </a:moveTo>
                <a:lnTo>
                  <a:pt x="4878668" y="0"/>
                </a:lnTo>
                <a:lnTo>
                  <a:pt x="4878668" y="3859052"/>
                </a:lnTo>
                <a:lnTo>
                  <a:pt x="0" y="385905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87680" y="292947"/>
            <a:ext cx="8778240" cy="1219200"/>
            <a:chOff x="0" y="0"/>
            <a:chExt cx="11704320" cy="16256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704320" cy="1625600"/>
            </a:xfrm>
            <a:custGeom>
              <a:avLst/>
              <a:gdLst/>
              <a:ahLst/>
              <a:cxnLst/>
              <a:rect l="l" t="t" r="r" b="b"/>
              <a:pathLst>
                <a:path w="11704320" h="1625600">
                  <a:moveTo>
                    <a:pt x="0" y="0"/>
                  </a:moveTo>
                  <a:lnTo>
                    <a:pt x="11704320" y="0"/>
                  </a:lnTo>
                  <a:lnTo>
                    <a:pt x="11704320" y="1625600"/>
                  </a:lnTo>
                  <a:lnTo>
                    <a:pt x="0" y="1625600"/>
                  </a:lnTo>
                  <a:close/>
                </a:path>
              </a:pathLst>
            </a:custGeom>
            <a:solidFill>
              <a:srgbClr val="040492">
                <a:alpha val="0"/>
              </a:srgbClr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95250"/>
              <a:ext cx="11704320" cy="172085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5631"/>
                </a:lnSpc>
              </a:pPr>
              <a:r>
                <a:rPr lang="en-US" sz="4693">
                  <a:solidFill>
                    <a:srgbClr val="010278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Injury Prevention for Young Athletes</a:t>
              </a:r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579120" y="2955016"/>
            <a:ext cx="8595360" cy="485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60222" lvl="1" indent="-180111" algn="l">
              <a:lnSpc>
                <a:spcPts val="3359"/>
              </a:lnSpc>
              <a:buFont typeface="Arial"/>
              <a:buChar char="•"/>
            </a:pPr>
            <a:r>
              <a:rPr lang="en-US" sz="2799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What causes injury?</a:t>
            </a:r>
          </a:p>
        </p:txBody>
      </p:sp>
      <p:sp>
        <p:nvSpPr>
          <p:cNvPr id="6" name="Freeform 6"/>
          <p:cNvSpPr/>
          <p:nvPr/>
        </p:nvSpPr>
        <p:spPr>
          <a:xfrm>
            <a:off x="-615446" y="4120727"/>
            <a:ext cx="5723886" cy="3827849"/>
          </a:xfrm>
          <a:custGeom>
            <a:avLst/>
            <a:gdLst/>
            <a:ahLst/>
            <a:cxnLst/>
            <a:rect l="l" t="t" r="r" b="b"/>
            <a:pathLst>
              <a:path w="5723886" h="3827849">
                <a:moveTo>
                  <a:pt x="0" y="0"/>
                </a:moveTo>
                <a:lnTo>
                  <a:pt x="5723886" y="0"/>
                </a:lnTo>
                <a:lnTo>
                  <a:pt x="5723886" y="3827849"/>
                </a:lnTo>
                <a:lnTo>
                  <a:pt x="0" y="382784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4257908" y="1645921"/>
            <a:ext cx="5669279" cy="5669279"/>
          </a:xfrm>
          <a:custGeom>
            <a:avLst/>
            <a:gdLst/>
            <a:ahLst/>
            <a:cxnLst/>
            <a:rect l="l" t="t" r="r" b="b"/>
            <a:pathLst>
              <a:path w="5669279" h="5669279">
                <a:moveTo>
                  <a:pt x="0" y="0"/>
                </a:moveTo>
                <a:lnTo>
                  <a:pt x="5669280" y="0"/>
                </a:lnTo>
                <a:lnTo>
                  <a:pt x="5669280" y="5669279"/>
                </a:lnTo>
                <a:lnTo>
                  <a:pt x="0" y="566927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 rot="1694791">
            <a:off x="5129603" y="5359503"/>
            <a:ext cx="561635" cy="240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60"/>
              </a:lnSpc>
            </a:pPr>
            <a:r>
              <a:rPr lang="en-US" sz="1400">
                <a:solidFill>
                  <a:srgbClr val="FDFDFD"/>
                </a:solidFill>
                <a:latin typeface="Canva Sans"/>
                <a:ea typeface="Canva Sans"/>
                <a:cs typeface="Canva Sans"/>
                <a:sym typeface="Canva Sans"/>
              </a:rPr>
              <a:t>Diet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87680" y="292947"/>
            <a:ext cx="8778240" cy="1219200"/>
            <a:chOff x="0" y="0"/>
            <a:chExt cx="11704320" cy="16256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704320" cy="1625600"/>
            </a:xfrm>
            <a:custGeom>
              <a:avLst/>
              <a:gdLst/>
              <a:ahLst/>
              <a:cxnLst/>
              <a:rect l="l" t="t" r="r" b="b"/>
              <a:pathLst>
                <a:path w="11704320" h="1625600">
                  <a:moveTo>
                    <a:pt x="0" y="0"/>
                  </a:moveTo>
                  <a:lnTo>
                    <a:pt x="11704320" y="0"/>
                  </a:lnTo>
                  <a:lnTo>
                    <a:pt x="11704320" y="1625600"/>
                  </a:lnTo>
                  <a:lnTo>
                    <a:pt x="0" y="16256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95250"/>
              <a:ext cx="11704320" cy="172085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5631"/>
                </a:lnSpc>
              </a:pPr>
              <a:r>
                <a:rPr lang="en-US" sz="4693">
                  <a:solidFill>
                    <a:srgbClr val="010278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Tensegrity</a:t>
              </a:r>
            </a:p>
          </p:txBody>
        </p:sp>
      </p:grpSp>
      <p:sp>
        <p:nvSpPr>
          <p:cNvPr id="5" name="Freeform 5"/>
          <p:cNvSpPr/>
          <p:nvPr/>
        </p:nvSpPr>
        <p:spPr>
          <a:xfrm>
            <a:off x="1331457" y="2368491"/>
            <a:ext cx="4043832" cy="3929276"/>
          </a:xfrm>
          <a:custGeom>
            <a:avLst/>
            <a:gdLst/>
            <a:ahLst/>
            <a:cxnLst/>
            <a:rect l="l" t="t" r="r" b="b"/>
            <a:pathLst>
              <a:path w="4043832" h="3929276">
                <a:moveTo>
                  <a:pt x="0" y="0"/>
                </a:moveTo>
                <a:lnTo>
                  <a:pt x="4043832" y="0"/>
                </a:lnTo>
                <a:lnTo>
                  <a:pt x="4043832" y="3929276"/>
                </a:lnTo>
                <a:lnTo>
                  <a:pt x="0" y="392927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6901523" y="4619042"/>
            <a:ext cx="1672398" cy="1964638"/>
          </a:xfrm>
          <a:custGeom>
            <a:avLst/>
            <a:gdLst/>
            <a:ahLst/>
            <a:cxnLst/>
            <a:rect l="l" t="t" r="r" b="b"/>
            <a:pathLst>
              <a:path w="1672398" h="1964638">
                <a:moveTo>
                  <a:pt x="0" y="0"/>
                </a:moveTo>
                <a:lnTo>
                  <a:pt x="1672398" y="0"/>
                </a:lnTo>
                <a:lnTo>
                  <a:pt x="1672398" y="1964638"/>
                </a:lnTo>
                <a:lnTo>
                  <a:pt x="0" y="196463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2931750" y="1401710"/>
            <a:ext cx="3890100" cy="538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14"/>
              </a:lnSpc>
            </a:pPr>
            <a:r>
              <a:rPr lang="en-US" sz="301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Tension + integrity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247552" y="1503324"/>
            <a:ext cx="3258493" cy="3880424"/>
          </a:xfrm>
          <a:custGeom>
            <a:avLst/>
            <a:gdLst/>
            <a:ahLst/>
            <a:cxnLst/>
            <a:rect l="l" t="t" r="r" b="b"/>
            <a:pathLst>
              <a:path w="3011786" h="3662250">
                <a:moveTo>
                  <a:pt x="0" y="0"/>
                </a:moveTo>
                <a:lnTo>
                  <a:pt x="3011786" y="0"/>
                </a:lnTo>
                <a:lnTo>
                  <a:pt x="3011786" y="3662250"/>
                </a:lnTo>
                <a:lnTo>
                  <a:pt x="0" y="366225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3435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258774" y="5421355"/>
            <a:ext cx="7236051" cy="1162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41"/>
              </a:lnSpc>
            </a:pPr>
            <a:r>
              <a:rPr lang="en-US" sz="1315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Kodama, Y.; Masuda, S.; </a:t>
            </a:r>
            <a:r>
              <a:rPr lang="en-US" sz="1315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Ohmori</a:t>
            </a:r>
            <a:r>
              <a:rPr lang="en-US" sz="1315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, T.; </a:t>
            </a:r>
            <a:r>
              <a:rPr lang="en-US" sz="1315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Kanamaru</a:t>
            </a:r>
            <a:r>
              <a:rPr lang="en-US" sz="1315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, A.; Tanaka, M.; </a:t>
            </a:r>
            <a:r>
              <a:rPr lang="en-US" sz="1315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Sakaguchi</a:t>
            </a:r>
            <a:r>
              <a:rPr lang="en-US" sz="1315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, T.; Nakagawa, M. Response to Mechanical Properties and Physiological Challenges of Fascia: Diagnosis and Rehabilitative Therapeutic Intervention for Myofascial System Disorders. Bioengineering 2023, 10, 474. https://doi.org/10.3390/bioengineering10040474.</a:t>
            </a:r>
          </a:p>
          <a:p>
            <a:pPr algn="ctr">
              <a:lnSpc>
                <a:spcPts val="1841"/>
              </a:lnSpc>
            </a:pPr>
            <a:endParaRPr lang="en-US" sz="1315" dirty="0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487680" y="292947"/>
            <a:ext cx="8778240" cy="1219200"/>
            <a:chOff x="0" y="0"/>
            <a:chExt cx="11704320" cy="16256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1704320" cy="1625600"/>
            </a:xfrm>
            <a:custGeom>
              <a:avLst/>
              <a:gdLst/>
              <a:ahLst/>
              <a:cxnLst/>
              <a:rect l="l" t="t" r="r" b="b"/>
              <a:pathLst>
                <a:path w="11704320" h="1625600">
                  <a:moveTo>
                    <a:pt x="0" y="0"/>
                  </a:moveTo>
                  <a:lnTo>
                    <a:pt x="11704320" y="0"/>
                  </a:lnTo>
                  <a:lnTo>
                    <a:pt x="11704320" y="1625600"/>
                  </a:lnTo>
                  <a:lnTo>
                    <a:pt x="0" y="16256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95250"/>
              <a:ext cx="11704320" cy="172085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5631"/>
                </a:lnSpc>
              </a:pPr>
              <a:r>
                <a:rPr lang="en-US" sz="4693">
                  <a:solidFill>
                    <a:srgbClr val="010278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Fascia? What does it do?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87680" y="292947"/>
            <a:ext cx="8778240" cy="1219200"/>
            <a:chOff x="0" y="0"/>
            <a:chExt cx="11704320" cy="16256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704320" cy="1625600"/>
            </a:xfrm>
            <a:custGeom>
              <a:avLst/>
              <a:gdLst/>
              <a:ahLst/>
              <a:cxnLst/>
              <a:rect l="l" t="t" r="r" b="b"/>
              <a:pathLst>
                <a:path w="11704320" h="1625600">
                  <a:moveTo>
                    <a:pt x="0" y="0"/>
                  </a:moveTo>
                  <a:lnTo>
                    <a:pt x="11704320" y="0"/>
                  </a:lnTo>
                  <a:lnTo>
                    <a:pt x="11704320" y="1625600"/>
                  </a:lnTo>
                  <a:lnTo>
                    <a:pt x="0" y="1625600"/>
                  </a:lnTo>
                  <a:close/>
                </a:path>
              </a:pathLst>
            </a:custGeom>
            <a:solidFill>
              <a:srgbClr val="010278">
                <a:alpha val="0"/>
              </a:srgbClr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95250"/>
              <a:ext cx="11704320" cy="172085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5631"/>
                </a:lnSpc>
              </a:pPr>
              <a:r>
                <a:rPr lang="en-US" sz="4693">
                  <a:solidFill>
                    <a:srgbClr val="040492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Fascia &amp; Movement</a:t>
              </a:r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579120" y="1704975"/>
            <a:ext cx="8595360" cy="371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74455" lvl="1" indent="-137228" algn="l">
              <a:lnSpc>
                <a:spcPts val="2560"/>
              </a:lnSpc>
              <a:buFont typeface="Arial"/>
              <a:buChar char="•"/>
            </a:pPr>
            <a:r>
              <a:rPr lang="en-US" sz="213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To prevent injury, avoid overloading the body.</a:t>
            </a:r>
          </a:p>
        </p:txBody>
      </p:sp>
      <p:sp>
        <p:nvSpPr>
          <p:cNvPr id="6" name="Freeform 6"/>
          <p:cNvSpPr/>
          <p:nvPr/>
        </p:nvSpPr>
        <p:spPr>
          <a:xfrm>
            <a:off x="4331457" y="2714299"/>
            <a:ext cx="4843023" cy="3214557"/>
          </a:xfrm>
          <a:custGeom>
            <a:avLst/>
            <a:gdLst/>
            <a:ahLst/>
            <a:cxnLst/>
            <a:rect l="l" t="t" r="r" b="b"/>
            <a:pathLst>
              <a:path w="4843023" h="3214557">
                <a:moveTo>
                  <a:pt x="0" y="0"/>
                </a:moveTo>
                <a:lnTo>
                  <a:pt x="4843023" y="0"/>
                </a:lnTo>
                <a:lnTo>
                  <a:pt x="4843023" y="3214556"/>
                </a:lnTo>
                <a:lnTo>
                  <a:pt x="0" y="321455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731520" y="4126379"/>
            <a:ext cx="3427402" cy="3208905"/>
          </a:xfrm>
          <a:custGeom>
            <a:avLst/>
            <a:gdLst/>
            <a:ahLst/>
            <a:cxnLst/>
            <a:rect l="l" t="t" r="r" b="b"/>
            <a:pathLst>
              <a:path w="3427402" h="3208905">
                <a:moveTo>
                  <a:pt x="0" y="0"/>
                </a:moveTo>
                <a:lnTo>
                  <a:pt x="3427402" y="0"/>
                </a:lnTo>
                <a:lnTo>
                  <a:pt x="3427402" y="3208904"/>
                </a:lnTo>
                <a:lnTo>
                  <a:pt x="0" y="320890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87680" y="292947"/>
            <a:ext cx="8778240" cy="1219200"/>
            <a:chOff x="0" y="0"/>
            <a:chExt cx="11704320" cy="16256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704320" cy="1625600"/>
            </a:xfrm>
            <a:custGeom>
              <a:avLst/>
              <a:gdLst/>
              <a:ahLst/>
              <a:cxnLst/>
              <a:rect l="l" t="t" r="r" b="b"/>
              <a:pathLst>
                <a:path w="11704320" h="1625600">
                  <a:moveTo>
                    <a:pt x="0" y="0"/>
                  </a:moveTo>
                  <a:lnTo>
                    <a:pt x="11704320" y="0"/>
                  </a:lnTo>
                  <a:lnTo>
                    <a:pt x="11704320" y="1625600"/>
                  </a:lnTo>
                  <a:lnTo>
                    <a:pt x="0" y="1625600"/>
                  </a:lnTo>
                  <a:close/>
                </a:path>
              </a:pathLst>
            </a:custGeom>
            <a:solidFill>
              <a:srgbClr val="010278">
                <a:alpha val="0"/>
              </a:srgbClr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95250"/>
              <a:ext cx="11704320" cy="172085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5631"/>
                </a:lnSpc>
              </a:pPr>
              <a:r>
                <a:rPr lang="en-US" sz="4693">
                  <a:solidFill>
                    <a:srgbClr val="010278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Body Priorities</a:t>
              </a:r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579120" y="1704975"/>
            <a:ext cx="8595360" cy="47838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74546" lvl="1" indent="-137273" algn="l">
              <a:lnSpc>
                <a:spcPts val="2560"/>
              </a:lnSpc>
              <a:buFont typeface="Arial"/>
              <a:buChar char="•"/>
            </a:pPr>
            <a:r>
              <a:rPr lang="en-US" sz="213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Priority order in the body: breathing and movement.</a:t>
            </a:r>
          </a:p>
        </p:txBody>
      </p:sp>
      <p:sp>
        <p:nvSpPr>
          <p:cNvPr id="6" name="Freeform 6"/>
          <p:cNvSpPr/>
          <p:nvPr/>
        </p:nvSpPr>
        <p:spPr>
          <a:xfrm>
            <a:off x="2054717" y="2352099"/>
            <a:ext cx="5644167" cy="4963101"/>
          </a:xfrm>
          <a:custGeom>
            <a:avLst/>
            <a:gdLst/>
            <a:ahLst/>
            <a:cxnLst/>
            <a:rect l="l" t="t" r="r" b="b"/>
            <a:pathLst>
              <a:path w="5644167" h="4963101">
                <a:moveTo>
                  <a:pt x="0" y="0"/>
                </a:moveTo>
                <a:lnTo>
                  <a:pt x="5644166" y="0"/>
                </a:lnTo>
                <a:lnTo>
                  <a:pt x="5644166" y="4963101"/>
                </a:lnTo>
                <a:lnTo>
                  <a:pt x="0" y="496310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3722"/>
            </a:stretch>
          </a:blipFill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87680" y="292947"/>
            <a:ext cx="8778240" cy="1219200"/>
            <a:chOff x="0" y="0"/>
            <a:chExt cx="11704320" cy="16256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704320" cy="1625600"/>
            </a:xfrm>
            <a:custGeom>
              <a:avLst/>
              <a:gdLst/>
              <a:ahLst/>
              <a:cxnLst/>
              <a:rect l="l" t="t" r="r" b="b"/>
              <a:pathLst>
                <a:path w="11704320" h="1625600">
                  <a:moveTo>
                    <a:pt x="0" y="0"/>
                  </a:moveTo>
                  <a:lnTo>
                    <a:pt x="11704320" y="0"/>
                  </a:lnTo>
                  <a:lnTo>
                    <a:pt x="11704320" y="1625600"/>
                  </a:lnTo>
                  <a:lnTo>
                    <a:pt x="0" y="16256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95250"/>
              <a:ext cx="11704320" cy="172085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5631"/>
                </a:lnSpc>
              </a:pPr>
              <a:r>
                <a:rPr lang="en-US" sz="4693">
                  <a:solidFill>
                    <a:srgbClr val="040492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Diaphragm Release</a:t>
              </a:r>
            </a:p>
          </p:txBody>
        </p:sp>
      </p:grpSp>
      <p:sp>
        <p:nvSpPr>
          <p:cNvPr id="5" name="Freeform 5"/>
          <p:cNvSpPr/>
          <p:nvPr/>
        </p:nvSpPr>
        <p:spPr>
          <a:xfrm>
            <a:off x="887924" y="3726882"/>
            <a:ext cx="7190598" cy="7176636"/>
          </a:xfrm>
          <a:custGeom>
            <a:avLst/>
            <a:gdLst/>
            <a:ahLst/>
            <a:cxnLst/>
            <a:rect l="l" t="t" r="r" b="b"/>
            <a:pathLst>
              <a:path w="7190598" h="7176636">
                <a:moveTo>
                  <a:pt x="0" y="0"/>
                </a:moveTo>
                <a:lnTo>
                  <a:pt x="7190598" y="0"/>
                </a:lnTo>
                <a:lnTo>
                  <a:pt x="7190598" y="7176636"/>
                </a:lnTo>
                <a:lnTo>
                  <a:pt x="0" y="717663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814685" y="2250897"/>
            <a:ext cx="8124230" cy="6419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Be Activated- The Douglas Heel Method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87680" y="292947"/>
            <a:ext cx="8778240" cy="1219200"/>
            <a:chOff x="0" y="0"/>
            <a:chExt cx="11704320" cy="16256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704320" cy="1625600"/>
            </a:xfrm>
            <a:custGeom>
              <a:avLst/>
              <a:gdLst/>
              <a:ahLst/>
              <a:cxnLst/>
              <a:rect l="l" t="t" r="r" b="b"/>
              <a:pathLst>
                <a:path w="11704320" h="1625600">
                  <a:moveTo>
                    <a:pt x="0" y="0"/>
                  </a:moveTo>
                  <a:lnTo>
                    <a:pt x="11704320" y="0"/>
                  </a:lnTo>
                  <a:lnTo>
                    <a:pt x="11704320" y="1625600"/>
                  </a:lnTo>
                  <a:lnTo>
                    <a:pt x="0" y="16256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95250"/>
              <a:ext cx="11704320" cy="172085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5631"/>
                </a:lnSpc>
              </a:pPr>
              <a:r>
                <a:rPr lang="en-US" sz="4693">
                  <a:solidFill>
                    <a:srgbClr val="040492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Conclusion</a:t>
              </a:r>
            </a:p>
          </p:txBody>
        </p:sp>
      </p:grpSp>
      <p:sp>
        <p:nvSpPr>
          <p:cNvPr id="5" name="Freeform 5"/>
          <p:cNvSpPr/>
          <p:nvPr/>
        </p:nvSpPr>
        <p:spPr>
          <a:xfrm>
            <a:off x="2013445" y="2239602"/>
            <a:ext cx="5726709" cy="3557718"/>
          </a:xfrm>
          <a:custGeom>
            <a:avLst/>
            <a:gdLst/>
            <a:ahLst/>
            <a:cxnLst/>
            <a:rect l="l" t="t" r="r" b="b"/>
            <a:pathLst>
              <a:path w="5726709" h="3557718">
                <a:moveTo>
                  <a:pt x="0" y="0"/>
                </a:moveTo>
                <a:lnTo>
                  <a:pt x="5726710" y="0"/>
                </a:lnTo>
                <a:lnTo>
                  <a:pt x="5726710" y="3557718"/>
                </a:lnTo>
                <a:lnTo>
                  <a:pt x="0" y="355771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87680" y="292947"/>
            <a:ext cx="8778240" cy="1219200"/>
            <a:chOff x="0" y="0"/>
            <a:chExt cx="11704320" cy="16256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704320" cy="1625600"/>
            </a:xfrm>
            <a:custGeom>
              <a:avLst/>
              <a:gdLst/>
              <a:ahLst/>
              <a:cxnLst/>
              <a:rect l="l" t="t" r="r" b="b"/>
              <a:pathLst>
                <a:path w="11704320" h="1625600">
                  <a:moveTo>
                    <a:pt x="0" y="0"/>
                  </a:moveTo>
                  <a:lnTo>
                    <a:pt x="11704320" y="0"/>
                  </a:lnTo>
                  <a:lnTo>
                    <a:pt x="11704320" y="1625600"/>
                  </a:lnTo>
                  <a:lnTo>
                    <a:pt x="0" y="16256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95250"/>
              <a:ext cx="11704320" cy="172085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5631"/>
                </a:lnSpc>
              </a:pPr>
              <a:r>
                <a:rPr lang="en-US" sz="4693">
                  <a:solidFill>
                    <a:srgbClr val="00000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Questions</a:t>
              </a:r>
            </a:p>
          </p:txBody>
        </p:sp>
      </p:grpSp>
      <p:sp>
        <p:nvSpPr>
          <p:cNvPr id="6" name="Freeform 6"/>
          <p:cNvSpPr/>
          <p:nvPr/>
        </p:nvSpPr>
        <p:spPr>
          <a:xfrm>
            <a:off x="4239276" y="2362200"/>
            <a:ext cx="1275048" cy="1780171"/>
          </a:xfrm>
          <a:custGeom>
            <a:avLst/>
            <a:gdLst/>
            <a:ahLst/>
            <a:cxnLst/>
            <a:rect l="l" t="t" r="r" b="b"/>
            <a:pathLst>
              <a:path w="1275048" h="1780171">
                <a:moveTo>
                  <a:pt x="0" y="0"/>
                </a:moveTo>
                <a:lnTo>
                  <a:pt x="1275048" y="0"/>
                </a:lnTo>
                <a:lnTo>
                  <a:pt x="1275048" y="1780171"/>
                </a:lnTo>
                <a:lnTo>
                  <a:pt x="0" y="178017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144</Words>
  <Application>Microsoft Office PowerPoint</Application>
  <PresentationFormat>Custom</PresentationFormat>
  <Paragraphs>21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Arimo</vt:lpstr>
      <vt:lpstr>Canva Sans</vt:lpstr>
      <vt:lpstr>Calibri (MS)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Injury_Prevention_Basic_Presentation.pptx</dc:title>
  <cp:lastModifiedBy>Dayne Goetsch</cp:lastModifiedBy>
  <cp:revision>2</cp:revision>
  <dcterms:created xsi:type="dcterms:W3CDTF">2006-08-16T00:00:00Z</dcterms:created>
  <dcterms:modified xsi:type="dcterms:W3CDTF">2025-07-25T04:00:37Z</dcterms:modified>
  <dc:identifier>DAGt0n6kgu0</dc:identifier>
</cp:coreProperties>
</file>