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24" r:id="rId1"/>
  </p:sldMasterIdLst>
  <p:notesMasterIdLst>
    <p:notesMasterId r:id="rId24"/>
  </p:notesMasterIdLst>
  <p:sldIdLst>
    <p:sldId id="256" r:id="rId2"/>
    <p:sldId id="257" r:id="rId3"/>
    <p:sldId id="258" r:id="rId4"/>
    <p:sldId id="274" r:id="rId5"/>
    <p:sldId id="260" r:id="rId6"/>
    <p:sldId id="273" r:id="rId7"/>
    <p:sldId id="275" r:id="rId8"/>
    <p:sldId id="285" r:id="rId9"/>
    <p:sldId id="276" r:id="rId10"/>
    <p:sldId id="286" r:id="rId11"/>
    <p:sldId id="277" r:id="rId12"/>
    <p:sldId id="287" r:id="rId13"/>
    <p:sldId id="278" r:id="rId14"/>
    <p:sldId id="298" r:id="rId15"/>
    <p:sldId id="283" r:id="rId16"/>
    <p:sldId id="299" r:id="rId17"/>
    <p:sldId id="279" r:id="rId18"/>
    <p:sldId id="268" r:id="rId19"/>
    <p:sldId id="269" r:id="rId20"/>
    <p:sldId id="284" r:id="rId21"/>
    <p:sldId id="262" r:id="rId22"/>
    <p:sldId id="28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r M Nelson" initials="CMN" lastIdx="1" clrIdx="0">
    <p:extLst>
      <p:ext uri="{19B8F6BF-5375-455C-9EA6-DF929625EA0E}">
        <p15:presenceInfo xmlns:p15="http://schemas.microsoft.com/office/powerpoint/2012/main" userId="S-1-5-21-1134720642-1542789574-19223665-5751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78286" autoAdjust="0"/>
  </p:normalViewPr>
  <p:slideViewPr>
    <p:cSldViewPr snapToGrid="0">
      <p:cViewPr varScale="1">
        <p:scale>
          <a:sx n="89" d="100"/>
          <a:sy n="89" d="100"/>
        </p:scale>
        <p:origin x="1260"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920E6-749F-4CE9-92A9-0F11CA006EC4}" type="datetimeFigureOut">
              <a:rPr lang="en-US" smtClean="0"/>
              <a:t>3/10/2024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0A8C5-D2C6-4F7A-928E-F932EE7E62DE}" type="slidenum">
              <a:rPr lang="en-US" smtClean="0"/>
              <a:t>‹#›</a:t>
            </a:fld>
            <a:endParaRPr lang="en-US"/>
          </a:p>
        </p:txBody>
      </p:sp>
    </p:spTree>
    <p:extLst>
      <p:ext uri="{BB962C8B-B14F-4D97-AF65-F5344CB8AC3E}">
        <p14:creationId xmlns:p14="http://schemas.microsoft.com/office/powerpoint/2010/main" val="2027290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bjsm.bmj.com/content/46/4/220#ref-4"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bjsm.bmj.com/content/46/4/220#ref-7" TargetMode="External"/><Relationship Id="rId4" Type="http://schemas.openxmlformats.org/officeDocument/2006/relationships/hyperlink" Target="https://bjsm.bmj.com/content/46/4/220#ref-5"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cbi.nlm.nih.gov/pmc/articles/PMC3445094/figure/fig1-1941738110368392/"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does it matter-common</a:t>
            </a:r>
            <a:r>
              <a:rPr lang="en-US" baseline="0" dirty="0" smtClean="0"/>
              <a:t> and larger time loss for athletes</a:t>
            </a:r>
          </a:p>
          <a:p>
            <a:r>
              <a:rPr lang="en-US" baseline="0" dirty="0" smtClean="0"/>
              <a:t>Made the graph because the paper used a chart </a:t>
            </a:r>
          </a:p>
          <a:p>
            <a:endParaRPr lang="en-US" dirty="0"/>
          </a:p>
        </p:txBody>
      </p:sp>
      <p:sp>
        <p:nvSpPr>
          <p:cNvPr id="4" name="Slide Number Placeholder 3"/>
          <p:cNvSpPr>
            <a:spLocks noGrp="1"/>
          </p:cNvSpPr>
          <p:nvPr>
            <p:ph type="sldNum" sz="quarter" idx="10"/>
          </p:nvPr>
        </p:nvSpPr>
        <p:spPr/>
        <p:txBody>
          <a:bodyPr/>
          <a:lstStyle/>
          <a:p>
            <a:fld id="{9C90A8C5-D2C6-4F7A-928E-F932EE7E62DE}" type="slidenum">
              <a:rPr lang="en-US" smtClean="0"/>
              <a:t>4</a:t>
            </a:fld>
            <a:endParaRPr lang="en-US"/>
          </a:p>
        </p:txBody>
      </p:sp>
    </p:spTree>
    <p:extLst>
      <p:ext uri="{BB962C8B-B14F-4D97-AF65-F5344CB8AC3E}">
        <p14:creationId xmlns:p14="http://schemas.microsoft.com/office/powerpoint/2010/main" val="33503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Hip</a:t>
            </a:r>
            <a:r>
              <a:rPr lang="en-US" baseline="0" dirty="0" smtClean="0"/>
              <a:t> ok for cycling but not in a tri position, more of an upright torso position-typical road cycling </a:t>
            </a:r>
            <a:endParaRPr lang="en-US" dirty="0"/>
          </a:p>
        </p:txBody>
      </p:sp>
      <p:sp>
        <p:nvSpPr>
          <p:cNvPr id="4" name="Slide Number Placeholder 3"/>
          <p:cNvSpPr>
            <a:spLocks noGrp="1"/>
          </p:cNvSpPr>
          <p:nvPr>
            <p:ph type="sldNum" sz="quarter" idx="10"/>
          </p:nvPr>
        </p:nvSpPr>
        <p:spPr/>
        <p:txBody>
          <a:bodyPr/>
          <a:lstStyle/>
          <a:p>
            <a:fld id="{9C90A8C5-D2C6-4F7A-928E-F932EE7E62DE}" type="slidenum">
              <a:rPr lang="en-US" smtClean="0"/>
              <a:t>20</a:t>
            </a:fld>
            <a:endParaRPr lang="en-US"/>
          </a:p>
        </p:txBody>
      </p:sp>
    </p:spTree>
    <p:extLst>
      <p:ext uri="{BB962C8B-B14F-4D97-AF65-F5344CB8AC3E}">
        <p14:creationId xmlns:p14="http://schemas.microsoft.com/office/powerpoint/2010/main" val="2709526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Normal-Bicep longitudinal </a:t>
            </a:r>
          </a:p>
          <a:p>
            <a:r>
              <a:rPr lang="en-US" dirty="0" smtClean="0"/>
              <a:t>Hamstring and rectus with a IM grade 2 </a:t>
            </a:r>
          </a:p>
          <a:p>
            <a:r>
              <a:rPr lang="en-US" dirty="0" smtClean="0"/>
              <a:t>Grade 3, full thickness</a:t>
            </a:r>
          </a:p>
          <a:p>
            <a:r>
              <a:rPr lang="en-US" dirty="0" smtClean="0"/>
              <a:t>Then some</a:t>
            </a:r>
            <a:r>
              <a:rPr lang="en-US" baseline="0" dirty="0" smtClean="0"/>
              <a:t> differentiate to other grading based on retraction </a:t>
            </a:r>
            <a:endParaRPr lang="en-US" dirty="0"/>
          </a:p>
        </p:txBody>
      </p:sp>
      <p:sp>
        <p:nvSpPr>
          <p:cNvPr id="4" name="Slide Number Placeholder 3"/>
          <p:cNvSpPr>
            <a:spLocks noGrp="1"/>
          </p:cNvSpPr>
          <p:nvPr>
            <p:ph type="sldNum" sz="quarter" idx="10"/>
          </p:nvPr>
        </p:nvSpPr>
        <p:spPr/>
        <p:txBody>
          <a:bodyPr/>
          <a:lstStyle/>
          <a:p>
            <a:fld id="{9C90A8C5-D2C6-4F7A-928E-F932EE7E62DE}" type="slidenum">
              <a:rPr lang="en-US" smtClean="0"/>
              <a:t>5</a:t>
            </a:fld>
            <a:endParaRPr lang="en-US"/>
          </a:p>
        </p:txBody>
      </p:sp>
    </p:spTree>
    <p:extLst>
      <p:ext uri="{BB962C8B-B14F-4D97-AF65-F5344CB8AC3E}">
        <p14:creationId xmlns:p14="http://schemas.microsoft.com/office/powerpoint/2010/main" val="1501319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cap="none" dirty="0" smtClean="0">
                <a:solidFill>
                  <a:srgbClr val="000000"/>
                </a:solidFill>
                <a:effectLst/>
                <a:latin typeface="Arial"/>
                <a:ea typeface="Arial"/>
                <a:cs typeface="Arial"/>
                <a:sym typeface="Arial"/>
              </a:rPr>
              <a:t>inhibiting inflammation using medications may negatively affect long-term tissue healing, especially when higher dosages are used. Standard of care for soft- tissue injuries should not include anti- inflammatory medications.</a:t>
            </a:r>
          </a:p>
          <a:p>
            <a:pPr lvl="1"/>
            <a:r>
              <a:rPr lang="en-US" sz="1100" b="0" i="0" u="none" strike="noStrike" cap="none" dirty="0" smtClean="0">
                <a:solidFill>
                  <a:srgbClr val="000000"/>
                </a:solidFill>
                <a:effectLst/>
                <a:latin typeface="Arial"/>
                <a:ea typeface="Arial"/>
                <a:cs typeface="Arial"/>
                <a:sym typeface="Arial"/>
              </a:rPr>
              <a:t>Think</a:t>
            </a:r>
            <a:r>
              <a:rPr lang="en-US" sz="1100" b="0" i="0" u="none" strike="noStrike" cap="none" baseline="0" dirty="0" smtClean="0">
                <a:solidFill>
                  <a:srgbClr val="000000"/>
                </a:solidFill>
                <a:effectLst/>
                <a:latin typeface="Arial"/>
                <a:ea typeface="Arial"/>
                <a:cs typeface="Arial"/>
                <a:sym typeface="Arial"/>
              </a:rPr>
              <a:t> of this like permissive fevers for pediatric patients </a:t>
            </a:r>
            <a:endParaRPr lang="en-US" sz="1100" b="0" i="0" u="none" strike="noStrike" cap="none" dirty="0" smtClean="0">
              <a:solidFill>
                <a:srgbClr val="000000"/>
              </a:solidFill>
              <a:effectLst/>
              <a:latin typeface="Arial"/>
              <a:ea typeface="Arial"/>
              <a:cs typeface="Arial"/>
              <a:sym typeface="Arial"/>
            </a:endParaRPr>
          </a:p>
          <a:p>
            <a:r>
              <a:rPr lang="en-US" sz="1100" b="0" i="0" u="none" strike="noStrike" cap="none" dirty="0" smtClean="0">
                <a:solidFill>
                  <a:srgbClr val="000000"/>
                </a:solidFill>
                <a:effectLst/>
                <a:latin typeface="Arial"/>
                <a:ea typeface="Arial"/>
                <a:cs typeface="Arial"/>
                <a:sym typeface="Arial"/>
              </a:rPr>
              <a:t>Active Recovery approach</a:t>
            </a:r>
          </a:p>
          <a:p>
            <a:r>
              <a:rPr lang="en-US" sz="1100" b="0" i="0" u="none" strike="noStrike" cap="none" dirty="0" smtClean="0">
                <a:solidFill>
                  <a:srgbClr val="000000"/>
                </a:solidFill>
                <a:effectLst/>
                <a:latin typeface="Arial"/>
                <a:ea typeface="Arial"/>
                <a:cs typeface="Arial"/>
                <a:sym typeface="Arial"/>
              </a:rPr>
              <a:t>: nurturing an external locus of control or the ‘need to be fixed’ can lead to therapy-dependent </a:t>
            </a:r>
            <a:r>
              <a:rPr lang="en-US" sz="1100" b="0" i="0" u="none" strike="noStrike" cap="none" dirty="0" err="1" smtClean="0">
                <a:solidFill>
                  <a:srgbClr val="000000"/>
                </a:solidFill>
                <a:effectLst/>
                <a:latin typeface="Arial"/>
                <a:ea typeface="Arial"/>
                <a:cs typeface="Arial"/>
                <a:sym typeface="Arial"/>
              </a:rPr>
              <a:t>behaviour</a:t>
            </a:r>
            <a:r>
              <a:rPr lang="en-US" sz="1100" b="0" i="0" u="none" strike="noStrike" cap="none" dirty="0" smtClean="0">
                <a:solidFill>
                  <a:srgbClr val="000000"/>
                </a:solidFill>
                <a:effectLst/>
                <a:latin typeface="Arial"/>
                <a:ea typeface="Arial"/>
                <a:cs typeface="Arial"/>
                <a:sym typeface="Arial"/>
              </a:rPr>
              <a:t>. Better education on the condition and load management will help avoid </a:t>
            </a:r>
            <a:r>
              <a:rPr lang="en-US" sz="1100" b="0" i="1" u="none" strike="noStrike" cap="none" dirty="0" smtClean="0">
                <a:solidFill>
                  <a:srgbClr val="000000"/>
                </a:solidFill>
                <a:effectLst/>
                <a:latin typeface="Arial"/>
                <a:ea typeface="Arial"/>
                <a:cs typeface="Arial"/>
                <a:sym typeface="Arial"/>
              </a:rPr>
              <a:t>overtreatment</a:t>
            </a:r>
            <a:r>
              <a:rPr lang="en-US" sz="1100" b="0" i="0" u="none" strike="noStrike" cap="none" dirty="0" smtClean="0">
                <a:solidFill>
                  <a:srgbClr val="000000"/>
                </a:solidFill>
                <a:effectLst/>
                <a:latin typeface="Arial"/>
                <a:ea typeface="Arial"/>
                <a:cs typeface="Arial"/>
                <a:sym typeface="Arial"/>
              </a:rPr>
              <a:t>. </a:t>
            </a:r>
          </a:p>
          <a:p>
            <a:endParaRPr lang="en-US" sz="1100" b="0" i="0" u="none" strike="noStrike" cap="none" dirty="0" smtClean="0">
              <a:solidFill>
                <a:srgbClr val="000000"/>
              </a:solidFill>
              <a:effectLst/>
              <a:latin typeface="Arial"/>
              <a:cs typeface="Arial"/>
              <a:sym typeface="Arial"/>
            </a:endParaRPr>
          </a:p>
          <a:p>
            <a:r>
              <a:rPr lang="en-US" sz="1100" b="0" i="0" u="none" strike="noStrike" cap="none" dirty="0" smtClean="0">
                <a:solidFill>
                  <a:srgbClr val="000000"/>
                </a:solidFill>
                <a:effectLst/>
                <a:latin typeface="Arial"/>
                <a:cs typeface="Arial"/>
                <a:sym typeface="Arial"/>
              </a:rPr>
              <a:t>Police article </a:t>
            </a:r>
            <a:r>
              <a:rPr lang="en-US" sz="1100" b="0" i="0" u="none" strike="noStrike" cap="none" dirty="0" err="1" smtClean="0">
                <a:solidFill>
                  <a:srgbClr val="000000"/>
                </a:solidFill>
                <a:effectLst/>
                <a:latin typeface="Arial"/>
                <a:cs typeface="Arial"/>
                <a:sym typeface="Arial"/>
              </a:rPr>
              <a:t>bjsm</a:t>
            </a:r>
            <a:endParaRPr lang="en-US" sz="1100" b="0" i="0" u="none" strike="noStrike" cap="none" dirty="0" smtClean="0">
              <a:solidFill>
                <a:srgbClr val="000000"/>
              </a:solidFill>
              <a:effectLst/>
              <a:latin typeface="Arial"/>
              <a:cs typeface="Arial"/>
              <a:sym typeface="Arial"/>
            </a:endParaRPr>
          </a:p>
          <a:p>
            <a:r>
              <a:rPr lang="en-US" sz="1100" b="0" i="0" u="none" strike="noStrike" cap="none" dirty="0" smtClean="0">
                <a:solidFill>
                  <a:srgbClr val="000000"/>
                </a:solidFill>
                <a:effectLst/>
                <a:latin typeface="Arial"/>
                <a:ea typeface="Arial"/>
                <a:cs typeface="Arial"/>
                <a:sym typeface="Arial"/>
              </a:rPr>
              <a:t>Progressive mechanical loading is more likely to restore the strength and morphological characteristics of collagenous tissue.</a:t>
            </a:r>
            <a:r>
              <a:rPr lang="en-US" sz="1100" b="0" i="0" u="none" strike="noStrike" cap="none" baseline="30000" dirty="0" smtClean="0">
                <a:solidFill>
                  <a:srgbClr val="000000"/>
                </a:solidFill>
                <a:effectLst/>
                <a:latin typeface="Arial"/>
                <a:ea typeface="Arial"/>
                <a:cs typeface="Arial"/>
                <a:sym typeface="Arial"/>
                <a:hlinkClick r:id="rId3"/>
              </a:rPr>
              <a:t>4</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baseline="30000" dirty="0" smtClean="0">
                <a:solidFill>
                  <a:srgbClr val="000000"/>
                </a:solidFill>
                <a:effectLst/>
                <a:latin typeface="Arial"/>
                <a:ea typeface="Arial"/>
                <a:cs typeface="Arial"/>
                <a:sym typeface="Arial"/>
                <a:hlinkClick r:id="rId4"/>
              </a:rPr>
              <a:t>5</a:t>
            </a:r>
            <a:r>
              <a:rPr lang="en-US" sz="1100" b="0" i="0" u="none" strike="noStrike" cap="none" dirty="0" smtClean="0">
                <a:solidFill>
                  <a:srgbClr val="000000"/>
                </a:solidFill>
                <a:effectLst/>
                <a:latin typeface="Arial"/>
                <a:ea typeface="Arial"/>
                <a:cs typeface="Arial"/>
                <a:sym typeface="Arial"/>
              </a:rPr>
              <a:t> Indeed, early </a:t>
            </a:r>
            <a:r>
              <a:rPr lang="en-US" sz="1100" b="0" i="0" u="none" strike="noStrike" cap="none" dirty="0" err="1" smtClean="0">
                <a:solidFill>
                  <a:srgbClr val="000000"/>
                </a:solidFill>
                <a:effectLst/>
                <a:latin typeface="Arial"/>
                <a:ea typeface="Arial"/>
                <a:cs typeface="Arial"/>
                <a:sym typeface="Arial"/>
              </a:rPr>
              <a:t>mobilisation</a:t>
            </a:r>
            <a:r>
              <a:rPr lang="en-US" sz="1100" b="0" i="0" u="none" strike="noStrike" cap="none" dirty="0" smtClean="0">
                <a:solidFill>
                  <a:srgbClr val="000000"/>
                </a:solidFill>
                <a:effectLst/>
                <a:latin typeface="Arial"/>
                <a:ea typeface="Arial"/>
                <a:cs typeface="Arial"/>
                <a:sym typeface="Arial"/>
              </a:rPr>
              <a:t> with accelerated rehabilitation is effective after acute ankle strain.</a:t>
            </a:r>
            <a:r>
              <a:rPr lang="en-US" sz="1100" b="0" i="0" u="none" strike="noStrike" cap="none" baseline="30000" dirty="0" smtClean="0">
                <a:solidFill>
                  <a:srgbClr val="000000"/>
                </a:solidFill>
                <a:effectLst/>
                <a:latin typeface="Arial"/>
                <a:ea typeface="Arial"/>
                <a:cs typeface="Arial"/>
                <a:sym typeface="Arial"/>
                <a:hlinkClick r:id="rId5"/>
              </a:rPr>
              <a:t>7</a:t>
            </a:r>
            <a:endParaRPr lang="en-US" dirty="0" smtClean="0"/>
          </a:p>
          <a:p>
            <a:endParaRPr lang="en-US" dirty="0"/>
          </a:p>
        </p:txBody>
      </p:sp>
      <p:sp>
        <p:nvSpPr>
          <p:cNvPr id="4" name="Slide Number Placeholder 3"/>
          <p:cNvSpPr>
            <a:spLocks noGrp="1"/>
          </p:cNvSpPr>
          <p:nvPr>
            <p:ph type="sldNum" sz="quarter" idx="10"/>
          </p:nvPr>
        </p:nvSpPr>
        <p:spPr/>
        <p:txBody>
          <a:bodyPr/>
          <a:lstStyle/>
          <a:p>
            <a:fld id="{9C90A8C5-D2C6-4F7A-928E-F932EE7E62DE}" type="slidenum">
              <a:rPr lang="en-US" smtClean="0"/>
              <a:t>6</a:t>
            </a:fld>
            <a:endParaRPr lang="en-US"/>
          </a:p>
        </p:txBody>
      </p:sp>
    </p:spTree>
    <p:extLst>
      <p:ext uri="{BB962C8B-B14F-4D97-AF65-F5344CB8AC3E}">
        <p14:creationId xmlns:p14="http://schemas.microsoft.com/office/powerpoint/2010/main" val="2082481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0A8C5-D2C6-4F7A-928E-F932EE7E62DE}" type="slidenum">
              <a:rPr lang="en-US" smtClean="0"/>
              <a:t>9</a:t>
            </a:fld>
            <a:endParaRPr lang="en-US"/>
          </a:p>
        </p:txBody>
      </p:sp>
    </p:spTree>
    <p:extLst>
      <p:ext uri="{BB962C8B-B14F-4D97-AF65-F5344CB8AC3E}">
        <p14:creationId xmlns:p14="http://schemas.microsoft.com/office/powerpoint/2010/main" val="364116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contract to decelerate the swinging limb and prepare for foot strike.</a:t>
            </a:r>
            <a:endParaRPr lang="en-US" dirty="0"/>
          </a:p>
        </p:txBody>
      </p:sp>
      <p:sp>
        <p:nvSpPr>
          <p:cNvPr id="4" name="Slide Number Placeholder 3"/>
          <p:cNvSpPr>
            <a:spLocks noGrp="1"/>
          </p:cNvSpPr>
          <p:nvPr>
            <p:ph type="sldNum" sz="quarter" idx="10"/>
          </p:nvPr>
        </p:nvSpPr>
        <p:spPr/>
        <p:txBody>
          <a:bodyPr/>
          <a:lstStyle/>
          <a:p>
            <a:fld id="{9C90A8C5-D2C6-4F7A-928E-F932EE7E62DE}" type="slidenum">
              <a:rPr lang="en-US" smtClean="0"/>
              <a:t>13</a:t>
            </a:fld>
            <a:endParaRPr lang="en-US"/>
          </a:p>
        </p:txBody>
      </p:sp>
    </p:spTree>
    <p:extLst>
      <p:ext uri="{BB962C8B-B14F-4D97-AF65-F5344CB8AC3E}">
        <p14:creationId xmlns:p14="http://schemas.microsoft.com/office/powerpoint/2010/main" val="2217580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Sonography is as useful as MRI in depicting acute hamstring injuries, cheaper for serial exams</a:t>
            </a:r>
          </a:p>
          <a:p>
            <a:r>
              <a:rPr lang="en-US" dirty="0" smtClean="0"/>
              <a:t>longitudinal length of the strain as measured on MRI is a strong predictor for the amount of time needed until an athlete can return to competition</a:t>
            </a:r>
          </a:p>
          <a:p>
            <a:r>
              <a:rPr lang="en-US" dirty="0" smtClean="0"/>
              <a:t>MRI negative group had a significantly faster RI (6.6 days) compared with the MRI positive group (20.2 days). Both the length and cross sectional area (CSA) of the MRI positive lesions were measured. The length of the lesion had a stronger correlation coefficient with the RI (0.84) than did the CSA (0.76)</a:t>
            </a:r>
          </a:p>
          <a:p>
            <a:endParaRPr lang="en-US" dirty="0"/>
          </a:p>
        </p:txBody>
      </p:sp>
      <p:sp>
        <p:nvSpPr>
          <p:cNvPr id="4" name="Slide Number Placeholder 3"/>
          <p:cNvSpPr>
            <a:spLocks noGrp="1"/>
          </p:cNvSpPr>
          <p:nvPr>
            <p:ph type="sldNum" sz="quarter" idx="10"/>
          </p:nvPr>
        </p:nvSpPr>
        <p:spPr/>
        <p:txBody>
          <a:bodyPr/>
          <a:lstStyle/>
          <a:p>
            <a:fld id="{9C90A8C5-D2C6-4F7A-928E-F932EE7E62DE}" type="slidenum">
              <a:rPr lang="en-US" smtClean="0"/>
              <a:t>15</a:t>
            </a:fld>
            <a:endParaRPr lang="en-US"/>
          </a:p>
        </p:txBody>
      </p:sp>
    </p:spTree>
    <p:extLst>
      <p:ext uri="{BB962C8B-B14F-4D97-AF65-F5344CB8AC3E}">
        <p14:creationId xmlns:p14="http://schemas.microsoft.com/office/powerpoint/2010/main" val="2702558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a study all the way back in 2004 </a:t>
            </a:r>
            <a:endParaRPr lang="en-US" dirty="0"/>
          </a:p>
        </p:txBody>
      </p:sp>
      <p:sp>
        <p:nvSpPr>
          <p:cNvPr id="4" name="Slide Number Placeholder 3"/>
          <p:cNvSpPr>
            <a:spLocks noGrp="1"/>
          </p:cNvSpPr>
          <p:nvPr>
            <p:ph type="sldNum" sz="quarter" idx="10"/>
          </p:nvPr>
        </p:nvSpPr>
        <p:spPr/>
        <p:txBody>
          <a:bodyPr/>
          <a:lstStyle/>
          <a:p>
            <a:fld id="{9C90A8C5-D2C6-4F7A-928E-F932EE7E62DE}" type="slidenum">
              <a:rPr lang="en-US" smtClean="0"/>
              <a:t>16</a:t>
            </a:fld>
            <a:endParaRPr lang="en-US"/>
          </a:p>
        </p:txBody>
      </p:sp>
    </p:spTree>
    <p:extLst>
      <p:ext uri="{BB962C8B-B14F-4D97-AF65-F5344CB8AC3E}">
        <p14:creationId xmlns:p14="http://schemas.microsoft.com/office/powerpoint/2010/main" val="307997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Exercise</a:t>
            </a:r>
            <a:r>
              <a:rPr lang="en-US" baseline="0" dirty="0" smtClean="0"/>
              <a:t> often makes symptoms of FAI show up sooner and many people will remain asymptomatic so screening is likely not helpful </a:t>
            </a:r>
          </a:p>
          <a:p>
            <a:endParaRPr lang="en-US" baseline="0" dirty="0" smtClean="0"/>
          </a:p>
          <a:p>
            <a:r>
              <a:rPr lang="en-US" dirty="0" smtClean="0"/>
              <a:t>With hip flexion, the prominent rim of the acetabulum crushes the labrum against the femoral neck (</a:t>
            </a:r>
            <a:r>
              <a:rPr lang="en-US" u="sng" dirty="0" smtClean="0">
                <a:hlinkClick r:id="rId3"/>
              </a:rPr>
              <a:t>Figure 1</a:t>
            </a:r>
            <a:r>
              <a:rPr lang="en-US" dirty="0" smtClean="0"/>
              <a:t>). This cyclical submaximal repetitive </a:t>
            </a:r>
            <a:r>
              <a:rPr lang="en-US" dirty="0" err="1" smtClean="0"/>
              <a:t>microtrauma</a:t>
            </a:r>
            <a:r>
              <a:rPr lang="en-US" dirty="0" smtClean="0"/>
              <a:t> leads to breakdown and failure of the acetabular labrum.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C90A8C5-D2C6-4F7A-928E-F932EE7E62DE}" type="slidenum">
              <a:rPr lang="en-US" smtClean="0"/>
              <a:t>17</a:t>
            </a:fld>
            <a:endParaRPr lang="en-US"/>
          </a:p>
        </p:txBody>
      </p:sp>
    </p:spTree>
    <p:extLst>
      <p:ext uri="{BB962C8B-B14F-4D97-AF65-F5344CB8AC3E}">
        <p14:creationId xmlns:p14="http://schemas.microsoft.com/office/powerpoint/2010/main" val="2355642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a:t>
            </a:r>
            <a:r>
              <a:rPr lang="en-US" baseline="0" dirty="0" smtClean="0"/>
              <a:t> for things that are specific to </a:t>
            </a:r>
            <a:r>
              <a:rPr lang="en-US" baseline="0" dirty="0" err="1" smtClean="0"/>
              <a:t>intraarticular</a:t>
            </a:r>
            <a:r>
              <a:rPr lang="en-US" baseline="0" dirty="0" smtClean="0"/>
              <a:t> pathology </a:t>
            </a:r>
          </a:p>
          <a:p>
            <a:endParaRPr lang="en-US" dirty="0"/>
          </a:p>
        </p:txBody>
      </p:sp>
      <p:sp>
        <p:nvSpPr>
          <p:cNvPr id="4" name="Slide Number Placeholder 3"/>
          <p:cNvSpPr>
            <a:spLocks noGrp="1"/>
          </p:cNvSpPr>
          <p:nvPr>
            <p:ph type="sldNum" sz="quarter" idx="10"/>
          </p:nvPr>
        </p:nvSpPr>
        <p:spPr/>
        <p:txBody>
          <a:bodyPr/>
          <a:lstStyle/>
          <a:p>
            <a:fld id="{9C90A8C5-D2C6-4F7A-928E-F932EE7E62DE}" type="slidenum">
              <a:rPr lang="en-US" smtClean="0"/>
              <a:t>19</a:t>
            </a:fld>
            <a:endParaRPr lang="en-US"/>
          </a:p>
        </p:txBody>
      </p:sp>
    </p:spTree>
    <p:extLst>
      <p:ext uri="{BB962C8B-B14F-4D97-AF65-F5344CB8AC3E}">
        <p14:creationId xmlns:p14="http://schemas.microsoft.com/office/powerpoint/2010/main" val="862209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6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smtClean="0"/>
              <a:t>3/10/2024</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vert="horz" lIns="45720" tIns="45720" rIns="45720" bIns="45720" rtlCol="0" anchor="ctr">
            <a:normAutofit/>
          </a:bodyPr>
          <a:lstStyle>
            <a:lvl1pPr>
              <a:defRPr lang="en-US"/>
            </a:lvl1pPr>
          </a:lstStyle>
          <a:p>
            <a:fld id="{4FAB73BC-B049-4115-A692-8D63A059BFB8}" type="slidenum">
              <a:rPr lang="en-US" smtClean="0"/>
              <a:pPr/>
              <a:t>‹#›</a:t>
            </a:fld>
            <a:endParaRPr lang="en-US" dirty="0"/>
          </a:p>
        </p:txBody>
      </p:sp>
      <p:sp>
        <p:nvSpPr>
          <p:cNvPr id="7" name="Rectangle 6"/>
          <p:cNvSpPr/>
          <p:nvPr/>
        </p:nvSpPr>
        <p:spPr>
          <a:xfrm>
            <a:off x="0" y="0"/>
            <a:ext cx="4572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51915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smtClean="0"/>
              <a:t>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33846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smtClean="0"/>
              <a:t>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97069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smtClean="0"/>
              <a:t>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33599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08A7C6C-0F39-4D70-8E8D-FE5B9C95FA73}" type="datetimeFigureOut">
              <a:rPr lang="en-US" smtClean="0"/>
              <a:t>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7" name="Rectangle 6"/>
          <p:cNvSpPr/>
          <p:nvPr/>
        </p:nvSpPr>
        <p:spPr>
          <a:xfrm>
            <a:off x="0" y="0"/>
            <a:ext cx="4572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35100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smtClean="0"/>
              <a:t>3/10/2024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51079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7879"/>
            <a:ext cx="4480560" cy="731520"/>
          </a:xfrm>
        </p:spPr>
        <p:txBody>
          <a:bodyPr anchor="b">
            <a:normAutofit/>
          </a:bodyPr>
          <a:lstStyle>
            <a:lvl1pPr marL="0" indent="0">
              <a:spcBef>
                <a:spcPts val="0"/>
              </a:spcBef>
              <a:buNone/>
              <a:defRPr sz="2000" b="0">
                <a:solidFill>
                  <a:schemeClr val="tx1">
                    <a:lumMod val="6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3"/>
          </p:nvPr>
        </p:nvSpPr>
        <p:spPr>
          <a:xfrm>
            <a:off x="6126480" y="1717879"/>
            <a:ext cx="4480560" cy="731520"/>
          </a:xfrm>
        </p:spPr>
        <p:txBody>
          <a:bodyPr anchor="b">
            <a:normAutofit/>
          </a:bodyPr>
          <a:lstStyle>
            <a:lvl1pPr marL="0" indent="0">
              <a:spcBef>
                <a:spcPts val="0"/>
              </a:spcBef>
              <a:buFontTx/>
              <a:buNone/>
              <a:defRPr lang="en-US" sz="2000" b="0" kern="1200" spc="10" baseline="0" dirty="0">
                <a:solidFill>
                  <a:schemeClr val="tx1">
                    <a:lumMod val="65000"/>
                  </a:schemeClr>
                </a:solidFill>
                <a:latin typeface="+mn-lt"/>
                <a:ea typeface="+mn-ea"/>
                <a:cs typeface="+mn-cs"/>
              </a:defRPr>
            </a:lvl1pPr>
          </a:lstStyle>
          <a:p>
            <a:pPr lvl="0"/>
            <a:r>
              <a:rPr lang="en-US" smtClean="0"/>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59FD0C-5451-4CA0-86AF-E70AE3279989}" type="datetimeFigureOut">
              <a:rPr lang="en-US" smtClean="0"/>
              <a:t>3/10/2024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942949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smtClean="0"/>
              <a:t>3/10/2024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56987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smtClean="0"/>
              <a:t>3/10/2024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98750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F53789A-C914-4DB1-8815-80B5EC7335C5}" type="datetimeFigureOut">
              <a:rPr lang="en-US" smtClean="0"/>
              <a:t>3/10/2024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41188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tx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tx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E6440AA-91A0-436F-8FDB-C0F939DCAE21}" type="datetimeFigureOut">
              <a:rPr lang="en-US" smtClean="0"/>
              <a:t>3/10/2024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83194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1">
                    <a:lumMod val="50000"/>
                  </a:schemeClr>
                </a:solidFill>
              </a:defRPr>
            </a:lvl1pPr>
          </a:lstStyle>
          <a:p>
            <a:fld id="{0E59FD0C-5451-4CA0-86AF-E70AE3279989}" type="datetimeFigureOut">
              <a:rPr lang="en-US" smtClean="0"/>
              <a:t>3/10/2024</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rgbClr val="969696"/>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rgbClr val="777777"/>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2757615"/>
      </p:ext>
    </p:extLst>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hipfootankle.com/problems-treated/hamstring-pain/" TargetMode="External"/><Relationship Id="rId2" Type="http://schemas.openxmlformats.org/officeDocument/2006/relationships/hyperlink" Target="https://www.precisionpt.org/post/adductors-the-glute-s-sidekick" TargetMode="External"/><Relationship Id="rId1" Type="http://schemas.openxmlformats.org/officeDocument/2006/relationships/slideLayout" Target="../slideLayouts/slideLayout2.xml"/><Relationship Id="rId4" Type="http://schemas.openxmlformats.org/officeDocument/2006/relationships/hyperlink" Target="https://orthoinfo.aaos.org/en/diseases--conditions/femoroacetabular-impingemen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1291904"/>
            <a:ext cx="9418320" cy="2149679"/>
          </a:xfrm>
        </p:spPr>
        <p:txBody>
          <a:bodyPr/>
          <a:lstStyle/>
          <a:p>
            <a:r>
              <a:rPr lang="en-US" dirty="0" smtClean="0"/>
              <a:t>Groin and Pelvis Injuries in Athletes</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Chris Nelson, MD CAQSM</a:t>
            </a:r>
          </a:p>
          <a:p>
            <a:r>
              <a:rPr lang="en-US" dirty="0" smtClean="0"/>
              <a:t>Assistant Professor</a:t>
            </a:r>
          </a:p>
          <a:p>
            <a:r>
              <a:rPr lang="en-US" dirty="0" smtClean="0"/>
              <a:t>Family and Community Medicine</a:t>
            </a:r>
          </a:p>
          <a:p>
            <a:r>
              <a:rPr lang="en-US" dirty="0" smtClean="0"/>
              <a:t>Wake Forest University</a:t>
            </a:r>
            <a:endParaRPr lang="en-US" dirty="0"/>
          </a:p>
        </p:txBody>
      </p:sp>
      <p:pic>
        <p:nvPicPr>
          <p:cNvPr id="4" name="Picture 3" descr="cid:image002.png@01D875B1.C47A9A20"/>
          <p:cNvPicPr/>
          <p:nvPr/>
        </p:nvPicPr>
        <p:blipFill>
          <a:blip r:embed="rId2">
            <a:extLst>
              <a:ext uri="{28A0092B-C50C-407E-A947-70E740481C1C}">
                <a14:useLocalDpi xmlns:a14="http://schemas.microsoft.com/office/drawing/2010/main" val="0"/>
              </a:ext>
            </a:extLst>
          </a:blip>
          <a:srcRect/>
          <a:stretch>
            <a:fillRect/>
          </a:stretch>
        </p:blipFill>
        <p:spPr bwMode="auto">
          <a:xfrm>
            <a:off x="7259670" y="5716775"/>
            <a:ext cx="4342472" cy="865425"/>
          </a:xfrm>
          <a:prstGeom prst="rect">
            <a:avLst/>
          </a:prstGeom>
          <a:noFill/>
          <a:ln>
            <a:noFill/>
          </a:ln>
        </p:spPr>
      </p:pic>
    </p:spTree>
    <p:extLst>
      <p:ext uri="{BB962C8B-B14F-4D97-AF65-F5344CB8AC3E}">
        <p14:creationId xmlns:p14="http://schemas.microsoft.com/office/powerpoint/2010/main" val="3901876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Sports Hernia</a:t>
            </a:r>
            <a:endParaRPr lang="en-US" dirty="0"/>
          </a:p>
        </p:txBody>
      </p:sp>
      <p:pic>
        <p:nvPicPr>
          <p:cNvPr id="4" name="Picture 3"/>
          <p:cNvPicPr>
            <a:picLocks noChangeAspect="1"/>
          </p:cNvPicPr>
          <p:nvPr/>
        </p:nvPicPr>
        <p:blipFill>
          <a:blip r:embed="rId2"/>
          <a:stretch>
            <a:fillRect/>
          </a:stretch>
        </p:blipFill>
        <p:spPr>
          <a:xfrm>
            <a:off x="7063844" y="2721487"/>
            <a:ext cx="4428502" cy="4136513"/>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17" y="2746630"/>
            <a:ext cx="6048375" cy="4086225"/>
          </a:xfrm>
          <a:prstGeom prst="rect">
            <a:avLst/>
          </a:prstGeom>
        </p:spPr>
      </p:pic>
      <p:sp>
        <p:nvSpPr>
          <p:cNvPr id="6" name="TextBox 5"/>
          <p:cNvSpPr txBox="1"/>
          <p:nvPr/>
        </p:nvSpPr>
        <p:spPr>
          <a:xfrm>
            <a:off x="4039804" y="6186524"/>
            <a:ext cx="1697476" cy="646331"/>
          </a:xfrm>
          <a:prstGeom prst="rect">
            <a:avLst/>
          </a:prstGeom>
          <a:noFill/>
        </p:spPr>
        <p:txBody>
          <a:bodyPr wrap="square" rtlCol="0">
            <a:spAutoFit/>
          </a:bodyPr>
          <a:lstStyle/>
          <a:p>
            <a:r>
              <a:rPr lang="en-US" dirty="0" smtClean="0"/>
              <a:t>Long Axis: Normal</a:t>
            </a:r>
            <a:endParaRPr lang="en-US" dirty="0"/>
          </a:p>
        </p:txBody>
      </p:sp>
      <p:sp>
        <p:nvSpPr>
          <p:cNvPr id="7" name="Rectangle 6"/>
          <p:cNvSpPr/>
          <p:nvPr/>
        </p:nvSpPr>
        <p:spPr>
          <a:xfrm>
            <a:off x="556187" y="5174016"/>
            <a:ext cx="2113079" cy="369332"/>
          </a:xfrm>
          <a:prstGeom prst="rect">
            <a:avLst/>
          </a:prstGeom>
        </p:spPr>
        <p:txBody>
          <a:bodyPr wrap="none">
            <a:spAutoFit/>
          </a:bodyPr>
          <a:lstStyle/>
          <a:p>
            <a:r>
              <a:rPr lang="en-US" dirty="0"/>
              <a:t>Rectus Abdominis</a:t>
            </a:r>
          </a:p>
        </p:txBody>
      </p:sp>
      <p:sp>
        <p:nvSpPr>
          <p:cNvPr id="8" name="Right Arrow 7"/>
          <p:cNvSpPr/>
          <p:nvPr/>
        </p:nvSpPr>
        <p:spPr>
          <a:xfrm rot="5143978">
            <a:off x="9532553" y="4000655"/>
            <a:ext cx="860552" cy="353260"/>
          </a:xfrm>
          <a:prstGeom prst="rightArrow">
            <a:avLst/>
          </a:prstGeom>
          <a:solidFill>
            <a:srgbClr val="E3EF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0378210" y="5358682"/>
            <a:ext cx="787395" cy="369332"/>
          </a:xfrm>
          <a:prstGeom prst="rect">
            <a:avLst/>
          </a:prstGeom>
        </p:spPr>
        <p:txBody>
          <a:bodyPr wrap="none">
            <a:spAutoFit/>
          </a:bodyPr>
          <a:lstStyle/>
          <a:p>
            <a:r>
              <a:rPr lang="en-US" dirty="0"/>
              <a:t>Pubis</a:t>
            </a:r>
          </a:p>
        </p:txBody>
      </p:sp>
      <p:sp>
        <p:nvSpPr>
          <p:cNvPr id="10" name="Rectangle 9"/>
          <p:cNvSpPr/>
          <p:nvPr/>
        </p:nvSpPr>
        <p:spPr>
          <a:xfrm>
            <a:off x="3828474" y="5499979"/>
            <a:ext cx="787395" cy="369332"/>
          </a:xfrm>
          <a:prstGeom prst="rect">
            <a:avLst/>
          </a:prstGeom>
        </p:spPr>
        <p:txBody>
          <a:bodyPr wrap="none">
            <a:spAutoFit/>
          </a:bodyPr>
          <a:lstStyle/>
          <a:p>
            <a:r>
              <a:rPr lang="en-US"/>
              <a:t>Pubis</a:t>
            </a:r>
            <a:endParaRPr lang="en-US" dirty="0"/>
          </a:p>
        </p:txBody>
      </p:sp>
    </p:spTree>
    <p:extLst>
      <p:ext uri="{BB962C8B-B14F-4D97-AF65-F5344CB8AC3E}">
        <p14:creationId xmlns:p14="http://schemas.microsoft.com/office/powerpoint/2010/main" val="3682262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Flexor</a:t>
            </a:r>
            <a:endParaRPr lang="en-US" dirty="0"/>
          </a:p>
        </p:txBody>
      </p:sp>
      <p:sp>
        <p:nvSpPr>
          <p:cNvPr id="3" name="Content Placeholder 2"/>
          <p:cNvSpPr>
            <a:spLocks noGrp="1"/>
          </p:cNvSpPr>
          <p:nvPr>
            <p:ph idx="1"/>
          </p:nvPr>
        </p:nvSpPr>
        <p:spPr/>
        <p:txBody>
          <a:bodyPr/>
          <a:lstStyle/>
          <a:p>
            <a:r>
              <a:rPr lang="en-US" dirty="0" smtClean="0"/>
              <a:t>Rectus Femoris most common</a:t>
            </a:r>
          </a:p>
          <a:p>
            <a:pPr lvl="1"/>
            <a:r>
              <a:rPr lang="en-US" dirty="0" smtClean="0"/>
              <a:t>Also Iliopsoas, </a:t>
            </a:r>
            <a:r>
              <a:rPr lang="en-US" dirty="0" err="1" smtClean="0"/>
              <a:t>sartorious</a:t>
            </a:r>
            <a:r>
              <a:rPr lang="en-US" dirty="0" smtClean="0"/>
              <a:t> </a:t>
            </a:r>
          </a:p>
          <a:p>
            <a:r>
              <a:rPr lang="en-US" dirty="0" smtClean="0"/>
              <a:t>Sprinting</a:t>
            </a:r>
            <a:r>
              <a:rPr lang="en-US" dirty="0"/>
              <a:t>, </a:t>
            </a:r>
            <a:r>
              <a:rPr lang="en-US" dirty="0" smtClean="0"/>
              <a:t>running athletes</a:t>
            </a:r>
          </a:p>
          <a:p>
            <a:endParaRPr lang="en-US" dirty="0"/>
          </a:p>
          <a:p>
            <a:r>
              <a:rPr lang="en-US" dirty="0" smtClean="0"/>
              <a:t>Physical Exam</a:t>
            </a:r>
          </a:p>
          <a:p>
            <a:pPr lvl="1"/>
            <a:r>
              <a:rPr lang="en-US" dirty="0"/>
              <a:t>In the groin triangle</a:t>
            </a:r>
          </a:p>
          <a:p>
            <a:pPr lvl="1"/>
            <a:r>
              <a:rPr lang="en-US" dirty="0"/>
              <a:t>Triggered by </a:t>
            </a:r>
            <a:r>
              <a:rPr lang="en-US" dirty="0" smtClean="0"/>
              <a:t>rising </a:t>
            </a:r>
            <a:r>
              <a:rPr lang="en-US" dirty="0"/>
              <a:t>from chair </a:t>
            </a:r>
          </a:p>
          <a:p>
            <a:pPr lvl="1"/>
            <a:r>
              <a:rPr lang="en-US" dirty="0"/>
              <a:t>TTP over iliopsoas proximal rectus</a:t>
            </a:r>
          </a:p>
          <a:p>
            <a:pPr lvl="1"/>
            <a:r>
              <a:rPr lang="en-US" dirty="0"/>
              <a:t>Thomas stretch painful</a:t>
            </a:r>
          </a:p>
          <a:p>
            <a:endParaRPr lang="en-US" dirty="0"/>
          </a:p>
        </p:txBody>
      </p:sp>
      <p:pic>
        <p:nvPicPr>
          <p:cNvPr id="4" name="Picture 3"/>
          <p:cNvPicPr>
            <a:picLocks noChangeAspect="1"/>
          </p:cNvPicPr>
          <p:nvPr/>
        </p:nvPicPr>
        <p:blipFill>
          <a:blip r:embed="rId2"/>
          <a:stretch>
            <a:fillRect/>
          </a:stretch>
        </p:blipFill>
        <p:spPr>
          <a:xfrm>
            <a:off x="10356617" y="0"/>
            <a:ext cx="1835383" cy="5078352"/>
          </a:xfrm>
          <a:prstGeom prst="rect">
            <a:avLst/>
          </a:prstGeom>
        </p:spPr>
      </p:pic>
      <p:pic>
        <p:nvPicPr>
          <p:cNvPr id="5" name="Picture 4" descr="Hip Physical Exam - Adult - Recon - Orthobulle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7528" y="3221183"/>
            <a:ext cx="4849089" cy="3636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77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65548"/>
            <a:ext cx="9692640" cy="933047"/>
          </a:xfrm>
        </p:spPr>
        <p:txBody>
          <a:bodyPr/>
          <a:lstStyle/>
          <a:p>
            <a:r>
              <a:rPr lang="en-US" dirty="0" smtClean="0"/>
              <a:t>Rectus: De-Gloving Injury</a:t>
            </a:r>
            <a:endParaRPr lang="en-US" dirty="0"/>
          </a:p>
        </p:txBody>
      </p:sp>
      <p:pic>
        <p:nvPicPr>
          <p:cNvPr id="4" name="Picture 3"/>
          <p:cNvPicPr>
            <a:picLocks noChangeAspect="1"/>
          </p:cNvPicPr>
          <p:nvPr/>
        </p:nvPicPr>
        <p:blipFill>
          <a:blip r:embed="rId2"/>
          <a:stretch>
            <a:fillRect/>
          </a:stretch>
        </p:blipFill>
        <p:spPr>
          <a:xfrm>
            <a:off x="4341627" y="1101436"/>
            <a:ext cx="5593404" cy="2880604"/>
          </a:xfrm>
          <a:prstGeom prst="rect">
            <a:avLst/>
          </a:prstGeom>
        </p:spPr>
      </p:pic>
      <p:pic>
        <p:nvPicPr>
          <p:cNvPr id="5" name="Picture 4"/>
          <p:cNvPicPr>
            <a:picLocks noChangeAspect="1"/>
          </p:cNvPicPr>
          <p:nvPr/>
        </p:nvPicPr>
        <p:blipFill>
          <a:blip r:embed="rId3"/>
          <a:stretch>
            <a:fillRect/>
          </a:stretch>
        </p:blipFill>
        <p:spPr>
          <a:xfrm>
            <a:off x="4539055" y="4084881"/>
            <a:ext cx="4762937" cy="253279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01436"/>
            <a:ext cx="4080003" cy="2784764"/>
          </a:xfrm>
          <a:prstGeom prst="rect">
            <a:avLst/>
          </a:prstGeom>
        </p:spPr>
      </p:pic>
      <p:pic>
        <p:nvPicPr>
          <p:cNvPr id="10" name="Picture 9"/>
          <p:cNvPicPr>
            <a:picLocks noChangeAspect="1"/>
          </p:cNvPicPr>
          <p:nvPr/>
        </p:nvPicPr>
        <p:blipFill>
          <a:blip r:embed="rId5"/>
          <a:stretch>
            <a:fillRect/>
          </a:stretch>
        </p:blipFill>
        <p:spPr>
          <a:xfrm>
            <a:off x="10037865" y="1251777"/>
            <a:ext cx="2162477" cy="4686954"/>
          </a:xfrm>
          <a:prstGeom prst="rect">
            <a:avLst/>
          </a:prstGeom>
        </p:spPr>
      </p:pic>
      <p:sp>
        <p:nvSpPr>
          <p:cNvPr id="11" name="TextBox 10"/>
          <p:cNvSpPr txBox="1"/>
          <p:nvPr/>
        </p:nvSpPr>
        <p:spPr>
          <a:xfrm>
            <a:off x="8453254" y="3516868"/>
            <a:ext cx="1697476" cy="369332"/>
          </a:xfrm>
          <a:prstGeom prst="rect">
            <a:avLst/>
          </a:prstGeom>
          <a:noFill/>
        </p:spPr>
        <p:txBody>
          <a:bodyPr wrap="square" rtlCol="0">
            <a:spAutoFit/>
          </a:bodyPr>
          <a:lstStyle/>
          <a:p>
            <a:r>
              <a:rPr lang="en-US" dirty="0" smtClean="0"/>
              <a:t>Short Axis</a:t>
            </a:r>
            <a:endParaRPr lang="en-US" dirty="0"/>
          </a:p>
        </p:txBody>
      </p:sp>
      <p:sp>
        <p:nvSpPr>
          <p:cNvPr id="12" name="TextBox 11"/>
          <p:cNvSpPr txBox="1"/>
          <p:nvPr/>
        </p:nvSpPr>
        <p:spPr>
          <a:xfrm>
            <a:off x="8089089" y="6212806"/>
            <a:ext cx="1948776" cy="369332"/>
          </a:xfrm>
          <a:prstGeom prst="rect">
            <a:avLst/>
          </a:prstGeom>
          <a:noFill/>
        </p:spPr>
        <p:txBody>
          <a:bodyPr wrap="square" rtlCol="0">
            <a:spAutoFit/>
          </a:bodyPr>
          <a:lstStyle/>
          <a:p>
            <a:r>
              <a:rPr lang="en-US" dirty="0" smtClean="0"/>
              <a:t>Long Axis</a:t>
            </a:r>
            <a:endParaRPr lang="en-US" dirty="0"/>
          </a:p>
        </p:txBody>
      </p:sp>
      <p:sp>
        <p:nvSpPr>
          <p:cNvPr id="13" name="TextBox 12"/>
          <p:cNvSpPr txBox="1"/>
          <p:nvPr/>
        </p:nvSpPr>
        <p:spPr>
          <a:xfrm>
            <a:off x="413134" y="3804375"/>
            <a:ext cx="1697476" cy="646331"/>
          </a:xfrm>
          <a:prstGeom prst="rect">
            <a:avLst/>
          </a:prstGeom>
          <a:noFill/>
        </p:spPr>
        <p:txBody>
          <a:bodyPr wrap="square" rtlCol="0">
            <a:spAutoFit/>
          </a:bodyPr>
          <a:lstStyle/>
          <a:p>
            <a:r>
              <a:rPr lang="en-US" dirty="0" smtClean="0"/>
              <a:t>Short Axis: Normal</a:t>
            </a:r>
            <a:endParaRPr lang="en-US" dirty="0"/>
          </a:p>
        </p:txBody>
      </p:sp>
      <p:sp>
        <p:nvSpPr>
          <p:cNvPr id="14" name="Right Arrow 13"/>
          <p:cNvSpPr/>
          <p:nvPr/>
        </p:nvSpPr>
        <p:spPr>
          <a:xfrm rot="21087286">
            <a:off x="9626070" y="3699320"/>
            <a:ext cx="860552" cy="353260"/>
          </a:xfrm>
          <a:prstGeom prst="rightArrow">
            <a:avLst/>
          </a:prstGeom>
          <a:solidFill>
            <a:srgbClr val="E3EF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0003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 y="411407"/>
            <a:ext cx="9692640" cy="963958"/>
          </a:xfrm>
        </p:spPr>
        <p:txBody>
          <a:bodyPr/>
          <a:lstStyle/>
          <a:p>
            <a:r>
              <a:rPr lang="en-US" dirty="0" smtClean="0"/>
              <a:t>Proximal Hamstring</a:t>
            </a:r>
            <a:endParaRPr lang="en-US" dirty="0"/>
          </a:p>
        </p:txBody>
      </p:sp>
      <p:sp>
        <p:nvSpPr>
          <p:cNvPr id="3" name="Content Placeholder 2"/>
          <p:cNvSpPr>
            <a:spLocks noGrp="1"/>
          </p:cNvSpPr>
          <p:nvPr>
            <p:ph idx="1"/>
          </p:nvPr>
        </p:nvSpPr>
        <p:spPr>
          <a:xfrm>
            <a:off x="222782" y="1503821"/>
            <a:ext cx="8276982" cy="4917761"/>
          </a:xfrm>
        </p:spPr>
        <p:txBody>
          <a:bodyPr>
            <a:normAutofit/>
          </a:bodyPr>
          <a:lstStyle/>
          <a:p>
            <a:r>
              <a:rPr lang="en-US" dirty="0" smtClean="0"/>
              <a:t>Semimembranosus, Semitendinosus, Bicep Femoris</a:t>
            </a:r>
          </a:p>
          <a:p>
            <a:r>
              <a:rPr lang="en-US" dirty="0" smtClean="0"/>
              <a:t>Acute</a:t>
            </a:r>
          </a:p>
          <a:p>
            <a:pPr lvl="1"/>
            <a:r>
              <a:rPr lang="en-US" dirty="0" smtClean="0"/>
              <a:t>Eccentric contraction in terminal </a:t>
            </a:r>
            <a:r>
              <a:rPr lang="en-US" dirty="0"/>
              <a:t>swing phase of running, when the hamstring muscles </a:t>
            </a:r>
            <a:r>
              <a:rPr lang="en-US" dirty="0" smtClean="0"/>
              <a:t>eccentrically</a:t>
            </a:r>
            <a:endParaRPr lang="en-US" dirty="0"/>
          </a:p>
          <a:p>
            <a:pPr lvl="1"/>
            <a:r>
              <a:rPr lang="en-US" dirty="0"/>
              <a:t>Audible </a:t>
            </a:r>
            <a:r>
              <a:rPr lang="en-US" dirty="0" smtClean="0"/>
              <a:t>pop</a:t>
            </a:r>
          </a:p>
          <a:p>
            <a:r>
              <a:rPr lang="en-US" dirty="0" smtClean="0"/>
              <a:t>Chronic</a:t>
            </a:r>
          </a:p>
          <a:p>
            <a:pPr lvl="1"/>
            <a:r>
              <a:rPr lang="en-US" dirty="0" smtClean="0"/>
              <a:t>Runners, any distance</a:t>
            </a:r>
          </a:p>
          <a:p>
            <a:pPr lvl="1"/>
            <a:r>
              <a:rPr lang="en-US" dirty="0" smtClean="0"/>
              <a:t>Insidious onset</a:t>
            </a:r>
          </a:p>
          <a:p>
            <a:pPr lvl="1"/>
            <a:r>
              <a:rPr lang="en-US" dirty="0" smtClean="0"/>
              <a:t>Age 30 </a:t>
            </a:r>
            <a:r>
              <a:rPr lang="en-US" dirty="0" err="1" smtClean="0"/>
              <a:t>yrs</a:t>
            </a:r>
            <a:r>
              <a:rPr lang="en-US" dirty="0" smtClean="0"/>
              <a:t> +</a:t>
            </a:r>
          </a:p>
          <a:p>
            <a:pPr lvl="1"/>
            <a:r>
              <a:rPr lang="en-US" dirty="0"/>
              <a:t>Tendinopathy RTP 8-10 weeks </a:t>
            </a:r>
          </a:p>
          <a:p>
            <a:pPr marL="274320" lvl="1" indent="0">
              <a:buNone/>
            </a:pPr>
            <a:endParaRPr lang="en-US" dirty="0" smtClean="0"/>
          </a:p>
          <a:p>
            <a:pPr lvl="1"/>
            <a:endParaRPr lang="en-US" dirty="0"/>
          </a:p>
          <a:p>
            <a:pPr lvl="1"/>
            <a:endParaRPr lang="en-US" dirty="0" smtClean="0"/>
          </a:p>
          <a:p>
            <a:pPr lvl="1"/>
            <a:endParaRPr lang="en-US" dirty="0"/>
          </a:p>
          <a:p>
            <a:endParaRPr lang="en-US" dirty="0" smtClean="0"/>
          </a:p>
          <a:p>
            <a:endParaRPr lang="en-US" dirty="0" smtClean="0"/>
          </a:p>
        </p:txBody>
      </p:sp>
      <p:pic>
        <p:nvPicPr>
          <p:cNvPr id="4" name="Picture 3"/>
          <p:cNvPicPr>
            <a:picLocks noChangeAspect="1"/>
          </p:cNvPicPr>
          <p:nvPr/>
        </p:nvPicPr>
        <p:blipFill>
          <a:blip r:embed="rId3"/>
          <a:stretch>
            <a:fillRect/>
          </a:stretch>
        </p:blipFill>
        <p:spPr>
          <a:xfrm>
            <a:off x="5694218" y="1"/>
            <a:ext cx="6497782" cy="1375364"/>
          </a:xfrm>
          <a:prstGeom prst="rect">
            <a:avLst/>
          </a:prstGeom>
        </p:spPr>
      </p:pic>
      <p:pic>
        <p:nvPicPr>
          <p:cNvPr id="5" name="Picture 4"/>
          <p:cNvPicPr>
            <a:picLocks noChangeAspect="1"/>
          </p:cNvPicPr>
          <p:nvPr/>
        </p:nvPicPr>
        <p:blipFill>
          <a:blip r:embed="rId4"/>
          <a:stretch>
            <a:fillRect/>
          </a:stretch>
        </p:blipFill>
        <p:spPr>
          <a:xfrm>
            <a:off x="8624507" y="1489665"/>
            <a:ext cx="3567493" cy="4326790"/>
          </a:xfrm>
          <a:prstGeom prst="rect">
            <a:avLst/>
          </a:prstGeom>
        </p:spPr>
      </p:pic>
    </p:spTree>
    <p:extLst>
      <p:ext uri="{BB962C8B-B14F-4D97-AF65-F5344CB8AC3E}">
        <p14:creationId xmlns:p14="http://schemas.microsoft.com/office/powerpoint/2010/main" val="4118377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446" y="0"/>
            <a:ext cx="9692640" cy="906014"/>
          </a:xfrm>
        </p:spPr>
        <p:txBody>
          <a:bodyPr/>
          <a:lstStyle/>
          <a:p>
            <a:r>
              <a:rPr lang="en-US" dirty="0"/>
              <a:t>Proximal Hamstring</a:t>
            </a:r>
          </a:p>
        </p:txBody>
      </p:sp>
      <p:sp>
        <p:nvSpPr>
          <p:cNvPr id="3" name="Content Placeholder 2"/>
          <p:cNvSpPr>
            <a:spLocks noGrp="1"/>
          </p:cNvSpPr>
          <p:nvPr>
            <p:ph idx="1"/>
          </p:nvPr>
        </p:nvSpPr>
        <p:spPr>
          <a:xfrm>
            <a:off x="863839" y="1011100"/>
            <a:ext cx="8595360" cy="4351337"/>
          </a:xfrm>
        </p:spPr>
        <p:txBody>
          <a:bodyPr/>
          <a:lstStyle/>
          <a:p>
            <a:pPr marL="0" indent="0">
              <a:buNone/>
            </a:pPr>
            <a:r>
              <a:rPr lang="en-US" dirty="0"/>
              <a:t>Physical Exam</a:t>
            </a:r>
          </a:p>
          <a:p>
            <a:r>
              <a:rPr lang="en-US" dirty="0"/>
              <a:t>Palpation-pain, defect</a:t>
            </a:r>
          </a:p>
          <a:p>
            <a:r>
              <a:rPr lang="en-US" dirty="0"/>
              <a:t>Resisted knee flexion</a:t>
            </a:r>
          </a:p>
          <a:p>
            <a:r>
              <a:rPr lang="en-US" dirty="0"/>
              <a:t>Ecchymosis</a:t>
            </a:r>
          </a:p>
          <a:p>
            <a:r>
              <a:rPr lang="en-US" dirty="0"/>
              <a:t>Bent knee stretch: </a:t>
            </a:r>
            <a:endParaRPr lang="en-US" dirty="0" smtClean="0"/>
          </a:p>
          <a:p>
            <a:pPr lvl="1"/>
            <a:r>
              <a:rPr lang="en-US" dirty="0"/>
              <a:t>H</a:t>
            </a:r>
            <a:r>
              <a:rPr lang="en-US" dirty="0" smtClean="0"/>
              <a:t>ip </a:t>
            </a:r>
            <a:r>
              <a:rPr lang="en-US" dirty="0"/>
              <a:t>and knee are flexed to end </a:t>
            </a:r>
            <a:r>
              <a:rPr lang="en-US" dirty="0" smtClean="0"/>
              <a:t>range, </a:t>
            </a:r>
            <a:r>
              <a:rPr lang="en-US" dirty="0"/>
              <a:t>then the knee is passively </a:t>
            </a:r>
            <a:r>
              <a:rPr lang="en-US" dirty="0" smtClean="0"/>
              <a:t>extended</a:t>
            </a:r>
            <a:endParaRPr lang="en-US" dirty="0"/>
          </a:p>
        </p:txBody>
      </p:sp>
      <p:pic>
        <p:nvPicPr>
          <p:cNvPr id="4" name="Picture 3"/>
          <p:cNvPicPr>
            <a:picLocks noChangeAspect="1"/>
          </p:cNvPicPr>
          <p:nvPr/>
        </p:nvPicPr>
        <p:blipFill>
          <a:blip r:embed="rId2"/>
          <a:stretch>
            <a:fillRect/>
          </a:stretch>
        </p:blipFill>
        <p:spPr>
          <a:xfrm>
            <a:off x="4120179" y="3641582"/>
            <a:ext cx="8071821" cy="3216417"/>
          </a:xfrm>
          <a:prstGeom prst="rect">
            <a:avLst/>
          </a:prstGeom>
        </p:spPr>
      </p:pic>
    </p:spTree>
    <p:extLst>
      <p:ext uri="{BB962C8B-B14F-4D97-AF65-F5344CB8AC3E}">
        <p14:creationId xmlns:p14="http://schemas.microsoft.com/office/powerpoint/2010/main" val="2714876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435" y="760297"/>
            <a:ext cx="9692640" cy="828877"/>
          </a:xfrm>
        </p:spPr>
        <p:txBody>
          <a:bodyPr>
            <a:normAutofit/>
          </a:bodyPr>
          <a:lstStyle/>
          <a:p>
            <a:r>
              <a:rPr lang="en-US" dirty="0" smtClean="0"/>
              <a:t>Ultrasound: Hamstring  </a:t>
            </a:r>
            <a:endParaRPr lang="en-US" dirty="0"/>
          </a:p>
        </p:txBody>
      </p:sp>
      <p:pic>
        <p:nvPicPr>
          <p:cNvPr id="4" name="Picture 3"/>
          <p:cNvPicPr>
            <a:picLocks noChangeAspect="1"/>
          </p:cNvPicPr>
          <p:nvPr/>
        </p:nvPicPr>
        <p:blipFill>
          <a:blip r:embed="rId3"/>
          <a:stretch>
            <a:fillRect/>
          </a:stretch>
        </p:blipFill>
        <p:spPr>
          <a:xfrm>
            <a:off x="6045755" y="2431473"/>
            <a:ext cx="5992006" cy="4426527"/>
          </a:xfrm>
          <a:prstGeom prst="rect">
            <a:avLst/>
          </a:prstGeom>
        </p:spPr>
      </p:pic>
      <p:pic>
        <p:nvPicPr>
          <p:cNvPr id="5" name="Picture 4"/>
          <p:cNvPicPr>
            <a:picLocks noChangeAspect="1"/>
          </p:cNvPicPr>
          <p:nvPr/>
        </p:nvPicPr>
        <p:blipFill>
          <a:blip r:embed="rId4"/>
          <a:stretch>
            <a:fillRect/>
          </a:stretch>
        </p:blipFill>
        <p:spPr>
          <a:xfrm>
            <a:off x="-1567880" y="2508891"/>
            <a:ext cx="7289935" cy="4271690"/>
          </a:xfrm>
          <a:prstGeom prst="rect">
            <a:avLst/>
          </a:prstGeom>
        </p:spPr>
      </p:pic>
      <p:sp>
        <p:nvSpPr>
          <p:cNvPr id="6" name="TextBox 5"/>
          <p:cNvSpPr txBox="1"/>
          <p:nvPr/>
        </p:nvSpPr>
        <p:spPr>
          <a:xfrm>
            <a:off x="1826541" y="6020269"/>
            <a:ext cx="1697476" cy="646331"/>
          </a:xfrm>
          <a:prstGeom prst="rect">
            <a:avLst/>
          </a:prstGeom>
          <a:noFill/>
        </p:spPr>
        <p:txBody>
          <a:bodyPr wrap="square" rtlCol="0">
            <a:spAutoFit/>
          </a:bodyPr>
          <a:lstStyle/>
          <a:p>
            <a:r>
              <a:rPr lang="en-US" dirty="0" smtClean="0"/>
              <a:t>Long Axis: Normal</a:t>
            </a:r>
            <a:endParaRPr lang="en-US" dirty="0"/>
          </a:p>
        </p:txBody>
      </p:sp>
      <p:sp>
        <p:nvSpPr>
          <p:cNvPr id="7" name="Right Arrow 6"/>
          <p:cNvSpPr/>
          <p:nvPr/>
        </p:nvSpPr>
        <p:spPr>
          <a:xfrm rot="5400000">
            <a:off x="9428643" y="2992738"/>
            <a:ext cx="860552" cy="353260"/>
          </a:xfrm>
          <a:prstGeom prst="rightArrow">
            <a:avLst/>
          </a:prstGeom>
          <a:solidFill>
            <a:srgbClr val="E3EF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6809590" y="1921419"/>
            <a:ext cx="3439138" cy="461665"/>
          </a:xfrm>
          <a:prstGeom prst="rect">
            <a:avLst/>
          </a:prstGeom>
        </p:spPr>
        <p:txBody>
          <a:bodyPr wrap="square">
            <a:spAutoFit/>
          </a:bodyPr>
          <a:lstStyle/>
          <a:p>
            <a:r>
              <a:rPr lang="en-US" sz="2400" dirty="0" smtClean="0"/>
              <a:t>Grade 2 </a:t>
            </a:r>
            <a:r>
              <a:rPr lang="en-US" sz="2400" dirty="0"/>
              <a:t>T</a:t>
            </a:r>
            <a:r>
              <a:rPr lang="en-US" sz="2400" dirty="0" smtClean="0"/>
              <a:t>ear</a:t>
            </a:r>
            <a:endParaRPr lang="en-US" sz="2400" dirty="0"/>
          </a:p>
        </p:txBody>
      </p:sp>
    </p:spTree>
    <p:extLst>
      <p:ext uri="{BB962C8B-B14F-4D97-AF65-F5344CB8AC3E}">
        <p14:creationId xmlns:p14="http://schemas.microsoft.com/office/powerpoint/2010/main" val="16229889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Ultrasound: Hamstring</a:t>
            </a:r>
            <a:endParaRPr lang="en-US" dirty="0"/>
          </a:p>
        </p:txBody>
      </p:sp>
      <p:sp>
        <p:nvSpPr>
          <p:cNvPr id="3" name="Content Placeholder 2"/>
          <p:cNvSpPr>
            <a:spLocks noGrp="1"/>
          </p:cNvSpPr>
          <p:nvPr>
            <p:ph idx="1"/>
          </p:nvPr>
        </p:nvSpPr>
        <p:spPr/>
        <p:txBody>
          <a:bodyPr/>
          <a:lstStyle/>
          <a:p>
            <a:r>
              <a:rPr lang="en-US" dirty="0" smtClean="0"/>
              <a:t>US imaging as </a:t>
            </a:r>
            <a:r>
              <a:rPr lang="en-US" dirty="0"/>
              <a:t>useful as MRI </a:t>
            </a:r>
            <a:endParaRPr lang="en-US" dirty="0" smtClean="0"/>
          </a:p>
          <a:p>
            <a:pPr lvl="1"/>
            <a:r>
              <a:rPr lang="en-US" dirty="0" smtClean="0"/>
              <a:t>Acute more than serial exams</a:t>
            </a:r>
          </a:p>
          <a:p>
            <a:pPr lvl="1"/>
            <a:endParaRPr lang="en-US" dirty="0"/>
          </a:p>
          <a:p>
            <a:r>
              <a:rPr lang="en-US" dirty="0"/>
              <a:t>Strain Length &gt; Cross Sectional Area </a:t>
            </a:r>
          </a:p>
          <a:p>
            <a:pPr lvl="1"/>
            <a:r>
              <a:rPr lang="en-US" dirty="0"/>
              <a:t>Time loss</a:t>
            </a:r>
          </a:p>
          <a:p>
            <a:pPr lvl="1"/>
            <a:r>
              <a:rPr lang="en-US" dirty="0"/>
              <a:t>Return to play </a:t>
            </a:r>
          </a:p>
          <a:p>
            <a:pPr marL="274320" lvl="1" indent="0">
              <a:buNone/>
            </a:pPr>
            <a:endParaRPr lang="en-US" dirty="0" smtClean="0"/>
          </a:p>
          <a:p>
            <a:r>
              <a:rPr lang="en-US" dirty="0" smtClean="0"/>
              <a:t>MRI negative</a:t>
            </a:r>
          </a:p>
          <a:p>
            <a:pPr lvl="1"/>
            <a:r>
              <a:rPr lang="en-US" dirty="0" smtClean="0"/>
              <a:t>6.6 days RTP</a:t>
            </a:r>
          </a:p>
          <a:p>
            <a:r>
              <a:rPr lang="en-US" dirty="0" smtClean="0"/>
              <a:t>MRI </a:t>
            </a:r>
            <a:r>
              <a:rPr lang="en-US" dirty="0"/>
              <a:t>positive group </a:t>
            </a:r>
            <a:endParaRPr lang="en-US" dirty="0" smtClean="0"/>
          </a:p>
          <a:p>
            <a:pPr lvl="1"/>
            <a:r>
              <a:rPr lang="en-US" dirty="0" smtClean="0"/>
              <a:t>20.2 days RTP</a:t>
            </a:r>
            <a:endParaRPr lang="en-US" dirty="0"/>
          </a:p>
          <a:p>
            <a:pPr marL="0" indent="0">
              <a:buNone/>
            </a:pPr>
            <a:endParaRPr lang="en-US" dirty="0"/>
          </a:p>
        </p:txBody>
      </p:sp>
    </p:spTree>
    <p:extLst>
      <p:ext uri="{BB962C8B-B14F-4D97-AF65-F5344CB8AC3E}">
        <p14:creationId xmlns:p14="http://schemas.microsoft.com/office/powerpoint/2010/main" val="4222654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Femoroacetabular Impingement (FAI)</a:t>
            </a:r>
            <a:endParaRPr lang="en-US" dirty="0"/>
          </a:p>
        </p:txBody>
      </p:sp>
      <p:sp>
        <p:nvSpPr>
          <p:cNvPr id="3" name="Content Placeholder 2"/>
          <p:cNvSpPr>
            <a:spLocks noGrp="1"/>
          </p:cNvSpPr>
          <p:nvPr>
            <p:ph idx="1"/>
          </p:nvPr>
        </p:nvSpPr>
        <p:spPr>
          <a:xfrm>
            <a:off x="488373" y="1828800"/>
            <a:ext cx="9368859" cy="5029200"/>
          </a:xfrm>
        </p:spPr>
        <p:txBody>
          <a:bodyPr>
            <a:normAutofit/>
          </a:bodyPr>
          <a:lstStyle/>
          <a:p>
            <a:r>
              <a:rPr lang="en-US" dirty="0" smtClean="0"/>
              <a:t>Overall Incidence</a:t>
            </a:r>
          </a:p>
          <a:p>
            <a:pPr lvl="1"/>
            <a:r>
              <a:rPr lang="en-US" sz="1800" dirty="0"/>
              <a:t>NCAA Division I </a:t>
            </a:r>
            <a:r>
              <a:rPr lang="en-US" sz="1800" dirty="0" smtClean="0"/>
              <a:t>cohort</a:t>
            </a:r>
          </a:p>
          <a:p>
            <a:pPr lvl="2"/>
            <a:r>
              <a:rPr lang="en-US" sz="1800" dirty="0" smtClean="0"/>
              <a:t>3% symptomatic FAI</a:t>
            </a:r>
            <a:endParaRPr lang="en-US" sz="1800" dirty="0"/>
          </a:p>
          <a:p>
            <a:r>
              <a:rPr lang="en-US" dirty="0" smtClean="0"/>
              <a:t>Pincer</a:t>
            </a:r>
          </a:p>
          <a:p>
            <a:pPr lvl="1"/>
            <a:r>
              <a:rPr lang="en-US" sz="1800" dirty="0"/>
              <a:t>I</a:t>
            </a:r>
            <a:r>
              <a:rPr lang="en-US" sz="1800" dirty="0" smtClean="0"/>
              <a:t>ncidence </a:t>
            </a:r>
          </a:p>
          <a:p>
            <a:pPr lvl="2"/>
            <a:r>
              <a:rPr lang="en-US" sz="1800" dirty="0" smtClean="0"/>
              <a:t>Female=Male</a:t>
            </a:r>
          </a:p>
          <a:p>
            <a:pPr lvl="2"/>
            <a:r>
              <a:rPr lang="en-US" sz="1800" dirty="0"/>
              <a:t>A</a:t>
            </a:r>
            <a:r>
              <a:rPr lang="en-US" sz="1800" dirty="0" smtClean="0"/>
              <a:t>symptomatic pincer 67%</a:t>
            </a:r>
          </a:p>
          <a:p>
            <a:pPr lvl="1"/>
            <a:r>
              <a:rPr lang="en-US" sz="1800" dirty="0" smtClean="0"/>
              <a:t>Labrum injury first </a:t>
            </a:r>
          </a:p>
          <a:p>
            <a:pPr marL="274320" lvl="1" indent="0">
              <a:buNone/>
            </a:pPr>
            <a:endParaRPr lang="en-US" sz="1800" dirty="0" smtClean="0"/>
          </a:p>
          <a:p>
            <a:r>
              <a:rPr lang="en-US" dirty="0" smtClean="0"/>
              <a:t>Cam</a:t>
            </a:r>
          </a:p>
          <a:p>
            <a:pPr lvl="1"/>
            <a:r>
              <a:rPr lang="en-US" sz="1800" dirty="0" smtClean="0"/>
              <a:t>Incidence</a:t>
            </a:r>
          </a:p>
          <a:p>
            <a:pPr lvl="2"/>
            <a:r>
              <a:rPr lang="en-US" sz="1800" dirty="0"/>
              <a:t>Men </a:t>
            </a:r>
            <a:r>
              <a:rPr lang="en-US" sz="1800" dirty="0" smtClean="0"/>
              <a:t>3:1</a:t>
            </a:r>
          </a:p>
          <a:p>
            <a:pPr lvl="2"/>
            <a:r>
              <a:rPr lang="en-US" sz="1800" dirty="0"/>
              <a:t>Asymptomatic cam 23</a:t>
            </a:r>
            <a:r>
              <a:rPr lang="en-US" sz="1800" dirty="0" smtClean="0"/>
              <a:t>%</a:t>
            </a:r>
          </a:p>
          <a:p>
            <a:pPr lvl="1"/>
            <a:r>
              <a:rPr lang="en-US" sz="1800" dirty="0" smtClean="0"/>
              <a:t>Cartilage injury first</a:t>
            </a:r>
          </a:p>
        </p:txBody>
      </p:sp>
      <p:pic>
        <p:nvPicPr>
          <p:cNvPr id="4" name="Picture 3"/>
          <p:cNvPicPr>
            <a:picLocks noChangeAspect="1"/>
          </p:cNvPicPr>
          <p:nvPr/>
        </p:nvPicPr>
        <p:blipFill>
          <a:blip r:embed="rId3"/>
          <a:stretch>
            <a:fillRect/>
          </a:stretch>
        </p:blipFill>
        <p:spPr>
          <a:xfrm>
            <a:off x="4349348" y="2067226"/>
            <a:ext cx="3163147" cy="2454166"/>
          </a:xfrm>
          <a:prstGeom prst="rect">
            <a:avLst/>
          </a:prstGeom>
        </p:spPr>
      </p:pic>
      <p:pic>
        <p:nvPicPr>
          <p:cNvPr id="6" name="Picture 5"/>
          <p:cNvPicPr>
            <a:picLocks noChangeAspect="1"/>
          </p:cNvPicPr>
          <p:nvPr/>
        </p:nvPicPr>
        <p:blipFill>
          <a:blip r:embed="rId4"/>
          <a:stretch>
            <a:fillRect/>
          </a:stretch>
        </p:blipFill>
        <p:spPr>
          <a:xfrm>
            <a:off x="7512495" y="1506071"/>
            <a:ext cx="4766044" cy="3576476"/>
          </a:xfrm>
          <a:prstGeom prst="rect">
            <a:avLst/>
          </a:prstGeom>
        </p:spPr>
      </p:pic>
    </p:spTree>
    <p:extLst>
      <p:ext uri="{BB962C8B-B14F-4D97-AF65-F5344CB8AC3E}">
        <p14:creationId xmlns:p14="http://schemas.microsoft.com/office/powerpoint/2010/main" val="1592617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Femoroacetabular Impingement (FAI)</a:t>
            </a:r>
          </a:p>
        </p:txBody>
      </p:sp>
      <p:sp>
        <p:nvSpPr>
          <p:cNvPr id="3" name="Content Placeholder 2"/>
          <p:cNvSpPr>
            <a:spLocks noGrp="1"/>
          </p:cNvSpPr>
          <p:nvPr>
            <p:ph idx="1"/>
          </p:nvPr>
        </p:nvSpPr>
        <p:spPr/>
        <p:txBody>
          <a:bodyPr>
            <a:normAutofit/>
          </a:bodyPr>
          <a:lstStyle/>
          <a:p>
            <a:pPr marL="0" indent="0">
              <a:buNone/>
            </a:pPr>
            <a:r>
              <a:rPr lang="en-US" dirty="0" smtClean="0"/>
              <a:t>History:</a:t>
            </a:r>
          </a:p>
          <a:p>
            <a:r>
              <a:rPr lang="en-US" dirty="0" smtClean="0"/>
              <a:t>Often report “tight hips”</a:t>
            </a:r>
          </a:p>
          <a:p>
            <a:r>
              <a:rPr lang="en-US" dirty="0" smtClean="0"/>
              <a:t>“C sign”</a:t>
            </a:r>
          </a:p>
          <a:p>
            <a:r>
              <a:rPr lang="en-US" dirty="0" smtClean="0"/>
              <a:t>Stabbing pain</a:t>
            </a:r>
          </a:p>
          <a:p>
            <a:r>
              <a:rPr lang="en-US" dirty="0" smtClean="0"/>
              <a:t>Catching</a:t>
            </a:r>
          </a:p>
          <a:p>
            <a:pPr lvl="1"/>
            <a:r>
              <a:rPr lang="en-US" dirty="0" smtClean="0"/>
              <a:t>turning, twisting, pivoting</a:t>
            </a:r>
          </a:p>
          <a:p>
            <a:r>
              <a:rPr lang="en-US" dirty="0"/>
              <a:t>Pain </a:t>
            </a:r>
            <a:r>
              <a:rPr lang="en-US" dirty="0" smtClean="0"/>
              <a:t>rising </a:t>
            </a:r>
            <a:r>
              <a:rPr lang="en-US" dirty="0"/>
              <a:t>from </a:t>
            </a:r>
            <a:r>
              <a:rPr lang="en-US" dirty="0" smtClean="0"/>
              <a:t>chair</a:t>
            </a:r>
          </a:p>
          <a:p>
            <a:pPr lvl="1"/>
            <a:r>
              <a:rPr lang="en-US" dirty="0" smtClean="0"/>
              <a:t>Flexed hip with resistance</a:t>
            </a:r>
          </a:p>
          <a:p>
            <a:r>
              <a:rPr lang="en-US" dirty="0"/>
              <a:t>Usually gradual </a:t>
            </a:r>
          </a:p>
          <a:p>
            <a:pPr lvl="1"/>
            <a:r>
              <a:rPr lang="en-US" dirty="0"/>
              <a:t>can be </a:t>
            </a:r>
            <a:r>
              <a:rPr lang="en-US" dirty="0" smtClean="0"/>
              <a:t>acute</a:t>
            </a:r>
            <a:r>
              <a:rPr lang="en-US" dirty="0"/>
              <a:t/>
            </a:r>
            <a:br>
              <a:rPr lang="en-US" dirty="0"/>
            </a:br>
            <a:endParaRPr lang="en-US" dirty="0"/>
          </a:p>
        </p:txBody>
      </p:sp>
      <p:pic>
        <p:nvPicPr>
          <p:cNvPr id="5" name="Picture 4"/>
          <p:cNvPicPr>
            <a:picLocks noChangeAspect="1"/>
          </p:cNvPicPr>
          <p:nvPr/>
        </p:nvPicPr>
        <p:blipFill>
          <a:blip r:embed="rId2"/>
          <a:stretch>
            <a:fillRect/>
          </a:stretch>
        </p:blipFill>
        <p:spPr>
          <a:xfrm>
            <a:off x="6068388" y="1691322"/>
            <a:ext cx="3788843" cy="4037910"/>
          </a:xfrm>
          <a:prstGeom prst="rect">
            <a:avLst/>
          </a:prstGeom>
        </p:spPr>
      </p:pic>
    </p:spTree>
    <p:extLst>
      <p:ext uri="{BB962C8B-B14F-4D97-AF65-F5344CB8AC3E}">
        <p14:creationId xmlns:p14="http://schemas.microsoft.com/office/powerpoint/2010/main" val="2757071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Femoroacetabular Impingement (FAI)</a:t>
            </a:r>
          </a:p>
        </p:txBody>
      </p:sp>
      <p:sp>
        <p:nvSpPr>
          <p:cNvPr id="3" name="Content Placeholder 2"/>
          <p:cNvSpPr>
            <a:spLocks noGrp="1"/>
          </p:cNvSpPr>
          <p:nvPr>
            <p:ph idx="1"/>
          </p:nvPr>
        </p:nvSpPr>
        <p:spPr>
          <a:xfrm>
            <a:off x="679981" y="1953492"/>
            <a:ext cx="8595360" cy="3387436"/>
          </a:xfrm>
        </p:spPr>
        <p:txBody>
          <a:bodyPr>
            <a:normAutofit/>
          </a:bodyPr>
          <a:lstStyle/>
          <a:p>
            <a:pPr marL="0" indent="0">
              <a:buNone/>
            </a:pPr>
            <a:r>
              <a:rPr lang="en-US" dirty="0"/>
              <a:t>Physical </a:t>
            </a:r>
            <a:r>
              <a:rPr lang="en-US" dirty="0" smtClean="0"/>
              <a:t>exam</a:t>
            </a:r>
          </a:p>
          <a:p>
            <a:r>
              <a:rPr lang="en-US" dirty="0" smtClean="0"/>
              <a:t>60% of athletes treated for 7 mos before recognized as </a:t>
            </a:r>
            <a:r>
              <a:rPr lang="en-US" dirty="0" err="1" smtClean="0"/>
              <a:t>intraarticular</a:t>
            </a:r>
            <a:r>
              <a:rPr lang="en-US" dirty="0" smtClean="0"/>
              <a:t> problem </a:t>
            </a:r>
          </a:p>
          <a:p>
            <a:r>
              <a:rPr lang="en-US" dirty="0" smtClean="0"/>
              <a:t>+log roll</a:t>
            </a:r>
          </a:p>
          <a:p>
            <a:r>
              <a:rPr lang="en-US" dirty="0" smtClean="0"/>
              <a:t>Reduced internal rotation…Not Always</a:t>
            </a:r>
          </a:p>
          <a:p>
            <a:pPr lvl="1"/>
            <a:r>
              <a:rPr lang="en-US" dirty="0"/>
              <a:t> (&lt;30° with hip flexed to 90</a:t>
            </a:r>
            <a:r>
              <a:rPr lang="en-US" dirty="0" smtClean="0"/>
              <a:t>)</a:t>
            </a:r>
          </a:p>
          <a:p>
            <a:r>
              <a:rPr lang="en-US" dirty="0" smtClean="0"/>
              <a:t>FLAIR aka FADIR</a:t>
            </a:r>
          </a:p>
        </p:txBody>
      </p:sp>
      <p:pic>
        <p:nvPicPr>
          <p:cNvPr id="5" name="Picture 4"/>
          <p:cNvPicPr>
            <a:picLocks noChangeAspect="1"/>
          </p:cNvPicPr>
          <p:nvPr/>
        </p:nvPicPr>
        <p:blipFill>
          <a:blip r:embed="rId3"/>
          <a:stretch>
            <a:fillRect/>
          </a:stretch>
        </p:blipFill>
        <p:spPr>
          <a:xfrm>
            <a:off x="9522789" y="3881980"/>
            <a:ext cx="2669211" cy="2917895"/>
          </a:xfrm>
          <a:prstGeom prst="rect">
            <a:avLst/>
          </a:prstGeom>
        </p:spPr>
      </p:pic>
      <p:pic>
        <p:nvPicPr>
          <p:cNvPr id="6" name="Picture 5"/>
          <p:cNvPicPr>
            <a:picLocks noChangeAspect="1"/>
          </p:cNvPicPr>
          <p:nvPr/>
        </p:nvPicPr>
        <p:blipFill>
          <a:blip r:embed="rId4"/>
          <a:stretch>
            <a:fillRect/>
          </a:stretch>
        </p:blipFill>
        <p:spPr>
          <a:xfrm>
            <a:off x="9522789" y="1196224"/>
            <a:ext cx="2669211" cy="2608890"/>
          </a:xfrm>
          <a:prstGeom prst="rect">
            <a:avLst/>
          </a:prstGeom>
        </p:spPr>
      </p:pic>
    </p:spTree>
    <p:extLst>
      <p:ext uri="{BB962C8B-B14F-4D97-AF65-F5344CB8AC3E}">
        <p14:creationId xmlns:p14="http://schemas.microsoft.com/office/powerpoint/2010/main" val="3968884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p:txBody>
          <a:bodyPr/>
          <a:lstStyle/>
          <a:p>
            <a:r>
              <a:rPr lang="en-US" dirty="0" smtClean="0"/>
              <a:t>I have no financial relationships with commercial interests/organizations that provide goods or services directly or indirectly to patients that relates to this presentation.</a:t>
            </a:r>
            <a:endParaRPr lang="en-US" dirty="0"/>
          </a:p>
        </p:txBody>
      </p:sp>
    </p:spTree>
    <p:extLst>
      <p:ext uri="{BB962C8B-B14F-4D97-AF65-F5344CB8AC3E}">
        <p14:creationId xmlns:p14="http://schemas.microsoft.com/office/powerpoint/2010/main" val="9611286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a:t>
            </a:r>
            <a:endParaRPr lang="en-US" dirty="0"/>
          </a:p>
        </p:txBody>
      </p:sp>
      <p:sp>
        <p:nvSpPr>
          <p:cNvPr id="3" name="Content Placeholder 2"/>
          <p:cNvSpPr>
            <a:spLocks noGrp="1"/>
          </p:cNvSpPr>
          <p:nvPr>
            <p:ph idx="1"/>
          </p:nvPr>
        </p:nvSpPr>
        <p:spPr>
          <a:xfrm>
            <a:off x="854363" y="2057082"/>
            <a:ext cx="8595360" cy="4351337"/>
          </a:xfrm>
        </p:spPr>
        <p:txBody>
          <a:bodyPr/>
          <a:lstStyle/>
          <a:p>
            <a:r>
              <a:rPr lang="en-US" dirty="0" smtClean="0"/>
              <a:t>Treatment</a:t>
            </a:r>
          </a:p>
          <a:p>
            <a:pPr lvl="1"/>
            <a:r>
              <a:rPr lang="en-US" sz="1800" dirty="0" smtClean="0"/>
              <a:t>25-50</a:t>
            </a:r>
            <a:r>
              <a:rPr lang="en-US" sz="1800" dirty="0"/>
              <a:t>% </a:t>
            </a:r>
            <a:r>
              <a:rPr lang="en-US" sz="1800" dirty="0" smtClean="0"/>
              <a:t>treated surgically </a:t>
            </a:r>
          </a:p>
          <a:p>
            <a:pPr lvl="2"/>
            <a:r>
              <a:rPr lang="en-US" sz="1800" dirty="0" smtClean="0"/>
              <a:t>Athletes </a:t>
            </a:r>
            <a:r>
              <a:rPr lang="en-US" sz="1800" dirty="0"/>
              <a:t>not more likely to choose surgery than </a:t>
            </a:r>
            <a:r>
              <a:rPr lang="en-US" sz="1800" dirty="0" smtClean="0"/>
              <a:t>non-athletes</a:t>
            </a:r>
          </a:p>
          <a:p>
            <a:pPr lvl="1"/>
            <a:r>
              <a:rPr lang="en-US" sz="1800" dirty="0" smtClean="0"/>
              <a:t>Bony restrictions </a:t>
            </a:r>
          </a:p>
          <a:p>
            <a:pPr lvl="2"/>
            <a:r>
              <a:rPr lang="en-US" sz="1800" dirty="0" smtClean="0"/>
              <a:t>make rehab-mobilization often ineffective</a:t>
            </a:r>
            <a:endParaRPr lang="en-US" sz="1800" dirty="0"/>
          </a:p>
          <a:p>
            <a:pPr lvl="1"/>
            <a:r>
              <a:rPr lang="en-US" sz="1800" dirty="0"/>
              <a:t>Activity or dose </a:t>
            </a:r>
            <a:r>
              <a:rPr lang="en-US" sz="1800" dirty="0" smtClean="0"/>
              <a:t>modification</a:t>
            </a:r>
            <a:endParaRPr lang="en-US" sz="1800" dirty="0"/>
          </a:p>
          <a:p>
            <a:pPr lvl="1"/>
            <a:endParaRPr lang="en-US" dirty="0" smtClean="0"/>
          </a:p>
          <a:p>
            <a:pPr lvl="1"/>
            <a:endParaRPr lang="en-US" dirty="0"/>
          </a:p>
        </p:txBody>
      </p:sp>
      <p:pic>
        <p:nvPicPr>
          <p:cNvPr id="4" name="Picture 3"/>
          <p:cNvPicPr>
            <a:picLocks noChangeAspect="1"/>
          </p:cNvPicPr>
          <p:nvPr/>
        </p:nvPicPr>
        <p:blipFill>
          <a:blip r:embed="rId3"/>
          <a:stretch>
            <a:fillRect/>
          </a:stretch>
        </p:blipFill>
        <p:spPr>
          <a:xfrm>
            <a:off x="5152043" y="0"/>
            <a:ext cx="7039957" cy="2391109"/>
          </a:xfrm>
          <a:prstGeom prst="rect">
            <a:avLst/>
          </a:prstGeom>
        </p:spPr>
      </p:pic>
      <p:pic>
        <p:nvPicPr>
          <p:cNvPr id="5" name="Picture 4"/>
          <p:cNvPicPr>
            <a:picLocks noChangeAspect="1"/>
          </p:cNvPicPr>
          <p:nvPr/>
        </p:nvPicPr>
        <p:blipFill>
          <a:blip r:embed="rId4"/>
          <a:stretch>
            <a:fillRect/>
          </a:stretch>
        </p:blipFill>
        <p:spPr>
          <a:xfrm>
            <a:off x="7600309" y="3552364"/>
            <a:ext cx="4591691" cy="3305636"/>
          </a:xfrm>
          <a:prstGeom prst="rect">
            <a:avLst/>
          </a:prstGeom>
        </p:spPr>
      </p:pic>
    </p:spTree>
    <p:extLst>
      <p:ext uri="{BB962C8B-B14F-4D97-AF65-F5344CB8AC3E}">
        <p14:creationId xmlns:p14="http://schemas.microsoft.com/office/powerpoint/2010/main" val="370204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779" y="207817"/>
            <a:ext cx="9692640" cy="335817"/>
          </a:xfrm>
        </p:spPr>
        <p:txBody>
          <a:bodyPr>
            <a:normAutofit fontScale="90000"/>
          </a:bodyPr>
          <a:lstStyle/>
          <a:p>
            <a:r>
              <a:rPr lang="en-US" dirty="0" smtClean="0"/>
              <a:t>Sources </a:t>
            </a:r>
            <a:endParaRPr lang="en-US" dirty="0"/>
          </a:p>
        </p:txBody>
      </p:sp>
      <p:sp>
        <p:nvSpPr>
          <p:cNvPr id="3" name="Content Placeholder 2"/>
          <p:cNvSpPr>
            <a:spLocks noGrp="1"/>
          </p:cNvSpPr>
          <p:nvPr>
            <p:ph idx="1"/>
          </p:nvPr>
        </p:nvSpPr>
        <p:spPr>
          <a:xfrm>
            <a:off x="87493" y="450883"/>
            <a:ext cx="11925211" cy="6230471"/>
          </a:xfrm>
        </p:spPr>
        <p:txBody>
          <a:bodyPr>
            <a:normAutofit fontScale="77500" lnSpcReduction="20000"/>
          </a:bodyPr>
          <a:lstStyle/>
          <a:p>
            <a:r>
              <a:rPr lang="en-US" sz="1600" dirty="0" err="1"/>
              <a:t>Kerbel</a:t>
            </a:r>
            <a:r>
              <a:rPr lang="en-US" sz="1600" dirty="0"/>
              <a:t> YE, Smith CM, </a:t>
            </a:r>
            <a:r>
              <a:rPr lang="en-US" sz="1600" dirty="0" err="1"/>
              <a:t>Prodromo</a:t>
            </a:r>
            <a:r>
              <a:rPr lang="en-US" sz="1600" dirty="0"/>
              <a:t> JP, </a:t>
            </a:r>
            <a:r>
              <a:rPr lang="en-US" sz="1600" dirty="0" err="1"/>
              <a:t>Nzeogu</a:t>
            </a:r>
            <a:r>
              <a:rPr lang="en-US" sz="1600" dirty="0"/>
              <a:t> MI, </a:t>
            </a:r>
            <a:r>
              <a:rPr lang="en-US" sz="1600" dirty="0" err="1"/>
              <a:t>Mulcahey</a:t>
            </a:r>
            <a:r>
              <a:rPr lang="en-US" sz="1600" dirty="0"/>
              <a:t> MK. Epidemiology of Hip and Groin Injuries in Collegiate Athletes in the United States. </a:t>
            </a:r>
            <a:r>
              <a:rPr lang="en-US" sz="1600" dirty="0" err="1"/>
              <a:t>Orthop</a:t>
            </a:r>
            <a:r>
              <a:rPr lang="en-US" sz="1600" dirty="0"/>
              <a:t> J Sports Med. 2018 May 11;6(5):2325967118771676. </a:t>
            </a:r>
            <a:r>
              <a:rPr lang="en-US" sz="1600" dirty="0" err="1"/>
              <a:t>doi</a:t>
            </a:r>
            <a:r>
              <a:rPr lang="en-US" sz="1600" dirty="0"/>
              <a:t>: 10.1177/2325967118771676. PMID: 29780846; PMCID: PMC5952296</a:t>
            </a:r>
            <a:r>
              <a:rPr lang="en-US" sz="1600" dirty="0" smtClean="0"/>
              <a:t>.</a:t>
            </a:r>
          </a:p>
          <a:p>
            <a:r>
              <a:rPr lang="en-US" sz="1600" dirty="0" err="1"/>
              <a:t>Falvey</a:t>
            </a:r>
            <a:r>
              <a:rPr lang="en-US" sz="1600" dirty="0"/>
              <a:t> ÉC, King E, Kinsella S</a:t>
            </a:r>
            <a:r>
              <a:rPr lang="en-US" sz="1600" i="1" dirty="0"/>
              <a:t>, et </a:t>
            </a:r>
            <a:r>
              <a:rPr lang="en-US" sz="1600" i="1" dirty="0" smtClean="0"/>
              <a:t>al</a:t>
            </a:r>
            <a:r>
              <a:rPr lang="en-US" sz="1600" dirty="0" smtClean="0"/>
              <a:t>.  Athletic </a:t>
            </a:r>
            <a:r>
              <a:rPr lang="en-US" sz="1600" dirty="0"/>
              <a:t>groin pain (part 1): a prospective anatomical diagnosis of 382 patients—clinical findings, MRI findings and patient-reported outcome measures at </a:t>
            </a:r>
            <a:r>
              <a:rPr lang="en-US" sz="1600" dirty="0" smtClean="0"/>
              <a:t>baseline.  </a:t>
            </a:r>
            <a:r>
              <a:rPr lang="en-US" sz="1600" i="1" dirty="0" smtClean="0"/>
              <a:t>British </a:t>
            </a:r>
            <a:r>
              <a:rPr lang="en-US" sz="1600" i="1" dirty="0"/>
              <a:t>Journal of Sports Medicine </a:t>
            </a:r>
            <a:r>
              <a:rPr lang="en-US" sz="1600" dirty="0"/>
              <a:t>2016;</a:t>
            </a:r>
            <a:r>
              <a:rPr lang="en-US" sz="1600" b="1" dirty="0"/>
              <a:t>50:</a:t>
            </a:r>
            <a:r>
              <a:rPr lang="en-US" sz="1600" dirty="0"/>
              <a:t>423-430</a:t>
            </a:r>
            <a:r>
              <a:rPr lang="en-US" sz="1600" dirty="0" smtClean="0"/>
              <a:t>.</a:t>
            </a:r>
          </a:p>
          <a:p>
            <a:r>
              <a:rPr lang="en-US" sz="1600" dirty="0"/>
              <a:t>Byrd JW. Femoroacetabular impingement in athletes, part 1: cause and assessment. Sports Health. 2010 Jul;2(4):321-33. </a:t>
            </a:r>
            <a:r>
              <a:rPr lang="en-US" sz="1600" dirty="0" err="1"/>
              <a:t>doi</a:t>
            </a:r>
            <a:r>
              <a:rPr lang="en-US" sz="1600" dirty="0"/>
              <a:t>: 10.1177/1941738110368392. PMID: 23015955; PMCID: PMC3445094</a:t>
            </a:r>
            <a:r>
              <a:rPr lang="en-US" sz="1600" dirty="0" smtClean="0"/>
              <a:t>.</a:t>
            </a:r>
          </a:p>
          <a:p>
            <a:r>
              <a:rPr lang="en-US" sz="1600" dirty="0"/>
              <a:t>Byrd JW. Femoroacetabular Impingement in Athletes, Part II: Treatment and Outcomes. Sports Health. 2010 Sep;2(5):403-9. </a:t>
            </a:r>
            <a:r>
              <a:rPr lang="en-US" sz="1600" dirty="0" err="1"/>
              <a:t>doi</a:t>
            </a:r>
            <a:r>
              <a:rPr lang="en-US" sz="1600" dirty="0"/>
              <a:t>: 10.1177/1941738110378987. PMID: 23015968; PMCID: PMC3445055</a:t>
            </a:r>
            <a:r>
              <a:rPr lang="en-US" sz="1600" dirty="0" smtClean="0"/>
              <a:t>.</a:t>
            </a:r>
          </a:p>
          <a:p>
            <a:r>
              <a:rPr lang="en-US" sz="1600" dirty="0"/>
              <a:t>Collis RW, McCullough AB, Ng C, Prather H, </a:t>
            </a:r>
            <a:r>
              <a:rPr lang="en-US" sz="1600" dirty="0" err="1"/>
              <a:t>Colditz</a:t>
            </a:r>
            <a:r>
              <a:rPr lang="en-US" sz="1600" dirty="0"/>
              <a:t> GA, </a:t>
            </a:r>
            <a:r>
              <a:rPr lang="en-US" sz="1600" dirty="0" err="1"/>
              <a:t>Clohisy</a:t>
            </a:r>
            <a:r>
              <a:rPr lang="en-US" sz="1600" dirty="0"/>
              <a:t> JC, Cheng AL. Rate of Surgery and Baseline Characteristics Associated With Surgery Progression in Young Athletes With </a:t>
            </a:r>
            <a:r>
              <a:rPr lang="en-US" sz="1600" dirty="0" err="1"/>
              <a:t>Prearthritic</a:t>
            </a:r>
            <a:r>
              <a:rPr lang="en-US" sz="1600" dirty="0"/>
              <a:t> Hip Disorders. </a:t>
            </a:r>
            <a:r>
              <a:rPr lang="en-US" sz="1600" dirty="0" err="1"/>
              <a:t>Orthop</a:t>
            </a:r>
            <a:r>
              <a:rPr lang="en-US" sz="1600" dirty="0"/>
              <a:t> J Sports Med. 2020 Nov 24;8(11):2325967120969863. </a:t>
            </a:r>
            <a:r>
              <a:rPr lang="en-US" sz="1600" dirty="0" err="1"/>
              <a:t>doi</a:t>
            </a:r>
            <a:r>
              <a:rPr lang="en-US" sz="1600" dirty="0"/>
              <a:t>: 10.1177/2325967120969863. PMID: 33294476; PMCID: PMC7705795</a:t>
            </a:r>
            <a:r>
              <a:rPr lang="en-US" sz="1600" dirty="0" smtClean="0"/>
              <a:t>.</a:t>
            </a:r>
          </a:p>
          <a:p>
            <a:r>
              <a:rPr lang="en-US" sz="1600" dirty="0"/>
              <a:t>Frank JM, Harris JD, Erickson BJ, </a:t>
            </a:r>
            <a:r>
              <a:rPr lang="en-US" sz="1600" dirty="0" err="1"/>
              <a:t>Slikker</a:t>
            </a:r>
            <a:r>
              <a:rPr lang="en-US" sz="1600" dirty="0"/>
              <a:t> W 3rd, Bush-Joseph CA, </a:t>
            </a:r>
            <a:r>
              <a:rPr lang="en-US" sz="1600" dirty="0" err="1"/>
              <a:t>Salata</a:t>
            </a:r>
            <a:r>
              <a:rPr lang="en-US" sz="1600" dirty="0"/>
              <a:t> MJ, </a:t>
            </a:r>
            <a:r>
              <a:rPr lang="en-US" sz="1600" dirty="0" err="1"/>
              <a:t>Nho</a:t>
            </a:r>
            <a:r>
              <a:rPr lang="en-US" sz="1600" dirty="0"/>
              <a:t> SJ. Prevalence of Femoroacetabular Impingement Imaging Findings in Asymptomatic Volunteers: A Systematic Review. Arthroscopy. 2015 Jun;31(6):1199-204. </a:t>
            </a:r>
            <a:r>
              <a:rPr lang="en-US" sz="1600" dirty="0" err="1"/>
              <a:t>doi</a:t>
            </a:r>
            <a:r>
              <a:rPr lang="en-US" sz="1600" dirty="0"/>
              <a:t>: 10.1016/j.arthro.2014.11.042. </a:t>
            </a:r>
            <a:r>
              <a:rPr lang="en-US" sz="1600" dirty="0" err="1"/>
              <a:t>Epub</a:t>
            </a:r>
            <a:r>
              <a:rPr lang="en-US" sz="1600" dirty="0"/>
              <a:t> 2015 Jan 28. PMID: 25636988.</a:t>
            </a:r>
          </a:p>
          <a:p>
            <a:r>
              <a:rPr lang="en-US" sz="1600" dirty="0"/>
              <a:t>Chu SK, Rho ME. Hamstring Injuries in the Athlete: Diagnosis, Treatment, and Return to Play. </a:t>
            </a:r>
            <a:r>
              <a:rPr lang="en-US" sz="1600" dirty="0" err="1"/>
              <a:t>Curr</a:t>
            </a:r>
            <a:r>
              <a:rPr lang="en-US" sz="1600" dirty="0"/>
              <a:t> Sports Med Rep. 2016 May-Jun;15(3):184-90. </a:t>
            </a:r>
            <a:r>
              <a:rPr lang="en-US" sz="1600" dirty="0" err="1"/>
              <a:t>doi</a:t>
            </a:r>
            <a:r>
              <a:rPr lang="en-US" sz="1600" dirty="0"/>
              <a:t>: 10.1249/JSR.0000000000000264. PMID: 27172083; PMCID: PMC5003616</a:t>
            </a:r>
            <a:r>
              <a:rPr lang="en-US" sz="1600" dirty="0" smtClean="0"/>
              <a:t>.</a:t>
            </a:r>
          </a:p>
          <a:p>
            <a:r>
              <a:rPr lang="en-US" sz="1600" dirty="0"/>
              <a:t>Connell DA, Schneider-</a:t>
            </a:r>
            <a:r>
              <a:rPr lang="en-US" sz="1600" dirty="0" err="1"/>
              <a:t>Kolsky</a:t>
            </a:r>
            <a:r>
              <a:rPr lang="en-US" sz="1600" dirty="0"/>
              <a:t> ME, </a:t>
            </a:r>
            <a:r>
              <a:rPr lang="en-US" sz="1600" dirty="0" err="1"/>
              <a:t>Hoving</a:t>
            </a:r>
            <a:r>
              <a:rPr lang="en-US" sz="1600" dirty="0"/>
              <a:t> JL, </a:t>
            </a:r>
            <a:r>
              <a:rPr lang="en-US" sz="1600" dirty="0" err="1"/>
              <a:t>Malara</a:t>
            </a:r>
            <a:r>
              <a:rPr lang="en-US" sz="1600" dirty="0"/>
              <a:t> F, </a:t>
            </a:r>
            <a:r>
              <a:rPr lang="en-US" sz="1600" dirty="0" err="1"/>
              <a:t>Buchbinder</a:t>
            </a:r>
            <a:r>
              <a:rPr lang="en-US" sz="1600" dirty="0"/>
              <a:t> R, Koulouris G, Burke F, Bass C. Longitudinal study comparing sonographic and MRI assessments of acute and healing hamstring injuries. AJR Am J </a:t>
            </a:r>
            <a:r>
              <a:rPr lang="en-US" sz="1600" dirty="0" err="1"/>
              <a:t>Roentgenol</a:t>
            </a:r>
            <a:r>
              <a:rPr lang="en-US" sz="1600" dirty="0"/>
              <a:t>. 2004 Oct;183(4):975-84. </a:t>
            </a:r>
            <a:r>
              <a:rPr lang="en-US" sz="1600" dirty="0" err="1"/>
              <a:t>doi</a:t>
            </a:r>
            <a:r>
              <a:rPr lang="en-US" sz="1600" dirty="0"/>
              <a:t>: 10.2214/ajr.183.4.1830975. PMID: 15385289</a:t>
            </a:r>
            <a:r>
              <a:rPr lang="en-US" sz="1600" dirty="0" smtClean="0"/>
              <a:t>.</a:t>
            </a:r>
            <a:endParaRPr lang="en-US" sz="1600" dirty="0"/>
          </a:p>
          <a:p>
            <a:r>
              <a:rPr lang="en-US" sz="1600" dirty="0"/>
              <a:t>N.J. Gibbs, T.M. Cross, M. Cameron, M.T. </a:t>
            </a:r>
            <a:r>
              <a:rPr lang="en-US" sz="1600" dirty="0" err="1" smtClean="0"/>
              <a:t>Houang</a:t>
            </a:r>
            <a:r>
              <a:rPr lang="en-US" sz="1600" dirty="0" smtClean="0"/>
              <a:t>, The </a:t>
            </a:r>
            <a:r>
              <a:rPr lang="en-US" sz="1600" dirty="0"/>
              <a:t>accuracy of MRI in predicting recovery and recurrence of acute grade one hamstring muscle strains within the same season in Australian Rules football </a:t>
            </a:r>
            <a:r>
              <a:rPr lang="en-US" sz="1600" dirty="0" smtClean="0"/>
              <a:t>players,. Journal </a:t>
            </a:r>
            <a:r>
              <a:rPr lang="en-US" sz="1600" dirty="0"/>
              <a:t>of Science and Medicine in </a:t>
            </a:r>
            <a:r>
              <a:rPr lang="en-US" sz="1600" dirty="0" smtClean="0"/>
              <a:t>Sport, Volume </a:t>
            </a:r>
            <a:r>
              <a:rPr lang="en-US" sz="1600" dirty="0"/>
              <a:t>7, Issue </a:t>
            </a:r>
            <a:r>
              <a:rPr lang="en-US" sz="1600" dirty="0" smtClean="0"/>
              <a:t>2, 2004,. Pages </a:t>
            </a:r>
            <a:r>
              <a:rPr lang="en-US" sz="1600" dirty="0"/>
              <a:t>248-258</a:t>
            </a:r>
            <a:r>
              <a:rPr lang="en-US" sz="1600" dirty="0" smtClean="0"/>
              <a:t>,</a:t>
            </a:r>
          </a:p>
          <a:p>
            <a:r>
              <a:rPr lang="en-US" sz="1600" dirty="0"/>
              <a:t>Dubois B, </a:t>
            </a:r>
            <a:r>
              <a:rPr lang="en-US" sz="1600" dirty="0" err="1"/>
              <a:t>Esculier</a:t>
            </a:r>
            <a:r>
              <a:rPr lang="en-US" sz="1600" dirty="0"/>
              <a:t> J  Soft-tissue injuries simply need PEACE and LOVE.  </a:t>
            </a:r>
            <a:r>
              <a:rPr lang="en-US" sz="1600" i="1" dirty="0"/>
              <a:t>British Journal of Sports Medicine </a:t>
            </a:r>
            <a:r>
              <a:rPr lang="en-US" sz="1600" dirty="0"/>
              <a:t>2020;</a:t>
            </a:r>
            <a:r>
              <a:rPr lang="en-US" sz="1600" b="1" dirty="0"/>
              <a:t>54:</a:t>
            </a:r>
            <a:r>
              <a:rPr lang="en-US" sz="1600" dirty="0"/>
              <a:t>72-73</a:t>
            </a:r>
            <a:r>
              <a:rPr lang="en-US" sz="1600" dirty="0" smtClean="0"/>
              <a:t>.</a:t>
            </a:r>
          </a:p>
          <a:p>
            <a:r>
              <a:rPr lang="en-US" sz="1600" dirty="0"/>
              <a:t>N. Light, K. </a:t>
            </a:r>
            <a:r>
              <a:rPr lang="en-US" sz="1600" dirty="0" err="1"/>
              <a:t>Thorborg</a:t>
            </a:r>
            <a:r>
              <a:rPr lang="en-US" sz="1600" dirty="0"/>
              <a:t>, The precision and torque production of common hip adductor squeeze tests used in elite football, Journal of Science and Medicine in Sport, Volume 19, Issue 11, 2016, Pages 888-892, ISSN 1440-2440,</a:t>
            </a:r>
          </a:p>
          <a:p>
            <a:endParaRPr lang="en-US" sz="1600" dirty="0"/>
          </a:p>
          <a:p>
            <a:endParaRPr lang="en-US" dirty="0"/>
          </a:p>
          <a:p>
            <a:endParaRPr lang="en-US" dirty="0"/>
          </a:p>
        </p:txBody>
      </p:sp>
    </p:spTree>
    <p:extLst>
      <p:ext uri="{BB962C8B-B14F-4D97-AF65-F5344CB8AC3E}">
        <p14:creationId xmlns:p14="http://schemas.microsoft.com/office/powerpoint/2010/main" val="31640408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Images</a:t>
            </a:r>
          </a:p>
          <a:p>
            <a:r>
              <a:rPr lang="en-US" dirty="0">
                <a:hlinkClick r:id="rId2"/>
              </a:rPr>
              <a:t>https://</a:t>
            </a:r>
            <a:r>
              <a:rPr lang="en-US" dirty="0" smtClean="0">
                <a:hlinkClick r:id="rId2"/>
              </a:rPr>
              <a:t>www.precisionpt.org/post/adductors-the-glute-s-sidekick</a:t>
            </a:r>
            <a:endParaRPr lang="en-US" dirty="0" smtClean="0"/>
          </a:p>
          <a:p>
            <a:r>
              <a:rPr lang="en-US" dirty="0">
                <a:hlinkClick r:id="rId3"/>
              </a:rPr>
              <a:t>https://hipfootankle.com/problems-treated/hamstring-pain</a:t>
            </a:r>
            <a:r>
              <a:rPr lang="en-US" dirty="0" smtClean="0">
                <a:hlinkClick r:id="rId3"/>
              </a:rPr>
              <a:t>/</a:t>
            </a:r>
            <a:endParaRPr lang="en-US" dirty="0" smtClean="0"/>
          </a:p>
          <a:p>
            <a:r>
              <a:rPr lang="en-US" dirty="0">
                <a:hlinkClick r:id="rId4"/>
              </a:rPr>
              <a:t>https://orthoinfo.aaos.org/en/diseases--conditions/femoroacetabular-impingement</a:t>
            </a:r>
            <a:r>
              <a:rPr lang="en-US" dirty="0" smtClean="0">
                <a:hlinkClick r:id="rId4"/>
              </a:rPr>
              <a:t>/</a:t>
            </a:r>
            <a:endParaRPr lang="en-US" dirty="0" smtClean="0"/>
          </a:p>
          <a:p>
            <a:r>
              <a:rPr lang="en-US" dirty="0"/>
              <a:t>https://www.trainerroad.com/forum/t/the-bike-fitting-mega-thread/10527/1297?page=63</a:t>
            </a:r>
            <a:endParaRPr lang="en-US" dirty="0" smtClean="0"/>
          </a:p>
          <a:p>
            <a:endParaRPr lang="en-US" dirty="0"/>
          </a:p>
        </p:txBody>
      </p:sp>
    </p:spTree>
    <p:extLst>
      <p:ext uri="{BB962C8B-B14F-4D97-AF65-F5344CB8AC3E}">
        <p14:creationId xmlns:p14="http://schemas.microsoft.com/office/powerpoint/2010/main" val="2300425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pPr marL="0" indent="0">
              <a:buNone/>
            </a:pPr>
            <a:r>
              <a:rPr lang="en-US" dirty="0" smtClean="0"/>
              <a:t>Hip and Groin Injuries</a:t>
            </a:r>
          </a:p>
          <a:p>
            <a:r>
              <a:rPr lang="en-US" dirty="0" smtClean="0"/>
              <a:t>Injury Grading</a:t>
            </a:r>
          </a:p>
          <a:p>
            <a:r>
              <a:rPr lang="en-US" dirty="0" smtClean="0"/>
              <a:t>Incidence </a:t>
            </a:r>
          </a:p>
          <a:p>
            <a:r>
              <a:rPr lang="en-US" dirty="0" smtClean="0"/>
              <a:t>Typical Presentations</a:t>
            </a:r>
          </a:p>
          <a:p>
            <a:r>
              <a:rPr lang="en-US" dirty="0" smtClean="0"/>
              <a:t>Ultrasound Pathology Examples</a:t>
            </a:r>
          </a:p>
          <a:p>
            <a:r>
              <a:rPr lang="en-US" dirty="0" smtClean="0"/>
              <a:t>Recovery and Rehab Projections</a:t>
            </a:r>
            <a:endParaRPr lang="en-US" dirty="0"/>
          </a:p>
        </p:txBody>
      </p:sp>
      <p:pic>
        <p:nvPicPr>
          <p:cNvPr id="4" name="Picture 3" descr="Fig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3526" y="116238"/>
            <a:ext cx="2941858" cy="6741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461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034497" y="1579418"/>
            <a:ext cx="3824287" cy="5029200"/>
          </a:xfrm>
          <a:prstGeom prst="rect">
            <a:avLst/>
          </a:prstGeom>
        </p:spPr>
      </p:pic>
      <p:sp>
        <p:nvSpPr>
          <p:cNvPr id="2" name="Title 1"/>
          <p:cNvSpPr>
            <a:spLocks noGrp="1"/>
          </p:cNvSpPr>
          <p:nvPr>
            <p:ph type="title"/>
          </p:nvPr>
        </p:nvSpPr>
        <p:spPr>
          <a:xfrm>
            <a:off x="970926" y="-72737"/>
            <a:ext cx="9692640" cy="818486"/>
          </a:xfrm>
        </p:spPr>
        <p:txBody>
          <a:bodyPr/>
          <a:lstStyle/>
          <a:p>
            <a:r>
              <a:rPr lang="en-US" dirty="0" smtClean="0"/>
              <a:t>Hip &amp; Pelvic Injury Incidence </a:t>
            </a:r>
            <a:endParaRPr lang="en-US" dirty="0"/>
          </a:p>
        </p:txBody>
      </p:sp>
      <p:sp>
        <p:nvSpPr>
          <p:cNvPr id="3" name="Content Placeholder 2"/>
          <p:cNvSpPr>
            <a:spLocks noGrp="1"/>
          </p:cNvSpPr>
          <p:nvPr>
            <p:ph idx="1"/>
          </p:nvPr>
        </p:nvSpPr>
        <p:spPr>
          <a:xfrm>
            <a:off x="970926" y="2026227"/>
            <a:ext cx="4671337" cy="4351337"/>
          </a:xfrm>
        </p:spPr>
        <p:txBody>
          <a:bodyPr/>
          <a:lstStyle/>
          <a:p>
            <a:r>
              <a:rPr lang="en-US" dirty="0" smtClean="0"/>
              <a:t>1984 injuries total in a NCAA Division I athletes</a:t>
            </a:r>
          </a:p>
          <a:p>
            <a:r>
              <a:rPr lang="en-US" dirty="0" smtClean="0"/>
              <a:t>39% time loss injury </a:t>
            </a:r>
          </a:p>
          <a:p>
            <a:r>
              <a:rPr lang="en-US" dirty="0" smtClean="0"/>
              <a:t>1% required surgery</a:t>
            </a:r>
          </a:p>
          <a:p>
            <a:r>
              <a:rPr lang="en-US" dirty="0" smtClean="0"/>
              <a:t>67% in practice</a:t>
            </a:r>
          </a:p>
          <a:p>
            <a:r>
              <a:rPr lang="en-US" dirty="0" smtClean="0"/>
              <a:t>Greatest in competition injuries</a:t>
            </a:r>
          </a:p>
          <a:p>
            <a:pPr lvl="1"/>
            <a:r>
              <a:rPr lang="en-US" dirty="0" smtClean="0"/>
              <a:t>Men’s track </a:t>
            </a:r>
          </a:p>
          <a:p>
            <a:r>
              <a:rPr lang="en-US" dirty="0" smtClean="0"/>
              <a:t>Highest rate severe</a:t>
            </a:r>
          </a:p>
          <a:p>
            <a:pPr lvl="1"/>
            <a:r>
              <a:rPr lang="en-US" dirty="0" smtClean="0"/>
              <a:t>Women’s track </a:t>
            </a:r>
          </a:p>
          <a:p>
            <a:endParaRPr lang="en-US" dirty="0" smtClean="0"/>
          </a:p>
          <a:p>
            <a:endParaRPr lang="en-US" dirty="0"/>
          </a:p>
        </p:txBody>
      </p:sp>
      <p:pic>
        <p:nvPicPr>
          <p:cNvPr id="4" name="Picture 3"/>
          <p:cNvPicPr>
            <a:picLocks noChangeAspect="1"/>
          </p:cNvPicPr>
          <p:nvPr/>
        </p:nvPicPr>
        <p:blipFill>
          <a:blip r:embed="rId4"/>
          <a:stretch>
            <a:fillRect/>
          </a:stretch>
        </p:blipFill>
        <p:spPr>
          <a:xfrm>
            <a:off x="5817246" y="756911"/>
            <a:ext cx="6258791" cy="6101089"/>
          </a:xfrm>
          <a:prstGeom prst="rect">
            <a:avLst/>
          </a:prstGeom>
        </p:spPr>
      </p:pic>
    </p:spTree>
    <p:extLst>
      <p:ext uri="{BB962C8B-B14F-4D97-AF65-F5344CB8AC3E}">
        <p14:creationId xmlns:p14="http://schemas.microsoft.com/office/powerpoint/2010/main" val="23201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104251" y="2649681"/>
            <a:ext cx="2389204" cy="2145529"/>
          </a:xfrm>
          <a:prstGeom prst="rect">
            <a:avLst/>
          </a:prstGeom>
        </p:spPr>
      </p:pic>
      <p:pic>
        <p:nvPicPr>
          <p:cNvPr id="7" name="Picture 6"/>
          <p:cNvPicPr>
            <a:picLocks noChangeAspect="1"/>
          </p:cNvPicPr>
          <p:nvPr/>
        </p:nvPicPr>
        <p:blipFill>
          <a:blip r:embed="rId4"/>
          <a:stretch>
            <a:fillRect/>
          </a:stretch>
        </p:blipFill>
        <p:spPr>
          <a:xfrm>
            <a:off x="4040243" y="5070066"/>
            <a:ext cx="2453212" cy="1787934"/>
          </a:xfrm>
          <a:prstGeom prst="rect">
            <a:avLst/>
          </a:prstGeom>
        </p:spPr>
      </p:pic>
      <p:pic>
        <p:nvPicPr>
          <p:cNvPr id="8" name="Content Placeholder 3"/>
          <p:cNvPicPr>
            <a:picLocks noChangeAspect="1"/>
          </p:cNvPicPr>
          <p:nvPr/>
        </p:nvPicPr>
        <p:blipFill>
          <a:blip r:embed="rId5"/>
          <a:stretch>
            <a:fillRect/>
          </a:stretch>
        </p:blipFill>
        <p:spPr>
          <a:xfrm>
            <a:off x="7334193" y="3722446"/>
            <a:ext cx="3716625" cy="2322890"/>
          </a:xfrm>
          <a:prstGeom prst="rect">
            <a:avLst/>
          </a:prstGeom>
        </p:spPr>
      </p:pic>
      <p:pic>
        <p:nvPicPr>
          <p:cNvPr id="9" name="Picture 2" descr="fdfbceb4-1c2d-4bde-81d0-acf6992816fe@namprd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010" y="3722445"/>
            <a:ext cx="2911587" cy="313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7"/>
          <a:stretch>
            <a:fillRect/>
          </a:stretch>
        </p:blipFill>
        <p:spPr>
          <a:xfrm>
            <a:off x="414224" y="174773"/>
            <a:ext cx="7830643" cy="2019582"/>
          </a:xfrm>
          <a:prstGeom prst="rect">
            <a:avLst/>
          </a:prstGeom>
        </p:spPr>
      </p:pic>
      <p:cxnSp>
        <p:nvCxnSpPr>
          <p:cNvPr id="12" name="Straight Connector 11"/>
          <p:cNvCxnSpPr/>
          <p:nvPr/>
        </p:nvCxnSpPr>
        <p:spPr>
          <a:xfrm flipH="1">
            <a:off x="2261881" y="2194355"/>
            <a:ext cx="1454316" cy="1528090"/>
          </a:xfrm>
          <a:prstGeom prst="line">
            <a:avLst/>
          </a:prstGeom>
          <a:ln w="317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98853" y="2200685"/>
            <a:ext cx="14139" cy="448996"/>
          </a:xfrm>
          <a:prstGeom prst="line">
            <a:avLst/>
          </a:prstGeom>
          <a:ln w="317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155362" y="2200685"/>
            <a:ext cx="1477559" cy="1521760"/>
          </a:xfrm>
          <a:prstGeom prst="line">
            <a:avLst/>
          </a:prstGeom>
          <a:ln w="31750">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1650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g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1224" y="0"/>
            <a:ext cx="5873672" cy="6783245"/>
          </a:xfrm>
          <a:prstGeom prst="rect">
            <a:avLst/>
          </a:prstGeom>
          <a:noFill/>
          <a:extLst>
            <a:ext uri="{909E8E84-426E-40DD-AFC4-6F175D3DCCD1}">
              <a14:hiddenFill xmlns:a14="http://schemas.microsoft.com/office/drawing/2010/main">
                <a:solidFill>
                  <a:srgbClr val="FFFFFF"/>
                </a:solidFill>
              </a14:hiddenFill>
            </a:ext>
          </a:extLst>
        </p:spPr>
      </p:pic>
      <p:sp>
        <p:nvSpPr>
          <p:cNvPr id="5" name="Left Brace 4"/>
          <p:cNvSpPr/>
          <p:nvPr/>
        </p:nvSpPr>
        <p:spPr>
          <a:xfrm>
            <a:off x="2802690" y="142611"/>
            <a:ext cx="1435798" cy="2656282"/>
          </a:xfrm>
          <a:prstGeom prst="leftBrac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924791" y="1470752"/>
            <a:ext cx="2204952" cy="646331"/>
          </a:xfrm>
          <a:prstGeom prst="rect">
            <a:avLst/>
          </a:prstGeom>
          <a:noFill/>
        </p:spPr>
        <p:txBody>
          <a:bodyPr wrap="square" rtlCol="0">
            <a:spAutoFit/>
          </a:bodyPr>
          <a:lstStyle/>
          <a:p>
            <a:r>
              <a:rPr lang="en-US" dirty="0" smtClean="0">
                <a:solidFill>
                  <a:schemeClr val="tx1"/>
                </a:solidFill>
              </a:rPr>
              <a:t>Immediately after Injury</a:t>
            </a:r>
            <a:endParaRPr lang="en-US" dirty="0">
              <a:solidFill>
                <a:schemeClr val="tx1"/>
              </a:solidFill>
            </a:endParaRPr>
          </a:p>
        </p:txBody>
      </p:sp>
      <p:sp>
        <p:nvSpPr>
          <p:cNvPr id="7" name="TextBox 6"/>
          <p:cNvSpPr txBox="1"/>
          <p:nvPr/>
        </p:nvSpPr>
        <p:spPr>
          <a:xfrm>
            <a:off x="1637804" y="4365885"/>
            <a:ext cx="1330610" cy="307777"/>
          </a:xfrm>
          <a:prstGeom prst="rect">
            <a:avLst/>
          </a:prstGeom>
          <a:noFill/>
        </p:spPr>
        <p:txBody>
          <a:bodyPr wrap="square" rtlCol="0">
            <a:spAutoFit/>
          </a:bodyPr>
          <a:lstStyle/>
          <a:p>
            <a:r>
              <a:rPr lang="en-US" dirty="0" smtClean="0">
                <a:solidFill>
                  <a:schemeClr val="tx1"/>
                </a:solidFill>
              </a:rPr>
              <a:t>Sub-Acute</a:t>
            </a:r>
            <a:endParaRPr lang="en-US" dirty="0">
              <a:solidFill>
                <a:schemeClr val="tx1"/>
              </a:solidFill>
            </a:endParaRPr>
          </a:p>
        </p:txBody>
      </p:sp>
      <p:sp>
        <p:nvSpPr>
          <p:cNvPr id="8" name="Left Brace 7"/>
          <p:cNvSpPr/>
          <p:nvPr/>
        </p:nvSpPr>
        <p:spPr>
          <a:xfrm>
            <a:off x="2956213" y="3445224"/>
            <a:ext cx="1355011" cy="2149101"/>
          </a:xfrm>
          <a:prstGeom prst="leftBrac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9602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Adductors</a:t>
            </a:r>
            <a:endParaRPr lang="en-US" dirty="0"/>
          </a:p>
        </p:txBody>
      </p:sp>
      <p:sp>
        <p:nvSpPr>
          <p:cNvPr id="3" name="Content Placeholder 2"/>
          <p:cNvSpPr>
            <a:spLocks noGrp="1"/>
          </p:cNvSpPr>
          <p:nvPr>
            <p:ph idx="1"/>
          </p:nvPr>
        </p:nvSpPr>
        <p:spPr>
          <a:xfrm>
            <a:off x="347472" y="1824830"/>
            <a:ext cx="8595360" cy="4351337"/>
          </a:xfrm>
        </p:spPr>
        <p:txBody>
          <a:bodyPr>
            <a:normAutofit/>
          </a:bodyPr>
          <a:lstStyle/>
          <a:p>
            <a:r>
              <a:rPr lang="en-US" dirty="0" smtClean="0"/>
              <a:t>Most common hip injury for NCAA D1</a:t>
            </a:r>
          </a:p>
          <a:p>
            <a:r>
              <a:rPr lang="en-US" dirty="0" smtClean="0"/>
              <a:t>Multidirectional Sports</a:t>
            </a:r>
          </a:p>
          <a:p>
            <a:pPr lvl="1"/>
            <a:r>
              <a:rPr lang="en-US" dirty="0" smtClean="0"/>
              <a:t>Real football</a:t>
            </a:r>
          </a:p>
          <a:p>
            <a:r>
              <a:rPr lang="en-US" dirty="0"/>
              <a:t>18% of all soccer injuries.</a:t>
            </a:r>
          </a:p>
          <a:p>
            <a:pPr marL="0" indent="0">
              <a:buNone/>
            </a:pPr>
            <a:endParaRPr lang="en-US" dirty="0" smtClean="0"/>
          </a:p>
          <a:p>
            <a:pPr marL="0" indent="0">
              <a:buNone/>
            </a:pPr>
            <a:endParaRPr lang="en-US" dirty="0"/>
          </a:p>
          <a:p>
            <a:pPr marL="0" indent="0">
              <a:buNone/>
            </a:pPr>
            <a:r>
              <a:rPr lang="en-US" dirty="0" smtClean="0"/>
              <a:t>Physical Exam</a:t>
            </a:r>
          </a:p>
          <a:p>
            <a:pPr lvl="1"/>
            <a:r>
              <a:rPr lang="en-US" dirty="0" smtClean="0"/>
              <a:t>Insidious </a:t>
            </a:r>
            <a:r>
              <a:rPr lang="en-US" dirty="0"/>
              <a:t>pain medial to groin triangle</a:t>
            </a:r>
          </a:p>
          <a:p>
            <a:pPr lvl="1"/>
            <a:r>
              <a:rPr lang="en-US" dirty="0"/>
              <a:t>TTP at adductor </a:t>
            </a:r>
            <a:r>
              <a:rPr lang="en-US" dirty="0" smtClean="0"/>
              <a:t>origin</a:t>
            </a:r>
          </a:p>
          <a:p>
            <a:pPr lvl="1"/>
            <a:r>
              <a:rPr lang="en-US" dirty="0" smtClean="0"/>
              <a:t>+ Squeeze test</a:t>
            </a:r>
          </a:p>
          <a:p>
            <a:pPr lvl="1"/>
            <a:r>
              <a:rPr lang="en-US" dirty="0" smtClean="0"/>
              <a:t>Painful </a:t>
            </a:r>
            <a:r>
              <a:rPr lang="en-US" dirty="0"/>
              <a:t>passive abduction</a:t>
            </a:r>
          </a:p>
          <a:p>
            <a:endParaRPr lang="en-US" dirty="0"/>
          </a:p>
        </p:txBody>
      </p:sp>
      <p:pic>
        <p:nvPicPr>
          <p:cNvPr id="4" name="Picture 3"/>
          <p:cNvPicPr>
            <a:picLocks noChangeAspect="1"/>
          </p:cNvPicPr>
          <p:nvPr/>
        </p:nvPicPr>
        <p:blipFill>
          <a:blip r:embed="rId2"/>
          <a:stretch>
            <a:fillRect/>
          </a:stretch>
        </p:blipFill>
        <p:spPr>
          <a:xfrm>
            <a:off x="9807989" y="1"/>
            <a:ext cx="2384009" cy="2732441"/>
          </a:xfrm>
          <a:prstGeom prst="rect">
            <a:avLst/>
          </a:prstGeom>
        </p:spPr>
      </p:pic>
      <p:pic>
        <p:nvPicPr>
          <p:cNvPr id="2050" name="Picture 2"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756" y="1"/>
            <a:ext cx="4857673" cy="27324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4948955" y="3969572"/>
            <a:ext cx="7243045" cy="2868709"/>
          </a:xfrm>
          <a:prstGeom prst="rect">
            <a:avLst/>
          </a:prstGeom>
        </p:spPr>
      </p:pic>
    </p:spTree>
    <p:extLst>
      <p:ext uri="{BB962C8B-B14F-4D97-AF65-F5344CB8AC3E}">
        <p14:creationId xmlns:p14="http://schemas.microsoft.com/office/powerpoint/2010/main" val="2137017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Adductor Grade 3</a:t>
            </a:r>
            <a:endParaRPr lang="en-US" dirty="0"/>
          </a:p>
        </p:txBody>
      </p:sp>
      <p:pic>
        <p:nvPicPr>
          <p:cNvPr id="4" name="Picture 3"/>
          <p:cNvPicPr>
            <a:picLocks noChangeAspect="1"/>
          </p:cNvPicPr>
          <p:nvPr/>
        </p:nvPicPr>
        <p:blipFill>
          <a:blip r:embed="rId2"/>
          <a:stretch>
            <a:fillRect/>
          </a:stretch>
        </p:blipFill>
        <p:spPr>
          <a:xfrm>
            <a:off x="0" y="2253326"/>
            <a:ext cx="5049982" cy="4604674"/>
          </a:xfrm>
          <a:prstGeom prst="rect">
            <a:avLst/>
          </a:prstGeom>
        </p:spPr>
      </p:pic>
      <p:pic>
        <p:nvPicPr>
          <p:cNvPr id="5" name="Picture 4"/>
          <p:cNvPicPr>
            <a:picLocks noChangeAspect="1"/>
          </p:cNvPicPr>
          <p:nvPr/>
        </p:nvPicPr>
        <p:blipFill>
          <a:blip r:embed="rId3"/>
          <a:stretch>
            <a:fillRect/>
          </a:stretch>
        </p:blipFill>
        <p:spPr>
          <a:xfrm>
            <a:off x="6260076" y="2254827"/>
            <a:ext cx="5931923" cy="4603173"/>
          </a:xfrm>
          <a:prstGeom prst="rect">
            <a:avLst/>
          </a:prstGeom>
        </p:spPr>
      </p:pic>
      <p:sp>
        <p:nvSpPr>
          <p:cNvPr id="6" name="Rectangle 5"/>
          <p:cNvSpPr/>
          <p:nvPr/>
        </p:nvSpPr>
        <p:spPr>
          <a:xfrm>
            <a:off x="122384" y="4761406"/>
            <a:ext cx="787395" cy="369332"/>
          </a:xfrm>
          <a:prstGeom prst="rect">
            <a:avLst/>
          </a:prstGeom>
        </p:spPr>
        <p:txBody>
          <a:bodyPr wrap="none">
            <a:spAutoFit/>
          </a:bodyPr>
          <a:lstStyle/>
          <a:p>
            <a:r>
              <a:rPr lang="en-US" dirty="0"/>
              <a:t>Pubis</a:t>
            </a:r>
          </a:p>
        </p:txBody>
      </p:sp>
    </p:spTree>
    <p:extLst>
      <p:ext uri="{BB962C8B-B14F-4D97-AF65-F5344CB8AC3E}">
        <p14:creationId xmlns:p14="http://schemas.microsoft.com/office/powerpoint/2010/main" val="1973126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99" y="259145"/>
            <a:ext cx="9692640" cy="1325562"/>
          </a:xfrm>
        </p:spPr>
        <p:txBody>
          <a:bodyPr/>
          <a:lstStyle/>
          <a:p>
            <a:r>
              <a:rPr lang="en-US" dirty="0" smtClean="0"/>
              <a:t>Sports Hernia</a:t>
            </a:r>
            <a:endParaRPr lang="en-US" dirty="0"/>
          </a:p>
        </p:txBody>
      </p:sp>
      <p:sp>
        <p:nvSpPr>
          <p:cNvPr id="3" name="Content Placeholder 2"/>
          <p:cNvSpPr>
            <a:spLocks noGrp="1"/>
          </p:cNvSpPr>
          <p:nvPr>
            <p:ph idx="1"/>
          </p:nvPr>
        </p:nvSpPr>
        <p:spPr>
          <a:xfrm>
            <a:off x="636339" y="1699324"/>
            <a:ext cx="8595360" cy="4351337"/>
          </a:xfrm>
        </p:spPr>
        <p:txBody>
          <a:bodyPr>
            <a:normAutofit fontScale="92500" lnSpcReduction="20000"/>
          </a:bodyPr>
          <a:lstStyle/>
          <a:p>
            <a:pPr lvl="1"/>
            <a:r>
              <a:rPr lang="en-US" dirty="0" smtClean="0"/>
              <a:t>Many </a:t>
            </a:r>
            <a:r>
              <a:rPr lang="en-US" dirty="0" err="1"/>
              <a:t>many</a:t>
            </a:r>
            <a:r>
              <a:rPr lang="en-US" dirty="0"/>
              <a:t> </a:t>
            </a:r>
            <a:r>
              <a:rPr lang="en-US" dirty="0" smtClean="0"/>
              <a:t>names:</a:t>
            </a:r>
          </a:p>
          <a:p>
            <a:pPr lvl="2"/>
            <a:r>
              <a:rPr lang="en-US" dirty="0" smtClean="0"/>
              <a:t>Gilmore’s groin, </a:t>
            </a:r>
            <a:r>
              <a:rPr lang="en-US" dirty="0"/>
              <a:t>‘slap shot gut’ </a:t>
            </a:r>
            <a:r>
              <a:rPr lang="en-US" dirty="0" smtClean="0"/>
              <a:t>–hockey</a:t>
            </a:r>
          </a:p>
          <a:p>
            <a:pPr lvl="1"/>
            <a:r>
              <a:rPr lang="en-US" dirty="0" smtClean="0"/>
              <a:t>Strictest definition would be aponeurosis tear</a:t>
            </a:r>
          </a:p>
          <a:p>
            <a:pPr lvl="1"/>
            <a:r>
              <a:rPr lang="en-US" dirty="0"/>
              <a:t>36 </a:t>
            </a:r>
            <a:r>
              <a:rPr lang="en-US" dirty="0" smtClean="0"/>
              <a:t>weeks duration</a:t>
            </a:r>
            <a:endParaRPr lang="en-US" dirty="0"/>
          </a:p>
          <a:p>
            <a:pPr lvl="1"/>
            <a:endParaRPr lang="en-US" dirty="0"/>
          </a:p>
          <a:p>
            <a:pPr marL="0" indent="0">
              <a:buNone/>
            </a:pPr>
            <a:r>
              <a:rPr lang="en-US" dirty="0" smtClean="0"/>
              <a:t>Physical Exam</a:t>
            </a:r>
          </a:p>
          <a:p>
            <a:pPr marL="0" indent="0">
              <a:buNone/>
            </a:pPr>
            <a:r>
              <a:rPr lang="en-US" dirty="0" smtClean="0"/>
              <a:t>Unique:  </a:t>
            </a:r>
          </a:p>
          <a:p>
            <a:r>
              <a:rPr lang="en-US" dirty="0" smtClean="0"/>
              <a:t>Painful sit-up</a:t>
            </a:r>
            <a:endParaRPr lang="en-US" dirty="0"/>
          </a:p>
          <a:p>
            <a:pPr marL="0" indent="0">
              <a:buNone/>
            </a:pPr>
            <a:r>
              <a:rPr lang="en-US" dirty="0" smtClean="0"/>
              <a:t>Overlap with Adductor Injury:</a:t>
            </a:r>
            <a:endParaRPr lang="en-US" dirty="0"/>
          </a:p>
          <a:p>
            <a:pPr lvl="1"/>
            <a:r>
              <a:rPr lang="en-US" dirty="0"/>
              <a:t>Insidious pain medial to groin triangle</a:t>
            </a:r>
          </a:p>
          <a:p>
            <a:pPr lvl="1"/>
            <a:r>
              <a:rPr lang="en-US" dirty="0"/>
              <a:t>TTP at adductor origin</a:t>
            </a:r>
          </a:p>
          <a:p>
            <a:pPr lvl="1"/>
            <a:r>
              <a:rPr lang="en-US" dirty="0"/>
              <a:t>+ Squeeze test</a:t>
            </a:r>
          </a:p>
          <a:p>
            <a:pPr lvl="1"/>
            <a:r>
              <a:rPr lang="en-US" dirty="0"/>
              <a:t>Painful passive </a:t>
            </a:r>
            <a:r>
              <a:rPr lang="en-US" dirty="0" smtClean="0"/>
              <a:t>abduction </a:t>
            </a:r>
          </a:p>
          <a:p>
            <a:pPr lvl="1"/>
            <a:endParaRPr lang="en-US" dirty="0" smtClean="0"/>
          </a:p>
          <a:p>
            <a:pPr marL="548640" lvl="2" indent="0">
              <a:buNone/>
            </a:pPr>
            <a:r>
              <a:rPr lang="en-US" dirty="0"/>
              <a:t>	</a:t>
            </a:r>
            <a:r>
              <a:rPr lang="en-US" dirty="0" smtClean="0"/>
              <a:t>	</a:t>
            </a:r>
            <a:endParaRPr lang="en-US" dirty="0"/>
          </a:p>
          <a:p>
            <a:endParaRPr lang="en-US" dirty="0"/>
          </a:p>
        </p:txBody>
      </p:sp>
      <p:pic>
        <p:nvPicPr>
          <p:cNvPr id="4" name="Picture 2" descr="https://ars.els-cdn.com/content/image/1-s2.0-S2211568415000820-gr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1169" y="1257582"/>
            <a:ext cx="5560831" cy="40700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ig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4077" y="2638228"/>
            <a:ext cx="1677127" cy="3843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122611"/>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3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866257B-E5CE-4C43-9210-F2DE76BE10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View</Template>
  <TotalTime>12890</TotalTime>
  <Words>1427</Words>
  <Application>Microsoft Office PowerPoint</Application>
  <PresentationFormat>Widescreen</PresentationFormat>
  <Paragraphs>201</Paragraphs>
  <Slides>22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Century Schoolbook</vt:lpstr>
      <vt:lpstr>Wingdings 2</vt:lpstr>
      <vt:lpstr>View</vt:lpstr>
      <vt:lpstr>Groin and Pelvis Injuries in Athletes</vt:lpstr>
      <vt:lpstr>Disclosures</vt:lpstr>
      <vt:lpstr>Overview</vt:lpstr>
      <vt:lpstr>Hip &amp; Pelvic Injury Incidence </vt:lpstr>
      <vt:lpstr>PowerPoint Presentation</vt:lpstr>
      <vt:lpstr>PowerPoint Presentation</vt:lpstr>
      <vt:lpstr>Adductors</vt:lpstr>
      <vt:lpstr>Adductor Grade 3</vt:lpstr>
      <vt:lpstr>Sports Hernia</vt:lpstr>
      <vt:lpstr>Sports Hernia</vt:lpstr>
      <vt:lpstr>Hip Flexor</vt:lpstr>
      <vt:lpstr>Rectus: De-Gloving Injury</vt:lpstr>
      <vt:lpstr>Proximal Hamstring</vt:lpstr>
      <vt:lpstr>Proximal Hamstring</vt:lpstr>
      <vt:lpstr>Ultrasound: Hamstring  </vt:lpstr>
      <vt:lpstr>Ultrasound: Hamstring</vt:lpstr>
      <vt:lpstr>Femoroacetabular Impingement (FAI)</vt:lpstr>
      <vt:lpstr>Femoroacetabular Impingement (FAI)</vt:lpstr>
      <vt:lpstr>Femoroacetabular Impingement (FAI)</vt:lpstr>
      <vt:lpstr>FAI</vt:lpstr>
      <vt:lpstr>Sources </vt:lpstr>
      <vt:lpstr>PowerPoint Presentation</vt:lpstr>
    </vt:vector>
  </TitlesOfParts>
  <Company>WFBH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Groin and Pelvis Injuries in Athletes</dc:title>
  <dc:creator>Christopher M Nelson</dc:creator>
  <cp:lastModifiedBy>Christopher M Nelson</cp:lastModifiedBy>
  <cp:revision>97</cp:revision>
  <dcterms:created xsi:type="dcterms:W3CDTF">2024-02-22T01:07:07Z</dcterms:created>
  <dcterms:modified xsi:type="dcterms:W3CDTF">2024-03-10T08:29:27Z</dcterms:modified>
</cp:coreProperties>
</file>