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f59e5414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f59e5414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3194c665d0589e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3194c665d0589e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f59e5414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f59e5414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3194c665d0589e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3194c665d0589e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3194c665d0589e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3194c665d0589e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3194c665d0589e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3194c665d0589e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194c665d0589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194c665d0589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3194c665d0589e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3194c665d0589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3194c665d0589e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3194c665d0589e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3194c665d0589e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3194c665d0589e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f59e5414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f59e5414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f3ba2d9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f3ba2d9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MMUST, MU, JKUAT, LU, Amref, EAST,KU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3194c665d0589e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3194c665d0589e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f59e5414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f59e5414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Framework for Sports Medicine and Science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 Mailu MD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President: SMSK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and further engagements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14125" y="2181525"/>
            <a:ext cx="8520600" cy="30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Across board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Regional chapters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Excellence Awards/publish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5320" l="12724" r="0" t="-5319"/>
          <a:stretch/>
        </p:blipFill>
        <p:spPr>
          <a:xfrm>
            <a:off x="4352825" y="2017650"/>
            <a:ext cx="4038525" cy="25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Regulatory and Policy Framework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Nascent journey 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800"/>
              <a:t>HPOA - engagement to focus on how to register, train, regulate and grow the sector and assure of quality and ethics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800"/>
              <a:t>SMSK 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800"/>
              <a:t>Academicians : Standards 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800"/>
              <a:t>Officials: Credentials committee 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800"/>
              <a:t>Doctors 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800"/>
              <a:t>Sports scientists 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800"/>
              <a:t>Sports nutritionist 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800"/>
              <a:t>Sports physiology 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800"/>
              <a:t>Sports psychologists</a:t>
            </a:r>
            <a:endParaRPr sz="5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800"/>
              <a:t>Missing: physical education/disability medicine</a:t>
            </a:r>
            <a:endParaRPr sz="5800"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911525"/>
            <a:ext cx="3627451" cy="35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SMSK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025" y="891050"/>
            <a:ext cx="5094125" cy="440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50" y="1258325"/>
            <a:ext cx="16676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Advocacy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SGBs - Medical Committees and Pools with substantive engagement: preferably the chair be in the boards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 : </a:t>
            </a:r>
            <a:r>
              <a:rPr lang="en"/>
              <a:t>Amendment</a:t>
            </a:r>
            <a:r>
              <a:rPr lang="en"/>
              <a:t> to the Sports Act to properly require player welfare mandates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Registrar of Sports : Recognition of sports medicine institutions beyond ADAK ? LSK or Accountants Act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025" y="2952750"/>
            <a:ext cx="4250526" cy="210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3025" y="3254900"/>
            <a:ext cx="2381250" cy="10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Growth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623400" y="1453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 sz="2100"/>
              <a:t>Regions and Sports Disciplines as envisaged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lang="en" sz="2100"/>
              <a:t>International affiliations and collaborations, further training and equipping : Uganda, Rwanda, Tanzania, Zambia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lang="en" sz="2100"/>
              <a:t>Focal strengths for teaching institutions: Would allow </a:t>
            </a:r>
            <a:r>
              <a:rPr lang="en" sz="2100"/>
              <a:t>infrastructure</a:t>
            </a:r>
            <a:r>
              <a:rPr lang="en" sz="2100"/>
              <a:t> sharing and stem wastage of scarce resources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the Policy Framework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Professionals growth and self regulatory level: The Society and its Chapters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National legislative and implementation level: Advocacy for legislation and policies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International: Collaborative level and IFs medical engagements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Universities: Academic and training standards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Publication and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836633" y="1431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Nothing to Declare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Presentation takes a Guest talk format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: Historical Background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reflection on development of sports medicine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Regulatory Framework and Training currently in Kenya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proposed  policy framework for sports medicine and science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2">
                <a:solidFill>
                  <a:schemeClr val="dk2"/>
                </a:solidFill>
              </a:rPr>
              <a:t>Sports in Kenya : Historical Background</a:t>
            </a:r>
            <a:endParaRPr b="1" sz="3022"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40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5281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 sz="7350"/>
              <a:t>Sporting is as old as humanity and kenya is the cradle : </a:t>
            </a:r>
            <a:r>
              <a:rPr i="1" lang="en" sz="7350"/>
              <a:t>So Karibu nyumbani</a:t>
            </a:r>
            <a:r>
              <a:rPr lang="en" sz="7350"/>
              <a:t> </a:t>
            </a:r>
            <a:endParaRPr sz="7350"/>
          </a:p>
          <a:p>
            <a:pPr indent="-34528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t/>
            </a:r>
            <a:endParaRPr sz="7350"/>
          </a:p>
          <a:p>
            <a:pPr indent="-34528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7350"/>
              <a:t>Organized sports in modern Kenya emerged in the </a:t>
            </a:r>
            <a:r>
              <a:rPr lang="en" sz="7350"/>
              <a:t>1950s especially 1954</a:t>
            </a:r>
            <a:endParaRPr sz="7350"/>
          </a:p>
          <a:p>
            <a:pPr indent="-34528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t/>
            </a:r>
            <a:endParaRPr sz="7350"/>
          </a:p>
          <a:p>
            <a:pPr indent="-34528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7350"/>
              <a:t>Most of </a:t>
            </a:r>
            <a:r>
              <a:rPr lang="en" sz="7350"/>
              <a:t>the</a:t>
            </a:r>
            <a:r>
              <a:rPr lang="en" sz="7350"/>
              <a:t> national sports federations came to being in the 1960s</a:t>
            </a:r>
            <a:endParaRPr sz="7350"/>
          </a:p>
          <a:p>
            <a:pPr indent="-34528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t/>
            </a:r>
            <a:endParaRPr sz="7350"/>
          </a:p>
          <a:p>
            <a:pPr indent="-34528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7350"/>
              <a:t>Some of our rugby teams predate football teams that often sprung up as community clubs</a:t>
            </a:r>
            <a:endParaRPr sz="7350"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1473" l="0" r="9099" t="29660"/>
          <a:stretch/>
        </p:blipFill>
        <p:spPr>
          <a:xfrm>
            <a:off x="4933300" y="3814063"/>
            <a:ext cx="3343526" cy="172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Act No.25 of 2013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7"/>
              <a:t>Operationalized 2016 : 66 NSFs/KeSSA/KUSA </a:t>
            </a:r>
            <a:endParaRPr sz="850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0"/>
              <a:t>Framework : National Sports Policy</a:t>
            </a:r>
            <a:endParaRPr sz="1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0"/>
              <a:t>Medical Committees for NSFs : missing</a:t>
            </a:r>
            <a:endParaRPr sz="10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700" y="3298000"/>
            <a:ext cx="2923450" cy="172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800" y="3298000"/>
            <a:ext cx="2369225" cy="17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5100" y="3334163"/>
            <a:ext cx="2196850" cy="16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9197" l="29543" r="28644" t="-2953"/>
          <a:stretch/>
        </p:blipFill>
        <p:spPr>
          <a:xfrm>
            <a:off x="5274500" y="445025"/>
            <a:ext cx="3440899" cy="4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50" y="1305075"/>
            <a:ext cx="5052851" cy="31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256">
                <a:solidFill>
                  <a:schemeClr val="dk2"/>
                </a:solidFill>
              </a:rPr>
              <a:t>Education in Sports Medicine :</a:t>
            </a:r>
            <a:endParaRPr sz="100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7"/>
              <a:t>Health Care cadres involved to date: </a:t>
            </a:r>
            <a:endParaRPr sz="8507"/>
          </a:p>
          <a:p>
            <a:pPr indent="-44469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 sz="8507"/>
              <a:t>Nursing </a:t>
            </a:r>
            <a:endParaRPr sz="8507"/>
          </a:p>
          <a:p>
            <a:pPr indent="-444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8507"/>
              <a:t>Clinicians /MDs </a:t>
            </a:r>
            <a:endParaRPr sz="8507"/>
          </a:p>
          <a:p>
            <a:pPr indent="-444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8507"/>
              <a:t>PTs /PT Assistants </a:t>
            </a:r>
            <a:endParaRPr sz="8507"/>
          </a:p>
          <a:p>
            <a:pPr indent="-444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8507"/>
              <a:t>SnCs</a:t>
            </a:r>
            <a:endParaRPr sz="8507"/>
          </a:p>
          <a:p>
            <a:pPr indent="-4751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9707"/>
              <a:t>First Aiders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53029" l="0" r="0" t="0"/>
          <a:stretch/>
        </p:blipFill>
        <p:spPr>
          <a:xfrm>
            <a:off x="4691050" y="1774025"/>
            <a:ext cx="4369601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34085" l="0" r="34529" t="18336"/>
          <a:stretch/>
        </p:blipFill>
        <p:spPr>
          <a:xfrm>
            <a:off x="5107775" y="3131350"/>
            <a:ext cx="3488550" cy="18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 Mandates and Status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76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 sz="7065"/>
              <a:t>Requirements for Medicare in Sports Policies : KMTC;SGBs : Adhoc </a:t>
            </a:r>
            <a:endParaRPr sz="70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65"/>
          </a:p>
          <a:p>
            <a:pPr indent="-34076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 sz="7065"/>
              <a:t>Research: Universities/KEMRI</a:t>
            </a:r>
            <a:endParaRPr sz="70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65"/>
          </a:p>
          <a:p>
            <a:pPr indent="-34076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 sz="7065"/>
              <a:t>Education and Training Levels : PT- Diplomate, Bsc,</a:t>
            </a:r>
            <a:r>
              <a:rPr lang="en" sz="7065"/>
              <a:t>MSc Sports Physio, PhD; </a:t>
            </a:r>
            <a:r>
              <a:rPr lang="en" sz="7065"/>
              <a:t>Sports Science; MDs - Orthopedics, FM and IMed </a:t>
            </a:r>
            <a:endParaRPr sz="706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-17939" r="15427" t="0"/>
          <a:stretch/>
        </p:blipFill>
        <p:spPr>
          <a:xfrm>
            <a:off x="4405325" y="1106125"/>
            <a:ext cx="4208150" cy="39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7875" y="1474850"/>
            <a:ext cx="5121549" cy="468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