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6" r:id="rId3"/>
    <p:sldId id="277" r:id="rId4"/>
    <p:sldId id="257" r:id="rId5"/>
    <p:sldId id="270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yJW8RKWGaLxmSjir8x4mJA==" hashData="XgKs/8W59mS5iFk9Kf8jWj37BSA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687" autoAdjust="0"/>
  </p:normalViewPr>
  <p:slideViewPr>
    <p:cSldViewPr snapToGrid="0" snapToObjects="1">
      <p:cViewPr varScale="1">
        <p:scale>
          <a:sx n="59" d="100"/>
          <a:sy n="59" d="100"/>
        </p:scale>
        <p:origin x="-120" y="-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6FF2B-1A3E-8E4E-937A-57BBFA63F54A}" type="datetimeFigureOut">
              <a:rPr lang="en-US" smtClean="0"/>
              <a:t>2/29/24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6E52A-043F-7E4A-BFA7-CA8B1BD5E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28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D4CAF5-5DCD-1045-A74A-51273C228FA4}" type="datetimeFigureOut">
              <a:rPr lang="en-US" smtClean="0"/>
              <a:t>2/29/24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1A5A3-39B0-A64B-BB17-AE3D492C1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318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98ADEE-858E-9E4F-8F7E-76E088EB73EC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C7058A-C588-634F-B88E-88CD4C3F30E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927E31-0E31-AB41-9C1A-92945D016068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3C7B21-AA31-3F49-88E1-19AEDF371C6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9C4354D-CFF0-1042-951B-56373910019F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3BF69-0911-6744-B4DE-0A9DA5C9081A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1CF94-2165-7C48-873E-3883F5E4B946}" type="datetime1">
              <a:rPr lang="en-US" smtClean="0"/>
              <a:t>2/29/24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DAAA-FBF4-AC43-A9D3-292C94C42C8D}" type="datetime1">
              <a:rPr lang="en-US" smtClean="0"/>
              <a:t>2/29/24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581BBFC2-8377-1042-BA0A-652ACC452EE1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295A0324-EAE6-0D46-902F-789ABCFDF100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B84FA-05DF-AA43-A731-D9EA708350C7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5A2C13-19DA-3A4C-9E04-DAC5E542A169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199066-0483-7A44-A0CA-915CB81F47E7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C7FF4DD-65D7-2147-9A24-387C1FDA381A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727D-FC93-0446-9894-8812ECD58F45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71AB2-6D9A-3D41-A6CB-E3740AD60385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9CF-1CFD-D54D-ACF4-5EB4810E2CE9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058C1-4E29-2A4B-A0AB-F13B273072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4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ECBC-B497-7A44-8F40-89CF49D16305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1F15307-30FA-7E4C-BABB-D5FFD414FCA6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C60C4BA-52F3-0448-8B68-7EFB77D919E4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B3F91-8576-984C-825E-73C4C0E896DC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D370-9F7F-F840-8EE4-15939FD80561}" type="datetime1">
              <a:rPr lang="en-US" smtClean="0"/>
              <a:t>2/29/24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8AA4-682F-DE4D-8329-CA7B5789C837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4730-0E07-5B4E-8FE4-28088F0C8ECC}" type="datetime1">
              <a:rPr lang="en-US" smtClean="0"/>
              <a:t>2/29/24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5B5FC56-F75A-8F4D-8550-9DB030459368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85333" y="408952"/>
            <a:ext cx="6869453" cy="3077893"/>
          </a:xfrm>
        </p:spPr>
        <p:txBody>
          <a:bodyPr/>
          <a:lstStyle/>
          <a:p>
            <a:pPr algn="ctr"/>
            <a:r>
              <a:rPr lang="en-US" sz="4800" dirty="0" smtClean="0"/>
              <a:t>LATEST APPROACHES</a:t>
            </a:r>
            <a:br>
              <a:rPr lang="en-US" sz="4800" dirty="0" smtClean="0"/>
            </a:br>
            <a:r>
              <a:rPr lang="en-US" sz="4800" dirty="0" smtClean="0"/>
              <a:t>ON KNEE ACL </a:t>
            </a:r>
            <a:br>
              <a:rPr lang="en-US" sz="4800" dirty="0" smtClean="0"/>
            </a:br>
            <a:r>
              <a:rPr lang="en-US" sz="4800" dirty="0" smtClean="0"/>
              <a:t>REHABILITATION</a:t>
            </a:r>
            <a:br>
              <a:rPr lang="en-US" sz="4800" dirty="0" smtClean="0"/>
            </a:br>
            <a:r>
              <a:rPr lang="en-US" sz="4800" dirty="0" smtClean="0"/>
              <a:t> PROTOCOL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033343" y="3953239"/>
            <a:ext cx="70214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LAMECH BOGONKO</a:t>
            </a:r>
          </a:p>
          <a:p>
            <a:pPr algn="ctr"/>
            <a:r>
              <a:rPr lang="en-US" sz="2400" dirty="0" smtClean="0">
                <a:solidFill>
                  <a:srgbClr val="008000"/>
                </a:solidFill>
              </a:rPr>
              <a:t>PHD Candidate</a:t>
            </a:r>
          </a:p>
          <a:p>
            <a:pPr algn="ctr"/>
            <a:r>
              <a:rPr lang="en-US" sz="2400" dirty="0" smtClean="0">
                <a:solidFill>
                  <a:srgbClr val="008000"/>
                </a:solidFill>
              </a:rPr>
              <a:t>MSc Sports Physio</a:t>
            </a:r>
          </a:p>
          <a:p>
            <a:pPr algn="ctr"/>
            <a:r>
              <a:rPr lang="en-US" sz="2400" dirty="0" smtClean="0">
                <a:solidFill>
                  <a:srgbClr val="008000"/>
                </a:solidFill>
              </a:rPr>
              <a:t>BSc (Hons) Physio</a:t>
            </a:r>
          </a:p>
          <a:p>
            <a:pPr algn="ctr"/>
            <a:r>
              <a:rPr lang="en-US" sz="2400" dirty="0" smtClean="0">
                <a:solidFill>
                  <a:srgbClr val="008000"/>
                </a:solidFill>
              </a:rPr>
              <a:t>Cert Sports Medicine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East Africa Physiotherapy &amp; Sports Injury Clinic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Kenya 7s Team Physiotherapist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97A9-96E9-D947-971E-0AAF0A5F1C17}" type="datetime1">
              <a:rPr lang="en-US" smtClean="0"/>
              <a:t>2/29/24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49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Restore proper body alignment and control with basic movements, such as walking without assistance, squats, stationary lunges and single-leg balance </a:t>
            </a:r>
          </a:p>
          <a:p>
            <a:r>
              <a:rPr lang="en-US" dirty="0"/>
              <a:t>Build lower extremity and core body strength </a:t>
            </a:r>
          </a:p>
          <a:p>
            <a:r>
              <a:rPr lang="en-US" dirty="0"/>
              <a:t>Develop increased proprioception, starting with stationary postures and then progressing to movements </a:t>
            </a:r>
          </a:p>
          <a:p>
            <a:r>
              <a:rPr lang="en-US" dirty="0"/>
              <a:t>Achieve active range of motion equal to the uninvolved knee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BFAC-E42F-D542-BAEC-29FA732B4829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12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484094"/>
            <a:ext cx="7916333" cy="1497106"/>
          </a:xfrm>
        </p:spPr>
        <p:txBody>
          <a:bodyPr/>
          <a:lstStyle/>
          <a:p>
            <a:r>
              <a:rPr lang="en-US" dirty="0" smtClean="0"/>
              <a:t>Phase III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i="1" dirty="0" smtClean="0">
                <a:solidFill>
                  <a:srgbClr val="008000"/>
                </a:solidFill>
              </a:rPr>
              <a:t>Dynamic </a:t>
            </a:r>
            <a:r>
              <a:rPr lang="en-US" sz="2400" i="1" dirty="0">
                <a:solidFill>
                  <a:srgbClr val="008000"/>
                </a:solidFill>
              </a:rPr>
              <a:t>Neuromotor Strength, Endurance and Coordination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472267"/>
            <a:ext cx="7556313" cy="3653896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phase can be initiated when the goals of phase 2 are met. </a:t>
            </a:r>
            <a:endParaRPr lang="en-US" dirty="0" smtClean="0"/>
          </a:p>
          <a:p>
            <a:r>
              <a:rPr lang="en-US" dirty="0" smtClean="0"/>
              <a:t>On </a:t>
            </a:r>
            <a:r>
              <a:rPr lang="en-US" dirty="0"/>
              <a:t>average this will begin </a:t>
            </a:r>
            <a:r>
              <a:rPr lang="en-US" b="1" dirty="0">
                <a:solidFill>
                  <a:srgbClr val="660066"/>
                </a:solidFill>
              </a:rPr>
              <a:t>6-8 weeks </a:t>
            </a:r>
            <a:r>
              <a:rPr lang="en-US" dirty="0"/>
              <a:t>after surgery.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85744-B5E9-D849-9CE3-8AEE4FEFB019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44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Increase the strength of the involved leg. You should be doing strenuous pain-free strengthening at least</a:t>
            </a:r>
            <a:br>
              <a:rPr lang="en-US" dirty="0"/>
            </a:br>
            <a:r>
              <a:rPr lang="en-US" dirty="0"/>
              <a:t>3 times per week. Consider doing more sets and repetitions on the involved side to eliminate side- to-side strength differences. Be very cautious not to overuse your non-surgical leg, as this will increase the side-to-side difference. Progress from single plane strengthening and functional exercises to multi- plane strengthening and functional exercises (before progressing the patient should be able to demonstrate good alignment and control with each component of the multi-plane exercise). This is a prerequisite for future progression to cutting and pivoting activities. </a:t>
            </a:r>
          </a:p>
          <a:p>
            <a:r>
              <a:rPr lang="en-US" dirty="0"/>
              <a:t>Develop eccentric neuromuscular control to allow acceptance of impact activities without increasing symptoms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NB// (</a:t>
            </a:r>
            <a:r>
              <a:rPr lang="en-US" dirty="0"/>
              <a:t>before initiating impact activities the patient should not have any swelling, have full knee extension, be able to balance on one leg for 10 seconds and be able to perform a single leg squat t</a:t>
            </a:r>
            <a:r>
              <a:rPr lang="en-US" dirty="0" smtClean="0"/>
              <a:t>o </a:t>
            </a:r>
            <a:r>
              <a:rPr lang="en-US" dirty="0"/>
              <a:t>approximately 45-60° of knee flexion with good posture and control). </a:t>
            </a:r>
          </a:p>
          <a:p>
            <a:r>
              <a:rPr lang="en-US" dirty="0"/>
              <a:t>Develop dynamic flexibility to allow for proper alignment during activities of increasing speed. </a:t>
            </a:r>
          </a:p>
          <a:p>
            <a:r>
              <a:rPr lang="en-US" dirty="0"/>
              <a:t>Full range of motion is expected.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D7B23-B876-5D45-8F2B-19AC38C0B6B1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7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7556313" cy="1590239"/>
          </a:xfrm>
        </p:spPr>
        <p:txBody>
          <a:bodyPr/>
          <a:lstStyle/>
          <a:p>
            <a:r>
              <a:rPr lang="en-US" dirty="0" smtClean="0"/>
              <a:t>Phase IV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aseline="30000" dirty="0" smtClean="0">
                <a:solidFill>
                  <a:srgbClr val="008000"/>
                </a:solidFill>
              </a:rPr>
              <a:t>Athletic </a:t>
            </a:r>
            <a:r>
              <a:rPr lang="en-US" baseline="30000" dirty="0">
                <a:solidFill>
                  <a:srgbClr val="008000"/>
                </a:solidFill>
              </a:rPr>
              <a:t>Enhancement and Return to Activity</a:t>
            </a:r>
            <a:r>
              <a:rPr lang="en-US" baseline="30000" dirty="0"/>
              <a:t/>
            </a:r>
            <a:br>
              <a:rPr lang="en-US" baseline="300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074332"/>
            <a:ext cx="7556313" cy="4051831"/>
          </a:xfrm>
        </p:spPr>
        <p:txBody>
          <a:bodyPr/>
          <a:lstStyle/>
          <a:p>
            <a:pPr marL="0" indent="0">
              <a:buNone/>
            </a:pPr>
            <a:endParaRPr lang="en-US" baseline="30000" dirty="0"/>
          </a:p>
          <a:p>
            <a:r>
              <a:rPr lang="en-US" baseline="30000" dirty="0" smtClean="0"/>
              <a:t>This </a:t>
            </a:r>
            <a:r>
              <a:rPr lang="en-US" baseline="30000" dirty="0"/>
              <a:t>phase can be initiated when the goals of Phase 3 are met</a:t>
            </a:r>
            <a:r>
              <a:rPr lang="en-US" baseline="30000" dirty="0" smtClean="0"/>
              <a:t>.</a:t>
            </a:r>
          </a:p>
          <a:p>
            <a:r>
              <a:rPr lang="en-US" baseline="30000" dirty="0" smtClean="0"/>
              <a:t> </a:t>
            </a:r>
            <a:r>
              <a:rPr lang="en-US" baseline="30000" dirty="0"/>
              <a:t>This phase will usually begin 12-16 weeks after surgery.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C3E-65C3-7840-8854-BFC1BA3E598B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56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859989"/>
          </a:xfrm>
        </p:spPr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598084"/>
            <a:ext cx="7556313" cy="4528080"/>
          </a:xfrm>
        </p:spPr>
        <p:txBody>
          <a:bodyPr>
            <a:normAutofit/>
          </a:bodyPr>
          <a:lstStyle/>
          <a:p>
            <a:r>
              <a:rPr lang="en-US" dirty="0"/>
              <a:t>Progress from double leg impact control to single leg impact control (</a:t>
            </a:r>
            <a:r>
              <a:rPr lang="en-US" dirty="0">
                <a:solidFill>
                  <a:srgbClr val="008000"/>
                </a:solidFill>
              </a:rPr>
              <a:t>this should not be initiated before 8 weeks post-</a:t>
            </a:r>
            <a:r>
              <a:rPr lang="en-US" dirty="0" smtClean="0">
                <a:solidFill>
                  <a:srgbClr val="008000"/>
                </a:solidFill>
              </a:rPr>
              <a:t>op, and should be completed from </a:t>
            </a:r>
            <a:r>
              <a:rPr lang="en-US" dirty="0">
                <a:solidFill>
                  <a:srgbClr val="008000"/>
                </a:solidFill>
              </a:rPr>
              <a:t>the double leg progression</a:t>
            </a:r>
            <a:r>
              <a:rPr lang="en-US" dirty="0"/>
              <a:t>). </a:t>
            </a:r>
          </a:p>
          <a:p>
            <a:r>
              <a:rPr lang="en-US" dirty="0"/>
              <a:t>Develop proper technique and appropriate neuromuscular control with start and stop movements and change of direction movements.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includes cutting and pivoting (</a:t>
            </a:r>
            <a:r>
              <a:rPr lang="en-US" dirty="0">
                <a:solidFill>
                  <a:srgbClr val="008000"/>
                </a:solidFill>
              </a:rPr>
              <a:t>this should not be initiated before 8 weeks post-</a:t>
            </a:r>
            <a:r>
              <a:rPr lang="en-US" dirty="0" smtClean="0">
                <a:solidFill>
                  <a:srgbClr val="008000"/>
                </a:solidFill>
              </a:rPr>
              <a:t>op, </a:t>
            </a:r>
            <a:r>
              <a:rPr lang="en-US" dirty="0">
                <a:solidFill>
                  <a:srgbClr val="008000"/>
                </a:solidFill>
              </a:rPr>
              <a:t>and </a:t>
            </a:r>
            <a:r>
              <a:rPr lang="en-US" dirty="0" smtClean="0">
                <a:solidFill>
                  <a:srgbClr val="008000"/>
                </a:solidFill>
              </a:rPr>
              <a:t>should progress after completing </a:t>
            </a:r>
            <a:r>
              <a:rPr lang="en-US" dirty="0">
                <a:solidFill>
                  <a:srgbClr val="008000"/>
                </a:solidFill>
              </a:rPr>
              <a:t>the double leg progression</a:t>
            </a:r>
            <a:r>
              <a:rPr lang="en-US" dirty="0"/>
              <a:t>). </a:t>
            </a:r>
          </a:p>
          <a:p>
            <a:r>
              <a:rPr lang="en-US" dirty="0"/>
              <a:t>Eliminate apprehension that may exist with complex movements related to sports.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3AE1-841C-8045-8671-5FB32DFA6819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20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250" y="484094"/>
            <a:ext cx="7705537" cy="1116106"/>
          </a:xfrm>
        </p:spPr>
        <p:txBody>
          <a:bodyPr/>
          <a:lstStyle/>
          <a:p>
            <a:r>
              <a:rPr lang="en-US" dirty="0" smtClean="0"/>
              <a:t>Phase V</a:t>
            </a:r>
            <a:br>
              <a:rPr lang="en-US" dirty="0" smtClean="0"/>
            </a:br>
            <a:r>
              <a:rPr lang="en-US" sz="2800" i="1" dirty="0">
                <a:solidFill>
                  <a:srgbClr val="008000"/>
                </a:solidFill>
              </a:rPr>
              <a:t>Sports Performance and Injury Prevention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smtClean="0"/>
              <a:t>At the </a:t>
            </a:r>
            <a:r>
              <a:rPr lang="en-US" dirty="0"/>
              <a:t>physical therapist or athletic trainer </a:t>
            </a:r>
            <a:r>
              <a:rPr lang="en-US" dirty="0" smtClean="0"/>
              <a:t>specific </a:t>
            </a:r>
            <a:r>
              <a:rPr lang="en-US" dirty="0"/>
              <a:t>exercises based on your </a:t>
            </a:r>
            <a:r>
              <a:rPr lang="en-US" b="1" dirty="0"/>
              <a:t>sport </a:t>
            </a:r>
            <a:r>
              <a:rPr lang="en-US" dirty="0"/>
              <a:t>and</a:t>
            </a:r>
            <a:r>
              <a:rPr lang="en-US" b="1" dirty="0"/>
              <a:t> specific </a:t>
            </a:r>
            <a:r>
              <a:rPr lang="en-US" dirty="0"/>
              <a:t>needs.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exercises are important for enhancing sports performance and preventing future injuries. </a:t>
            </a:r>
            <a:endParaRPr lang="en-US" dirty="0" smtClean="0"/>
          </a:p>
          <a:p>
            <a:r>
              <a:rPr lang="en-US" dirty="0" smtClean="0"/>
              <a:t>Pre </a:t>
            </a:r>
            <a:r>
              <a:rPr lang="en-US" dirty="0"/>
              <a:t>R</a:t>
            </a:r>
            <a:r>
              <a:rPr lang="en-US" dirty="0" smtClean="0"/>
              <a:t>ehabilitation exercises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A651B-1701-194C-9D55-A444A7DE3E22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2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703918"/>
            <a:ext cx="7556313" cy="4422246"/>
          </a:xfrm>
        </p:spPr>
        <p:txBody>
          <a:bodyPr/>
          <a:lstStyle/>
          <a:p>
            <a:r>
              <a:rPr lang="en-US" dirty="0" smtClean="0"/>
              <a:t>Sport specific exercises</a:t>
            </a:r>
          </a:p>
          <a:p>
            <a:r>
              <a:rPr lang="en-US" dirty="0" smtClean="0"/>
              <a:t>Change of direction game situation</a:t>
            </a:r>
          </a:p>
          <a:p>
            <a:r>
              <a:rPr lang="en-US" dirty="0" smtClean="0"/>
              <a:t>Training set up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6683D-B727-984E-90EF-98E50373BA6C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98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SPORTS REHABILITATION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‘‘TAKE HOME’’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4525963"/>
          </a:xfrm>
        </p:spPr>
        <p:txBody>
          <a:bodyPr/>
          <a:lstStyle/>
          <a:p>
            <a:endParaRPr lang="en-US" baseline="30000" dirty="0" smtClean="0"/>
          </a:p>
          <a:p>
            <a:r>
              <a:rPr lang="en-US" b="1" baseline="30000" dirty="0" smtClean="0">
                <a:solidFill>
                  <a:srgbClr val="008000"/>
                </a:solidFill>
              </a:rPr>
              <a:t>Post</a:t>
            </a:r>
            <a:r>
              <a:rPr lang="en-US" b="1" baseline="30000" dirty="0">
                <a:solidFill>
                  <a:srgbClr val="008000"/>
                </a:solidFill>
              </a:rPr>
              <a:t>-operative rehabilitation is essential in optimizing your function and return to sport </a:t>
            </a:r>
            <a:r>
              <a:rPr lang="en-US" baseline="30000" dirty="0"/>
              <a:t>after an ACL reconstruction </a:t>
            </a:r>
            <a:endParaRPr lang="en-US" baseline="30000" dirty="0" smtClean="0"/>
          </a:p>
          <a:p>
            <a:r>
              <a:rPr lang="en-US" baseline="30000" dirty="0" smtClean="0"/>
              <a:t>Frequently </a:t>
            </a:r>
            <a:r>
              <a:rPr lang="en-US" baseline="30000" dirty="0"/>
              <a:t>during an ACL reconstruction, other </a:t>
            </a:r>
            <a:r>
              <a:rPr lang="en-US" baseline="30000" dirty="0" smtClean="0"/>
              <a:t>injuries or </a:t>
            </a:r>
            <a:r>
              <a:rPr lang="en-US" baseline="30000" dirty="0"/>
              <a:t>pathologies are addressed during surgery . </a:t>
            </a:r>
            <a:endParaRPr lang="en-US" baseline="30000" dirty="0" smtClean="0"/>
          </a:p>
          <a:p>
            <a:r>
              <a:rPr lang="en-US" baseline="30000" dirty="0" smtClean="0"/>
              <a:t>These </a:t>
            </a:r>
            <a:r>
              <a:rPr lang="en-US" baseline="30000" dirty="0"/>
              <a:t>additional procedures </a:t>
            </a:r>
            <a:r>
              <a:rPr lang="en-US" baseline="30000" dirty="0" smtClean="0"/>
              <a:t>require </a:t>
            </a:r>
            <a:r>
              <a:rPr lang="en-US" baseline="30000" dirty="0"/>
              <a:t>special post-operative </a:t>
            </a:r>
            <a:r>
              <a:rPr lang="en-US" baseline="30000" dirty="0" smtClean="0"/>
              <a:t>precautions. </a:t>
            </a:r>
          </a:p>
          <a:p>
            <a:r>
              <a:rPr lang="en-US" baseline="30000" dirty="0" smtClean="0"/>
              <a:t>The </a:t>
            </a:r>
            <a:r>
              <a:rPr lang="en-US" baseline="30000" dirty="0"/>
              <a:t>process of </a:t>
            </a:r>
            <a:r>
              <a:rPr lang="en-US" baseline="30000" dirty="0">
                <a:solidFill>
                  <a:srgbClr val="008000"/>
                </a:solidFill>
              </a:rPr>
              <a:t>returning to physical and athletic</a:t>
            </a:r>
            <a:r>
              <a:rPr lang="en-US" baseline="30000" dirty="0"/>
              <a:t> activities is </a:t>
            </a:r>
            <a:r>
              <a:rPr lang="en-US" baseline="30000" dirty="0">
                <a:solidFill>
                  <a:srgbClr val="008000"/>
                </a:solidFill>
              </a:rPr>
              <a:t>not based on </a:t>
            </a:r>
            <a:r>
              <a:rPr lang="en-US" baseline="30000" dirty="0" smtClean="0">
                <a:solidFill>
                  <a:srgbClr val="008000"/>
                </a:solidFill>
              </a:rPr>
              <a:t>time</a:t>
            </a:r>
            <a:endParaRPr lang="en-US" baseline="30000" dirty="0">
              <a:solidFill>
                <a:srgbClr val="008000"/>
              </a:solidFill>
            </a:endParaRPr>
          </a:p>
          <a:p>
            <a:r>
              <a:rPr lang="en-US" baseline="30000" dirty="0" smtClean="0"/>
              <a:t>It is </a:t>
            </a:r>
            <a:r>
              <a:rPr lang="en-US" baseline="30000" dirty="0"/>
              <a:t>based on the </a:t>
            </a:r>
            <a:r>
              <a:rPr lang="en-US" baseline="30000" dirty="0">
                <a:solidFill>
                  <a:srgbClr val="008000"/>
                </a:solidFill>
              </a:rPr>
              <a:t>individual’s ability to achieve certain milestones</a:t>
            </a:r>
            <a:r>
              <a:rPr lang="en-US" baseline="30000" dirty="0"/>
              <a:t> or </a:t>
            </a:r>
            <a:r>
              <a:rPr lang="en-US" baseline="30000" dirty="0">
                <a:solidFill>
                  <a:srgbClr val="008000"/>
                </a:solidFill>
              </a:rPr>
              <a:t>criteria</a:t>
            </a:r>
            <a:r>
              <a:rPr lang="en-US" baseline="30000" dirty="0"/>
              <a:t> . </a:t>
            </a:r>
            <a:endParaRPr lang="en-US" baseline="30000" dirty="0" smtClean="0"/>
          </a:p>
          <a:p>
            <a:r>
              <a:rPr lang="en-US" baseline="30000" dirty="0" smtClean="0"/>
              <a:t>The </a:t>
            </a:r>
            <a:r>
              <a:rPr lang="en-US" baseline="30000" dirty="0"/>
              <a:t>time needed to do this will </a:t>
            </a:r>
            <a:r>
              <a:rPr lang="en-US" b="1" baseline="30000" dirty="0">
                <a:solidFill>
                  <a:srgbClr val="008000"/>
                </a:solidFill>
              </a:rPr>
              <a:t>vary</a:t>
            </a:r>
            <a:r>
              <a:rPr lang="en-US" baseline="30000" dirty="0"/>
              <a:t> from</a:t>
            </a:r>
            <a:r>
              <a:rPr lang="en-US" b="1" baseline="30000" dirty="0"/>
              <a:t> </a:t>
            </a:r>
            <a:r>
              <a:rPr lang="en-US" b="1" baseline="30000" dirty="0">
                <a:solidFill>
                  <a:srgbClr val="008000"/>
                </a:solidFill>
              </a:rPr>
              <a:t>individual to individual </a:t>
            </a:r>
            <a:r>
              <a:rPr lang="en-US" baseline="30000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8E7B-148C-074E-99EF-B8728B633602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08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Typical Post-Op Milestones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dirty="0" smtClean="0"/>
              <a:t>3 months-</a:t>
            </a:r>
          </a:p>
          <a:p>
            <a:pPr lvl="1" eaLnBrk="1" hangingPunct="1">
              <a:buFont typeface="Wingdings" charset="0"/>
              <a:buNone/>
              <a:defRPr/>
            </a:pPr>
            <a:r>
              <a:rPr lang="en-US" dirty="0" smtClean="0"/>
              <a:t>     -OK to jog if thigh progressing appropriately</a:t>
            </a:r>
          </a:p>
          <a:p>
            <a:pPr lvl="1" eaLnBrk="1" hangingPunct="1">
              <a:defRPr/>
            </a:pPr>
            <a:r>
              <a:rPr lang="en-US" dirty="0" smtClean="0"/>
              <a:t>4-5 months</a:t>
            </a:r>
          </a:p>
          <a:p>
            <a:pPr lvl="1" eaLnBrk="1" hangingPunct="1">
              <a:buFont typeface="Wingdings" charset="0"/>
              <a:buNone/>
              <a:defRPr/>
            </a:pPr>
            <a:r>
              <a:rPr lang="en-US" dirty="0" smtClean="0"/>
              <a:t>     -begin some sport specific activities</a:t>
            </a:r>
          </a:p>
          <a:p>
            <a:pPr lvl="1" eaLnBrk="1" hangingPunct="1">
              <a:defRPr/>
            </a:pPr>
            <a:r>
              <a:rPr lang="en-US" dirty="0" smtClean="0"/>
              <a:t>6-9 months</a:t>
            </a:r>
          </a:p>
          <a:p>
            <a:pPr lvl="2" eaLnBrk="1" hangingPunct="1">
              <a:buFont typeface="Wingdings" charset="0"/>
              <a:buNone/>
              <a:defRPr/>
            </a:pPr>
            <a:r>
              <a:rPr lang="en-US" dirty="0" smtClean="0"/>
              <a:t>-return to sport/work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FF0000"/>
                </a:solidFill>
              </a:rPr>
              <a:t>The post-op course varies between patients and your course may be slightly different </a:t>
            </a:r>
          </a:p>
          <a:p>
            <a:pPr lvl="1" eaLnBrk="1" hangingPunct="1">
              <a:buFont typeface="Wingdings" charset="0"/>
              <a:buNone/>
              <a:defRPr/>
            </a:pPr>
            <a:r>
              <a:rPr lang="en-US" dirty="0" smtClean="0"/>
              <a:t>      </a:t>
            </a:r>
          </a:p>
          <a:p>
            <a:pPr lvl="1" eaLnBrk="1" hangingPunct="1">
              <a:buFont typeface="Wingdings" charset="0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275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Post-op Questions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thigh (quadriceps muscle) shuts down (goes to sleep) after surgery and it takes time and rehab for it to wake up?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It takes 6-9 months for the quadriceps musculature to fully restore itself after surgery.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Until the thigh muscle is strong again your knee will feel loose even though it is entirely stable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The more frequently the thigh exercises are done the faster the thigh will be strong and the faster you may safely return to full activities. </a:t>
            </a:r>
          </a:p>
        </p:txBody>
      </p:sp>
    </p:spTree>
    <p:extLst>
      <p:ext uri="{BB962C8B-B14F-4D97-AF65-F5344CB8AC3E}">
        <p14:creationId xmlns:p14="http://schemas.microsoft.com/office/powerpoint/2010/main" val="949859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Are there any pre-operative requirements for ACL reconstruction?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Yes</a:t>
            </a:r>
          </a:p>
          <a:p>
            <a:pPr eaLnBrk="1" hangingPunct="1">
              <a:defRPr/>
            </a:pPr>
            <a:r>
              <a:rPr lang="en-US" sz="2800" smtClean="0"/>
              <a:t>You should have near normal knee range of motion.</a:t>
            </a:r>
          </a:p>
          <a:p>
            <a:pPr eaLnBrk="1" hangingPunct="1">
              <a:defRPr/>
            </a:pPr>
            <a:r>
              <a:rPr lang="en-US" sz="2800" smtClean="0"/>
              <a:t>Sometimes patients go to physical therapy pre-operatively to get there motion restored before surgery.</a:t>
            </a:r>
          </a:p>
        </p:txBody>
      </p:sp>
      <p:pic>
        <p:nvPicPr>
          <p:cNvPr id="34821" name="Picture 5" descr="ligament injuries 1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56" r="41045" b="36023"/>
          <a:stretch>
            <a:fillRect/>
          </a:stretch>
        </p:blipFill>
        <p:spPr>
          <a:xfrm>
            <a:off x="5105400" y="2819400"/>
            <a:ext cx="3200400" cy="2266950"/>
          </a:xfrm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789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Post op care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474" y="1334472"/>
            <a:ext cx="7556313" cy="4791691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sz="2800" dirty="0" smtClean="0"/>
              <a:t>Wear your brace any time you are up</a:t>
            </a:r>
          </a:p>
          <a:p>
            <a:pPr eaLnBrk="1" hangingPunct="1">
              <a:defRPr/>
            </a:pPr>
            <a:r>
              <a:rPr lang="en-US" sz="2800" dirty="0" smtClean="0"/>
              <a:t>Sleep in your brace</a:t>
            </a:r>
          </a:p>
          <a:p>
            <a:pPr eaLnBrk="1" hangingPunct="1">
              <a:defRPr/>
            </a:pPr>
            <a:r>
              <a:rPr lang="en-US" sz="2800" dirty="0" smtClean="0"/>
              <a:t>You may open your brace any time you are seated or lying down</a:t>
            </a:r>
          </a:p>
          <a:p>
            <a:pPr eaLnBrk="1" hangingPunct="1">
              <a:defRPr/>
            </a:pPr>
            <a:r>
              <a:rPr lang="en-US" sz="2800" dirty="0" smtClean="0"/>
              <a:t>Ice (</a:t>
            </a:r>
            <a:r>
              <a:rPr lang="en-US" sz="2800" dirty="0" err="1" smtClean="0"/>
              <a:t>cryocuff</a:t>
            </a:r>
            <a:r>
              <a:rPr lang="en-US" sz="2800" dirty="0" smtClean="0"/>
              <a:t>) as much as possible</a:t>
            </a:r>
          </a:p>
          <a:p>
            <a:pPr eaLnBrk="1" hangingPunct="1">
              <a:defRPr/>
            </a:pPr>
            <a:r>
              <a:rPr lang="en-US" sz="2800" dirty="0" smtClean="0"/>
              <a:t>Elevate your knee above your heart as much as possible</a:t>
            </a:r>
          </a:p>
          <a:p>
            <a:pPr eaLnBrk="1" hangingPunct="1">
              <a:defRPr/>
            </a:pPr>
            <a:r>
              <a:rPr lang="en-US" sz="2800" dirty="0" smtClean="0"/>
              <a:t>You may put as much weight on your leg as you can tolerate with your crutches immediately post op</a:t>
            </a:r>
          </a:p>
        </p:txBody>
      </p:sp>
    </p:spTree>
    <p:extLst>
      <p:ext uri="{BB962C8B-B14F-4D97-AF65-F5344CB8AC3E}">
        <p14:creationId xmlns:p14="http://schemas.microsoft.com/office/powerpoint/2010/main" val="1356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69334"/>
            <a:ext cx="7556313" cy="634999"/>
          </a:xfrm>
        </p:spPr>
        <p:txBody>
          <a:bodyPr/>
          <a:lstStyle/>
          <a:p>
            <a:pPr algn="ctr"/>
            <a:r>
              <a:rPr lang="en-US" dirty="0" smtClean="0"/>
              <a:t>POST SURGICAL GOALs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7"/>
          </p:nvPr>
        </p:nvSpPr>
        <p:spPr>
          <a:xfrm>
            <a:off x="502920" y="1334472"/>
            <a:ext cx="3657413" cy="2168611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1. Retain </a:t>
            </a:r>
            <a:r>
              <a:rPr lang="en-US" b="1" dirty="0"/>
              <a:t>Range of Motion</a:t>
            </a:r>
          </a:p>
          <a:p>
            <a:r>
              <a:rPr lang="en-US" sz="1400" dirty="0"/>
              <a:t>EXERCISE BIKE</a:t>
            </a:r>
          </a:p>
          <a:p>
            <a:r>
              <a:rPr lang="en-US" sz="1400" dirty="0"/>
              <a:t>LEG EXTENSIONS</a:t>
            </a:r>
          </a:p>
          <a:p>
            <a:r>
              <a:rPr lang="en-US" sz="1400" dirty="0"/>
              <a:t>LEG FLEXION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8"/>
          </p:nvPr>
        </p:nvSpPr>
        <p:spPr>
          <a:xfrm>
            <a:off x="502920" y="4024937"/>
            <a:ext cx="3657413" cy="2105987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Reduce </a:t>
            </a:r>
            <a:r>
              <a:rPr lang="en-US" b="1" dirty="0"/>
              <a:t>Swelling</a:t>
            </a:r>
          </a:p>
          <a:p>
            <a:r>
              <a:rPr lang="en-US" sz="1400" dirty="0"/>
              <a:t>ICE</a:t>
            </a:r>
          </a:p>
          <a:p>
            <a:r>
              <a:rPr lang="en-US" sz="1400" dirty="0"/>
              <a:t>ELEVATION</a:t>
            </a:r>
          </a:p>
          <a:p>
            <a:r>
              <a:rPr lang="en-US" sz="1400" dirty="0"/>
              <a:t>COMPRESSION</a:t>
            </a:r>
          </a:p>
          <a:p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34472"/>
            <a:ext cx="3657600" cy="21686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3. RANGE </a:t>
            </a:r>
            <a:r>
              <a:rPr lang="en-US" b="1" dirty="0"/>
              <a:t>OF MOTION</a:t>
            </a:r>
          </a:p>
          <a:p>
            <a:r>
              <a:rPr lang="en-US" sz="1400" dirty="0"/>
              <a:t>Retain Muscle Size &amp; Strength</a:t>
            </a:r>
          </a:p>
          <a:p>
            <a:r>
              <a:rPr lang="en-US" sz="1400" dirty="0"/>
              <a:t>STRAIGHT LEG LIFTS</a:t>
            </a:r>
          </a:p>
          <a:p>
            <a:r>
              <a:rPr lang="en-US" sz="1400" dirty="0" smtClean="0"/>
              <a:t>SQUATS/STATIC SQUATS/LEG </a:t>
            </a:r>
            <a:r>
              <a:rPr lang="en-US" sz="1400" dirty="0"/>
              <a:t>EXTENSIONS</a:t>
            </a:r>
          </a:p>
          <a:p>
            <a:r>
              <a:rPr lang="en-US" sz="1400" dirty="0"/>
              <a:t>LEG </a:t>
            </a:r>
            <a:r>
              <a:rPr lang="en-US" sz="1400" dirty="0" smtClean="0"/>
              <a:t>CURLS/LEG </a:t>
            </a:r>
            <a:r>
              <a:rPr lang="en-US" sz="1400" dirty="0"/>
              <a:t>PRESS</a:t>
            </a:r>
          </a:p>
          <a:p>
            <a:endParaRPr lang="en-US" sz="1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6"/>
          </p:nvPr>
        </p:nvSpPr>
        <p:spPr>
          <a:xfrm>
            <a:off x="4410075" y="4024938"/>
            <a:ext cx="3657600" cy="211068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4. Cardiovascular </a:t>
            </a:r>
            <a:r>
              <a:rPr lang="en-US" b="1" dirty="0"/>
              <a:t>Fitness</a:t>
            </a:r>
          </a:p>
          <a:p>
            <a:r>
              <a:rPr lang="en-US" sz="1400" dirty="0"/>
              <a:t>EXERCISE BIKE</a:t>
            </a:r>
          </a:p>
          <a:p>
            <a:r>
              <a:rPr lang="en-US" sz="1400" dirty="0"/>
              <a:t>ELLIPTICAL TRAINER</a:t>
            </a:r>
          </a:p>
          <a:p>
            <a:r>
              <a:rPr lang="en-US" sz="1400" dirty="0"/>
              <a:t>SWIMMING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E4D4-9222-4445-800A-611B5C094CD5}" type="datetime1">
              <a:rPr lang="en-US" smtClean="0"/>
              <a:t>2/29/24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118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129" y="471111"/>
            <a:ext cx="6181611" cy="716909"/>
          </a:xfrm>
        </p:spPr>
        <p:txBody>
          <a:bodyPr/>
          <a:lstStyle/>
          <a:p>
            <a:pPr algn="ctr"/>
            <a:r>
              <a:rPr lang="en-US" dirty="0" smtClean="0"/>
              <a:t>Role of Myo-facial Release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1454302"/>
            <a:ext cx="6179566" cy="46718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3200" b="1" dirty="0" smtClean="0">
                <a:solidFill>
                  <a:srgbClr val="008000"/>
                </a:solidFill>
              </a:rPr>
              <a:t>In ACL Knee Rehab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Myofascial release </a:t>
            </a:r>
            <a:r>
              <a:rPr lang="en-US" sz="1600" dirty="0"/>
              <a:t>techniques have been anecdotally reported as being effective in relieving restrictions and increasing range of motion. 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>
                <a:solidFill>
                  <a:srgbClr val="FFFF00"/>
                </a:solidFill>
              </a:rPr>
              <a:t>The focus </a:t>
            </a:r>
            <a:r>
              <a:rPr lang="en-US" sz="1600" dirty="0"/>
              <a:t>of myofascial release techniques is on the </a:t>
            </a:r>
            <a:r>
              <a:rPr lang="en-US" sz="1600" dirty="0" smtClean="0">
                <a:solidFill>
                  <a:srgbClr val="FFFF00"/>
                </a:solidFill>
              </a:rPr>
              <a:t>Fascial </a:t>
            </a:r>
            <a:r>
              <a:rPr lang="en-US" sz="1600" dirty="0">
                <a:solidFill>
                  <a:srgbClr val="FFFF00"/>
                </a:solidFill>
              </a:rPr>
              <a:t>system</a:t>
            </a:r>
            <a:r>
              <a:rPr lang="en-US" sz="1600" dirty="0"/>
              <a:t>, which consists of </a:t>
            </a:r>
            <a:r>
              <a:rPr lang="en-US" sz="1600" dirty="0">
                <a:solidFill>
                  <a:srgbClr val="FFFF00"/>
                </a:solidFill>
              </a:rPr>
              <a:t>embryologic tissue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/>
              <a:t>Fascial tissue is </a:t>
            </a:r>
            <a:r>
              <a:rPr lang="en-US" sz="1600" dirty="0">
                <a:solidFill>
                  <a:srgbClr val="FFFF00"/>
                </a:solidFill>
              </a:rPr>
              <a:t>a tough connective tissue </a:t>
            </a:r>
            <a:r>
              <a:rPr lang="en-US" sz="1600" dirty="0"/>
              <a:t>that assists the tissue that it surrounds in maintaining its shape.</a:t>
            </a:r>
          </a:p>
          <a:p>
            <a:pPr marL="285750" indent="-285750">
              <a:buFont typeface="Wingdings" charset="2"/>
              <a:buChar char="u"/>
            </a:pPr>
            <a:r>
              <a:rPr lang="en-US" sz="1600" dirty="0">
                <a:solidFill>
                  <a:srgbClr val="FFFF00"/>
                </a:solidFill>
              </a:rPr>
              <a:t>Myofascial release (MFR) </a:t>
            </a:r>
            <a:r>
              <a:rPr lang="en-US" sz="1600" dirty="0"/>
              <a:t>is a system of techniques that is directed at myofascial structures.</a:t>
            </a:r>
          </a:p>
          <a:p>
            <a:pPr marL="285750" indent="-285750">
              <a:buFont typeface="Wingdings" charset="2"/>
              <a:buChar char="u"/>
            </a:pPr>
            <a:r>
              <a:rPr lang="en-US" sz="1600" dirty="0"/>
              <a:t> Techniques can be described as either </a:t>
            </a:r>
            <a:r>
              <a:rPr lang="en-US" sz="1600" b="1" dirty="0">
                <a:solidFill>
                  <a:srgbClr val="FFFF00"/>
                </a:solidFill>
              </a:rPr>
              <a:t>direct or indirect</a:t>
            </a:r>
            <a:r>
              <a:rPr lang="en-US" sz="1600" dirty="0"/>
              <a:t>. </a:t>
            </a:r>
          </a:p>
          <a:p>
            <a:pPr marL="285750" indent="-285750">
              <a:buFont typeface="Wingdings" charset="2"/>
              <a:buChar char="u"/>
            </a:pPr>
            <a:r>
              <a:rPr lang="en-US" sz="1600" dirty="0">
                <a:solidFill>
                  <a:srgbClr val="FFFF00"/>
                </a:solidFill>
              </a:rPr>
              <a:t>Direct MFR techniques </a:t>
            </a:r>
            <a:r>
              <a:rPr lang="en-US" sz="1600" dirty="0"/>
              <a:t>engage the restrictive barrier, and the tissue is then loaded with a constant force until tissue release/relaxation occurs.</a:t>
            </a:r>
          </a:p>
          <a:p>
            <a:pPr marL="285750" indent="-285750">
              <a:buFont typeface="Wingdings" charset="2"/>
              <a:buChar char="u"/>
            </a:pPr>
            <a:r>
              <a:rPr lang="en-US" sz="1600" dirty="0"/>
              <a:t>An example of this would be the very common practice of stretching myofascial tissues during warm up or rehabilitation.</a:t>
            </a:r>
          </a:p>
          <a:p>
            <a:pPr marL="285750" indent="-285750">
              <a:buFont typeface="Wingdings" charset="2"/>
              <a:buChar char="u"/>
            </a:pPr>
            <a:r>
              <a:rPr lang="en-US" sz="1600" dirty="0"/>
              <a:t> </a:t>
            </a:r>
            <a:r>
              <a:rPr lang="en-US" sz="1600" dirty="0">
                <a:solidFill>
                  <a:srgbClr val="FFFF00"/>
                </a:solidFill>
              </a:rPr>
              <a:t>Indirect MFR</a:t>
            </a:r>
            <a:r>
              <a:rPr lang="en-US" sz="1600" dirty="0"/>
              <a:t> involves gliding the dysfunctional tissues along the path of least resistance (away from the barrier) until free movement is achieved.</a:t>
            </a:r>
          </a:p>
          <a:p>
            <a:pPr algn="ctr"/>
            <a:endParaRPr lang="en-US" sz="1600" b="1" dirty="0">
              <a:solidFill>
                <a:srgbClr val="008000"/>
              </a:solidFill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16950" b="16950"/>
          <a:stretch>
            <a:fillRect/>
          </a:stretch>
        </p:blipFill>
        <p:spPr>
          <a:xfrm>
            <a:off x="6802437" y="2374940"/>
            <a:ext cx="2180311" cy="2039112"/>
          </a:xfrm>
        </p:spPr>
      </p:pic>
      <p:pic>
        <p:nvPicPr>
          <p:cNvPr id="11" name="Picture Placeholder 10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16975" b="16975"/>
          <a:stretch>
            <a:fillRect/>
          </a:stretch>
        </p:blipFill>
        <p:spPr>
          <a:xfrm>
            <a:off x="6802438" y="4535424"/>
            <a:ext cx="2180310" cy="2039112"/>
          </a:xfr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2439" y="235556"/>
            <a:ext cx="2180310" cy="2108108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95A44-1992-4C4A-93C9-BF3B66CB562E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59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828854"/>
          </a:xfrm>
        </p:spPr>
        <p:txBody>
          <a:bodyPr/>
          <a:lstStyle/>
          <a:p>
            <a:pPr algn="ctr"/>
            <a:r>
              <a:rPr lang="en-US" sz="2800" dirty="0" smtClean="0"/>
              <a:t>Basic Post OP Exercise Prescription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97541" y="1851041"/>
            <a:ext cx="3657600" cy="4275121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n"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Isometric Quadriceps contractions sets (10X3)</a:t>
            </a:r>
          </a:p>
          <a:p>
            <a:pPr>
              <a:buFont typeface="Wingdings" charset="2"/>
              <a:buChar char="n"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Passive knee extension:</a:t>
            </a:r>
          </a:p>
          <a:p>
            <a:pPr>
              <a:buFont typeface="Wingdings" charset="2"/>
              <a:buChar char="n"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Resisted terminal knee extension:</a:t>
            </a:r>
          </a:p>
          <a:p>
            <a:pPr>
              <a:buFont typeface="Wingdings" charset="2"/>
              <a:buChar char="n"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Wobble board exercises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Heel prop using a rolled towel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Prone Hang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 -</a:t>
            </a: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Note the knee is off the edge of the table 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Wall Slide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 -</a:t>
            </a: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Allow the knee to gently slide down</a:t>
            </a:r>
          </a:p>
          <a:p>
            <a:endParaRPr lang="en-US" sz="20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399878" y="2070847"/>
            <a:ext cx="3657600" cy="4055315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Stationary Bicycle helps to increase strength 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Use the non-injured leg to straighten the knee Passive Flexion allowing gravity to bend the knee to 90 degrees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Straight leg raises - lying (left) and seated (right) 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Partial squat using Table for stabilization 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 Toe Raise .</a:t>
            </a:r>
          </a:p>
          <a:p>
            <a:pPr>
              <a:buFont typeface="Wingdings" charset="2"/>
              <a:buChar char="n"/>
            </a:pPr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Leg press using 90-0 degree range 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cs typeface="Abadi MT Condensed Extra Bold"/>
            </a:endParaRPr>
          </a:p>
          <a:p>
            <a:r>
              <a:rPr lang="en-US" sz="2000" b="1" baseline="30000" dirty="0">
                <a:solidFill>
                  <a:schemeClr val="accent1">
                    <a:lumMod val="50000"/>
                  </a:schemeClr>
                </a:solidFill>
                <a:cs typeface="Abadi MT Condensed Extra Bold"/>
              </a:rPr>
              <a:t>Heel slide - leg is pulled toward the buttocks 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7F6DB-C37B-C547-8D7F-CF04BAED8214}" type="datetime1">
              <a:rPr lang="en-US" smtClean="0"/>
              <a:t>2/29/24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97541" y="1312949"/>
            <a:ext cx="3657600" cy="538092"/>
          </a:xfrm>
        </p:spPr>
        <p:txBody>
          <a:bodyPr/>
          <a:lstStyle/>
          <a:p>
            <a:r>
              <a:rPr lang="en-US" dirty="0" smtClean="0"/>
              <a:t>Basic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399878" y="1312949"/>
            <a:ext cx="3657600" cy="538092"/>
          </a:xfrm>
        </p:spPr>
        <p:txBody>
          <a:bodyPr/>
          <a:lstStyle/>
          <a:p>
            <a:r>
              <a:rPr lang="en-US" dirty="0" smtClean="0"/>
              <a:t>Exercises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780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98474" y="484093"/>
            <a:ext cx="7556313" cy="181248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Phase I</a:t>
            </a:r>
            <a:r>
              <a:rPr lang="en-US" b="1" dirty="0"/>
              <a:t> </a:t>
            </a:r>
            <a:r>
              <a:rPr lang="en-US" b="1" dirty="0" smtClean="0"/>
              <a:t>  (ACL)</a:t>
            </a:r>
            <a:br>
              <a:rPr lang="en-US" b="1" dirty="0" smtClean="0"/>
            </a:br>
            <a:r>
              <a:rPr lang="en-US" sz="3100" b="1" i="1" dirty="0" smtClean="0">
                <a:solidFill>
                  <a:srgbClr val="008000"/>
                </a:solidFill>
              </a:rPr>
              <a:t>Acute </a:t>
            </a:r>
            <a:r>
              <a:rPr lang="en-US" sz="3100" b="1" i="1" dirty="0">
                <a:solidFill>
                  <a:srgbClr val="008000"/>
                </a:solidFill>
              </a:rPr>
              <a:t>Management/Early Motion and Basic Movement Retraining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98474" y="2688167"/>
            <a:ext cx="7556313" cy="3437996"/>
          </a:xfrm>
        </p:spPr>
        <p:txBody>
          <a:bodyPr/>
          <a:lstStyle/>
          <a:p>
            <a:r>
              <a:rPr lang="en-US" dirty="0" smtClean="0"/>
              <a:t>This </a:t>
            </a:r>
            <a:r>
              <a:rPr lang="en-US" dirty="0"/>
              <a:t>phase begins immediately after surgery and continues for 2-4 weeks, depending on your progress. To promote proper healing it is important not to progress too rapidly.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BE394-3C4D-3744-A726-8A4005BA4A48}" type="datetime1">
              <a:rPr lang="en-US" smtClean="0"/>
              <a:t>2/29/24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00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100668"/>
            <a:ext cx="7556313" cy="4622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Achieve full active knee extension equal to the uninvolved side </a:t>
            </a:r>
          </a:p>
          <a:p>
            <a:r>
              <a:rPr lang="en-US" dirty="0" smtClean="0"/>
              <a:t>Eliminate </a:t>
            </a:r>
            <a:r>
              <a:rPr lang="en-US" dirty="0"/>
              <a:t>swelling </a:t>
            </a:r>
          </a:p>
          <a:p>
            <a:r>
              <a:rPr lang="en-US" dirty="0"/>
              <a:t>Restore the ability to control the leg while weight bearing </a:t>
            </a:r>
          </a:p>
          <a:p>
            <a:r>
              <a:rPr lang="en-US" dirty="0"/>
              <a:t>Achieve at least </a:t>
            </a:r>
            <a:r>
              <a:rPr lang="en-US" b="1" dirty="0"/>
              <a:t>125 </a:t>
            </a:r>
            <a:r>
              <a:rPr lang="en-US" b="1" dirty="0" smtClean="0"/>
              <a:t>degrees </a:t>
            </a:r>
            <a:r>
              <a:rPr lang="en-US" dirty="0"/>
              <a:t>of knee flexion </a:t>
            </a:r>
          </a:p>
          <a:p>
            <a:r>
              <a:rPr lang="en-US" dirty="0"/>
              <a:t>Be able to lift the leg in all directions without assistance </a:t>
            </a:r>
          </a:p>
          <a:p>
            <a:r>
              <a:rPr lang="en-US" dirty="0"/>
              <a:t>Normalize walking pattern with the assistance of crutches and/or brace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D9EC-AE86-1A47-A081-A3DA5967B0A9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674906"/>
          </a:xfrm>
        </p:spPr>
        <p:txBody>
          <a:bodyPr/>
          <a:lstStyle/>
          <a:p>
            <a:r>
              <a:rPr lang="en-US" dirty="0" smtClean="0"/>
              <a:t>Phase II </a:t>
            </a:r>
            <a:br>
              <a:rPr lang="en-US" dirty="0" smtClean="0"/>
            </a:br>
            <a:r>
              <a:rPr lang="en-US" i="1" dirty="0" smtClean="0">
                <a:solidFill>
                  <a:srgbClr val="008000"/>
                </a:solidFill>
              </a:rPr>
              <a:t>Basic </a:t>
            </a:r>
            <a:r>
              <a:rPr lang="en-US" i="1" dirty="0">
                <a:solidFill>
                  <a:srgbClr val="008000"/>
                </a:solidFill>
              </a:rPr>
              <a:t>Strength and Proprioception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360083"/>
            <a:ext cx="7556313" cy="3766080"/>
          </a:xfrm>
        </p:spPr>
        <p:txBody>
          <a:bodyPr/>
          <a:lstStyle/>
          <a:p>
            <a:r>
              <a:rPr lang="en-US" dirty="0" smtClean="0"/>
              <a:t>This </a:t>
            </a:r>
            <a:r>
              <a:rPr lang="en-US" dirty="0"/>
              <a:t>phase begins </a:t>
            </a:r>
            <a:r>
              <a:rPr lang="en-US" dirty="0">
                <a:solidFill>
                  <a:srgbClr val="008000"/>
                </a:solidFill>
              </a:rPr>
              <a:t>2-6 weeks </a:t>
            </a:r>
            <a:r>
              <a:rPr lang="en-US" dirty="0"/>
              <a:t>after surgery.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will usually take 3-5 weeks to achieve the goals in this phase.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2B5B-2747-6644-BAF3-A5B98FF01DB8}" type="datetime1">
              <a:rPr lang="en-US" smtClean="0"/>
              <a:t>2/29/24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Lamech Bogonko, MSc Sports Physio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32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206</TotalTime>
  <Words>1210</Words>
  <Application>Microsoft Macintosh PowerPoint</Application>
  <PresentationFormat>On-screen Show (4:3)</PresentationFormat>
  <Paragraphs>165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Advantage</vt:lpstr>
      <vt:lpstr>LATEST APPROACHES ON KNEE ACL  REHABILITATION  PROTOCOL</vt:lpstr>
      <vt:lpstr>Are there any pre-operative requirements for ACL reconstruction?</vt:lpstr>
      <vt:lpstr>Post op care</vt:lpstr>
      <vt:lpstr>POST SURGICAL GOALs</vt:lpstr>
      <vt:lpstr>Role of Myo-facial Release</vt:lpstr>
      <vt:lpstr>Basic Post OP Exercise Prescription </vt:lpstr>
      <vt:lpstr>Phase I   (ACL) Acute Management/Early Motion and Basic Movement Retraining  </vt:lpstr>
      <vt:lpstr>GOALS</vt:lpstr>
      <vt:lpstr>Phase II  Basic Strength and Proprioception   </vt:lpstr>
      <vt:lpstr>Goals</vt:lpstr>
      <vt:lpstr>Phase III  Dynamic Neuromotor Strength, Endurance and Coordination  </vt:lpstr>
      <vt:lpstr>Goals</vt:lpstr>
      <vt:lpstr>Phase IV  Athletic Enhancement and Return to Activity </vt:lpstr>
      <vt:lpstr>Goals</vt:lpstr>
      <vt:lpstr>Phase V Sports Performance and Injury Prevention</vt:lpstr>
      <vt:lpstr>Goals</vt:lpstr>
      <vt:lpstr>SPORTS REHABILITATION ‘‘TAKE HOME’’</vt:lpstr>
      <vt:lpstr>Typical Post-Op Milestones</vt:lpstr>
      <vt:lpstr>Post-op Questions</vt:lpstr>
    </vt:vector>
  </TitlesOfParts>
  <Company>francis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KNEE ACL  REHABILITATION  PROTOCOL</dc:title>
  <dc:creator>Francis Bogonko Lamech</dc:creator>
  <cp:lastModifiedBy>Francis Bogonko Lamech</cp:lastModifiedBy>
  <cp:revision>28</cp:revision>
  <dcterms:created xsi:type="dcterms:W3CDTF">2019-06-14T17:25:17Z</dcterms:created>
  <dcterms:modified xsi:type="dcterms:W3CDTF">2024-02-29T19:24:09Z</dcterms:modified>
</cp:coreProperties>
</file>