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-936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56273" y="4764624"/>
            <a:ext cx="9123018" cy="5086082"/>
          </a:xfrm>
          <a:custGeom>
            <a:avLst/>
            <a:gdLst/>
            <a:ahLst/>
            <a:cxnLst/>
            <a:rect l="l" t="t" r="r" b="b"/>
            <a:pathLst>
              <a:path w="9123018" h="5086082">
                <a:moveTo>
                  <a:pt x="0" y="0"/>
                </a:moveTo>
                <a:lnTo>
                  <a:pt x="9123017" y="0"/>
                </a:lnTo>
                <a:lnTo>
                  <a:pt x="9123017" y="5086083"/>
                </a:lnTo>
                <a:lnTo>
                  <a:pt x="0" y="5086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299632"/>
            <a:ext cx="18288000" cy="9330294"/>
          </a:xfrm>
          <a:custGeom>
            <a:avLst/>
            <a:gdLst/>
            <a:ahLst/>
            <a:cxnLst/>
            <a:rect l="l" t="t" r="r" b="b"/>
            <a:pathLst>
              <a:path w="18288000" h="9330294">
                <a:moveTo>
                  <a:pt x="0" y="0"/>
                </a:moveTo>
                <a:lnTo>
                  <a:pt x="18288000" y="0"/>
                </a:lnTo>
                <a:lnTo>
                  <a:pt x="18288000" y="9330293"/>
                </a:lnTo>
                <a:lnTo>
                  <a:pt x="0" y="9330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26" b="-512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8650" y="187322"/>
            <a:ext cx="16520650" cy="247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2"/>
              </a:lnSpc>
              <a:spcBef>
                <a:spcPct val="0"/>
              </a:spcBef>
            </a:pPr>
            <a:r>
              <a:rPr lang="en-US" sz="7101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OPTIMAL PERFORMANCE &amp; WELLBEING FOR THE FEMALE ATHLETE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556273" y="2978590"/>
            <a:ext cx="13720557" cy="966586"/>
            <a:chOff x="0" y="0"/>
            <a:chExt cx="2716742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67421" cy="1913890"/>
            </a:xfrm>
            <a:custGeom>
              <a:avLst/>
              <a:gdLst/>
              <a:ahLst/>
              <a:cxnLst/>
              <a:rect l="l" t="t" r="r" b="b"/>
              <a:pathLst>
                <a:path w="27167421" h="1913890">
                  <a:moveTo>
                    <a:pt x="0" y="0"/>
                  </a:moveTo>
                  <a:lnTo>
                    <a:pt x="27167421" y="0"/>
                  </a:lnTo>
                  <a:lnTo>
                    <a:pt x="271674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174303" y="3060664"/>
            <a:ext cx="13102527" cy="88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8"/>
              </a:lnSpc>
              <a:spcBef>
                <a:spcPct val="0"/>
              </a:spcBef>
            </a:pPr>
            <a:r>
              <a:rPr lang="en-US" sz="2556" b="1" spc="1019">
                <a:solidFill>
                  <a:srgbClr val="534532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ADDRESSING MENTAL HEALTH &amp; BUILDING RESILIENCE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567443" y="9367414"/>
            <a:ext cx="13720557" cy="966586"/>
            <a:chOff x="0" y="0"/>
            <a:chExt cx="2716742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167421" cy="1913890"/>
            </a:xfrm>
            <a:custGeom>
              <a:avLst/>
              <a:gdLst/>
              <a:ahLst/>
              <a:cxnLst/>
              <a:rect l="l" t="t" r="r" b="b"/>
              <a:pathLst>
                <a:path w="27167421" h="1913890">
                  <a:moveTo>
                    <a:pt x="0" y="0"/>
                  </a:moveTo>
                  <a:lnTo>
                    <a:pt x="27167421" y="0"/>
                  </a:lnTo>
                  <a:lnTo>
                    <a:pt x="271674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567443" y="9449488"/>
            <a:ext cx="13102527" cy="884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8"/>
              </a:lnSpc>
              <a:spcBef>
                <a:spcPct val="0"/>
              </a:spcBef>
            </a:pPr>
            <a:r>
              <a:rPr lang="en-US" sz="2556" b="1" spc="1019">
                <a:solidFill>
                  <a:srgbClr val="534532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BY ROWENA TIROP, SPORT AND EXERCISE PSYCHOLOGIST, MSC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874167"/>
            <a:ext cx="18288000" cy="9412833"/>
            <a:chOff x="0" y="0"/>
            <a:chExt cx="3430556" cy="2452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0556" cy="2452654"/>
            </a:xfrm>
            <a:custGeom>
              <a:avLst/>
              <a:gdLst/>
              <a:ahLst/>
              <a:cxnLst/>
              <a:rect l="l" t="t" r="r" b="b"/>
              <a:pathLst>
                <a:path w="3430556" h="2452654">
                  <a:moveTo>
                    <a:pt x="0" y="0"/>
                  </a:moveTo>
                  <a:lnTo>
                    <a:pt x="3430556" y="0"/>
                  </a:lnTo>
                  <a:lnTo>
                    <a:pt x="3430556" y="2452654"/>
                  </a:lnTo>
                  <a:lnTo>
                    <a:pt x="0" y="2452654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41323" y="971550"/>
            <a:ext cx="17434560" cy="951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57"/>
              </a:lnSpc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III. Cognitive (Thought) Signs:</a:t>
            </a:r>
          </a:p>
          <a:p>
            <a:pPr algn="just">
              <a:lnSpc>
                <a:spcPts val="3757"/>
              </a:lnSpc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Changes in thinking patterns can be subtle but impactful.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Difficulty Concentrating or Focusing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Confused Thinking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Negative or Pessimistic Thinking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Paranoia or Suspiciousness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Delusions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Hallucinations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Intrusive Thoughts</a:t>
            </a:r>
          </a:p>
          <a:p>
            <a:pPr algn="just">
              <a:lnSpc>
                <a:spcPts val="3757"/>
              </a:lnSpc>
            </a:pPr>
            <a:endParaRPr lang="en-US" sz="2683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757"/>
              </a:lnSpc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IV. Physical Signs (often without an obvious physical cause):</a:t>
            </a:r>
          </a:p>
          <a:p>
            <a:pPr algn="just">
              <a:lnSpc>
                <a:spcPts val="3757"/>
              </a:lnSpc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mind and body are connected, and mental distress can manifest physically.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Chronic Fatigue/Low Energy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Unexplained Aches and Pains: Headaches, stomach aches, muscle tension, or other bodily pains without a clear medical explanation.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Digestive Issues: Nausea, vomiting, diarrhea, or constipation.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Changes in Sex Drive: Noticeable decrease or increase in libido.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Restlessness/Fidgeting: Physical manifestations of anxiety.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Shaking or Trembling: Especially in anxious states.</a:t>
            </a:r>
          </a:p>
          <a:p>
            <a:pPr algn="just">
              <a:lnSpc>
                <a:spcPts val="3757"/>
              </a:lnSpc>
            </a:pPr>
            <a:endParaRPr lang="en-US" sz="2683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334402" y="266700"/>
            <a:ext cx="7928198" cy="4878891"/>
          </a:xfrm>
          <a:custGeom>
            <a:avLst/>
            <a:gdLst/>
            <a:ahLst/>
            <a:cxnLst/>
            <a:rect l="l" t="t" r="r" b="b"/>
            <a:pathLst>
              <a:path w="7928198" h="4878891">
                <a:moveTo>
                  <a:pt x="0" y="0"/>
                </a:moveTo>
                <a:lnTo>
                  <a:pt x="7928198" y="0"/>
                </a:lnTo>
                <a:lnTo>
                  <a:pt x="7928198" y="4878891"/>
                </a:lnTo>
                <a:lnTo>
                  <a:pt x="0" y="4878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1472417" y="283239"/>
            <a:ext cx="12360864" cy="41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5"/>
              </a:lnSpc>
            </a:pPr>
            <a:r>
              <a:rPr lang="en-US" sz="3145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HOW TO IDENTIFY MENTAL CHALLENGES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9047" y="1604346"/>
            <a:ext cx="13517653" cy="8396701"/>
            <a:chOff x="0" y="0"/>
            <a:chExt cx="4174641" cy="25931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641" cy="2593143"/>
            </a:xfrm>
            <a:custGeom>
              <a:avLst/>
              <a:gdLst/>
              <a:ahLst/>
              <a:cxnLst/>
              <a:rect l="l" t="t" r="r" b="b"/>
              <a:pathLst>
                <a:path w="4174641" h="2593143">
                  <a:moveTo>
                    <a:pt x="0" y="0"/>
                  </a:moveTo>
                  <a:lnTo>
                    <a:pt x="4174641" y="0"/>
                  </a:lnTo>
                  <a:lnTo>
                    <a:pt x="4174641" y="2593143"/>
                  </a:lnTo>
                  <a:lnTo>
                    <a:pt x="0" y="2593143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433578" y="4433115"/>
            <a:ext cx="9805464" cy="5853885"/>
          </a:xfrm>
          <a:custGeom>
            <a:avLst/>
            <a:gdLst/>
            <a:ahLst/>
            <a:cxnLst/>
            <a:rect l="l" t="t" r="r" b="b"/>
            <a:pathLst>
              <a:path w="9805464" h="5853885">
                <a:moveTo>
                  <a:pt x="0" y="0"/>
                </a:moveTo>
                <a:lnTo>
                  <a:pt x="9805464" y="0"/>
                </a:lnTo>
                <a:lnTo>
                  <a:pt x="9805464" y="5853885"/>
                </a:lnTo>
                <a:lnTo>
                  <a:pt x="0" y="58538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34" b="-583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533400" y="419100"/>
            <a:ext cx="19319205" cy="840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45"/>
              </a:lnSpc>
            </a:pPr>
            <a:r>
              <a:rPr lang="en-US" sz="5800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RESILIENCE: THE CORE SKILL FOR CHAMPIONS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711120"/>
            <a:ext cx="12307610" cy="889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is Resilience? More Than Just "Toughness"</a:t>
            </a:r>
          </a:p>
          <a:p>
            <a:pPr algn="just">
              <a:lnSpc>
                <a:spcPts val="3639"/>
              </a:lnSpc>
            </a:pPr>
            <a:endParaRPr lang="en-US" sz="25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Resilience is the ability to adapt, bounce back from adversity, learn from challenges, and maintain well-being under pressure. You can learn how to be resilient.</a:t>
            </a:r>
          </a:p>
          <a:p>
            <a:pPr algn="just">
              <a:lnSpc>
                <a:spcPts val="3639"/>
              </a:lnSpc>
            </a:pPr>
            <a:endParaRPr lang="en-US" sz="25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Resilience is NOT:</a:t>
            </a: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  * Ignoring emotions</a:t>
            </a: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  * Suffering in silence</a:t>
            </a: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  * Never failing</a:t>
            </a: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  * Suppressing vulnerability</a:t>
            </a:r>
          </a:p>
          <a:p>
            <a:pPr algn="just">
              <a:lnSpc>
                <a:spcPts val="3639"/>
              </a:lnSpc>
            </a:pPr>
            <a:endParaRPr lang="en-US" sz="25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Resilience IS:</a:t>
            </a: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  * Acknowledging difficulty</a:t>
            </a: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  * Seeking support</a:t>
            </a: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  * Adapting strategies</a:t>
            </a: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  * Learning from setbacks</a:t>
            </a:r>
          </a:p>
          <a:p>
            <a:pPr algn="just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  * Maintaining self-belief</a:t>
            </a:r>
          </a:p>
          <a:p>
            <a:pPr algn="just">
              <a:lnSpc>
                <a:spcPts val="2660"/>
              </a:lnSpc>
            </a:pPr>
            <a:endParaRPr lang="en-US" sz="25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2660"/>
              </a:lnSpc>
            </a:pPr>
            <a:endParaRPr lang="en-US" sz="25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3167" y="1761024"/>
            <a:ext cx="16130591" cy="8273425"/>
            <a:chOff x="0" y="0"/>
            <a:chExt cx="5880129" cy="3015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80129" cy="3015934"/>
            </a:xfrm>
            <a:custGeom>
              <a:avLst/>
              <a:gdLst/>
              <a:ahLst/>
              <a:cxnLst/>
              <a:rect l="l" t="t" r="r" b="b"/>
              <a:pathLst>
                <a:path w="5880129" h="3015934">
                  <a:moveTo>
                    <a:pt x="0" y="0"/>
                  </a:moveTo>
                  <a:lnTo>
                    <a:pt x="5880129" y="0"/>
                  </a:lnTo>
                  <a:lnTo>
                    <a:pt x="5880129" y="3015934"/>
                  </a:lnTo>
                  <a:lnTo>
                    <a:pt x="0" y="3015934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86" y="0"/>
            <a:ext cx="1833167" cy="1806598"/>
            <a:chOff x="0" y="0"/>
            <a:chExt cx="4370370" cy="43070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0370" cy="4307029"/>
            </a:xfrm>
            <a:custGeom>
              <a:avLst/>
              <a:gdLst/>
              <a:ahLst/>
              <a:cxnLst/>
              <a:rect l="l" t="t" r="r" b="b"/>
              <a:pathLst>
                <a:path w="4370370" h="4307029">
                  <a:moveTo>
                    <a:pt x="0" y="0"/>
                  </a:moveTo>
                  <a:lnTo>
                    <a:pt x="4370370" y="0"/>
                  </a:lnTo>
                  <a:lnTo>
                    <a:pt x="4370370" y="4307029"/>
                  </a:lnTo>
                  <a:lnTo>
                    <a:pt x="0" y="4307029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121742" y="496977"/>
            <a:ext cx="12670776" cy="95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5"/>
              </a:lnSpc>
            </a:pPr>
            <a:r>
              <a:rPr lang="en-US" sz="5800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THE 5 PILLARS OF RESILIENCE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21742" y="1987315"/>
            <a:ext cx="15137558" cy="866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Pillar 1: Self-Awareness &amp; Emotional Regulation</a:t>
            </a:r>
          </a:p>
          <a:p>
            <a:pPr algn="just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Strategies for Athletes: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Mindfulness &amp; Body Scanning: Tuning into thoughts, feelings, physical sensations without judgment (e.g., pre-practice breathing).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Identifying Triggers: Recognizing what sparks stress, anxiety, or negative self-talk (e.g., specific competitions, criticism, fatigue).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Emotional Labeling: Naming emotions accurately ("I feel frustrated," "I'm anxious").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Coping Mechanisms: Developing healthy "go-to" strategies (deep breathing, brief visualization, positive self-talk reframes, short breaks).</a:t>
            </a:r>
          </a:p>
          <a:p>
            <a:pPr algn="just">
              <a:lnSpc>
                <a:spcPts val="3499"/>
              </a:lnSpc>
            </a:pPr>
            <a:endParaRPr lang="en-US" sz="24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499"/>
              </a:lnSpc>
            </a:pPr>
            <a:r>
              <a:rPr lang="en-US" sz="2499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Pillar 2: Building Mental Skills</a:t>
            </a:r>
          </a:p>
          <a:p>
            <a:pPr algn="just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Core Skills: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Goal Setting (SMART &amp; Process-Oriented): Focusing on controllable actions, not just outcomes. Celebrating small wins.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Positive Self-Talk &amp; Cognitive Restructuring 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Visualization &amp; Imagery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Focus &amp; Concentration Techniques</a:t>
            </a:r>
          </a:p>
          <a:p>
            <a:pPr marL="539748" lvl="1" indent="-269874" algn="just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Stress Inoculation Training</a:t>
            </a:r>
          </a:p>
          <a:p>
            <a:pPr algn="just">
              <a:lnSpc>
                <a:spcPts val="3499"/>
              </a:lnSpc>
            </a:pPr>
            <a:endParaRPr lang="en-US" sz="24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2800"/>
              </a:lnSpc>
            </a:pPr>
            <a:endParaRPr lang="en-US" sz="24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812" y="1208841"/>
            <a:ext cx="12828587" cy="9078159"/>
            <a:chOff x="0" y="0"/>
            <a:chExt cx="3768293" cy="3015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8293" cy="3015934"/>
            </a:xfrm>
            <a:custGeom>
              <a:avLst/>
              <a:gdLst/>
              <a:ahLst/>
              <a:cxnLst/>
              <a:rect l="l" t="t" r="r" b="b"/>
              <a:pathLst>
                <a:path w="3768293" h="3015934">
                  <a:moveTo>
                    <a:pt x="0" y="0"/>
                  </a:moveTo>
                  <a:lnTo>
                    <a:pt x="3768293" y="0"/>
                  </a:lnTo>
                  <a:lnTo>
                    <a:pt x="3768293" y="3015934"/>
                  </a:lnTo>
                  <a:lnTo>
                    <a:pt x="0" y="3015934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86" y="0"/>
            <a:ext cx="1833167" cy="1806598"/>
            <a:chOff x="0" y="0"/>
            <a:chExt cx="4370370" cy="43070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0370" cy="4307029"/>
            </a:xfrm>
            <a:custGeom>
              <a:avLst/>
              <a:gdLst/>
              <a:ahLst/>
              <a:cxnLst/>
              <a:rect l="l" t="t" r="r" b="b"/>
              <a:pathLst>
                <a:path w="4370370" h="4307029">
                  <a:moveTo>
                    <a:pt x="0" y="0"/>
                  </a:moveTo>
                  <a:lnTo>
                    <a:pt x="4370370" y="0"/>
                  </a:lnTo>
                  <a:lnTo>
                    <a:pt x="4370370" y="4307029"/>
                  </a:lnTo>
                  <a:lnTo>
                    <a:pt x="0" y="4307029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497973"/>
            <a:ext cx="17951026" cy="855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59"/>
              </a:lnSpc>
            </a:pPr>
            <a:r>
              <a:rPr lang="en-US" sz="2257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Pillar 3: Strong Support Systems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Trusted Teammates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Supportive Coaches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Sports Doctors, Nutritionists, Psychologists, Physiotherapists, Scientists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Family &amp; Friends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Mentors &amp; Role Models</a:t>
            </a:r>
          </a:p>
          <a:p>
            <a:pPr algn="just">
              <a:lnSpc>
                <a:spcPts val="3159"/>
              </a:lnSpc>
            </a:pPr>
            <a:endParaRPr lang="en-US" sz="2257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159"/>
              </a:lnSpc>
            </a:pPr>
            <a:r>
              <a:rPr lang="en-US" sz="2257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Pillar 4: Physical Wellness as Foundation</a:t>
            </a:r>
          </a:p>
          <a:p>
            <a:pPr algn="just">
              <a:lnSpc>
                <a:spcPts val="3159"/>
              </a:lnSpc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Critical Elements: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Adequate Nutrition &amp; Hydration: 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Prioritizing Sleep &amp; Recovery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Mindful Movement &amp; Rest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Listening to Your Body</a:t>
            </a:r>
          </a:p>
          <a:p>
            <a:pPr algn="just">
              <a:lnSpc>
                <a:spcPts val="3159"/>
              </a:lnSpc>
            </a:pPr>
            <a:endParaRPr lang="en-US" sz="2257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159"/>
              </a:lnSpc>
            </a:pPr>
            <a:r>
              <a:rPr lang="en-US" sz="2257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Pillar 5: Cultivating Identity &amp; Perspective</a:t>
            </a:r>
          </a:p>
          <a:p>
            <a:pPr algn="just">
              <a:lnSpc>
                <a:spcPts val="3159"/>
              </a:lnSpc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Strategies: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Balanced Identity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Embracing Failure as Learning: Reframing setbacks as essential feedback for growth.</a:t>
            </a: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Focus on </a:t>
            </a:r>
            <a:r>
              <a:rPr lang="en-US" sz="2257" b="1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Controllables</a:t>
            </a:r>
            <a:endParaRPr lang="en-US" sz="2257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marL="487313" lvl="1" indent="-243657" algn="just">
              <a:lnSpc>
                <a:spcPts val="3159"/>
              </a:lnSpc>
              <a:buFont typeface="Arial"/>
              <a:buChar char="•"/>
            </a:pPr>
            <a:r>
              <a:rPr lang="en-US" sz="225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Purpose &amp; Values</a:t>
            </a:r>
          </a:p>
          <a:p>
            <a:pPr algn="just">
              <a:lnSpc>
                <a:spcPts val="2188"/>
              </a:lnSpc>
            </a:pPr>
            <a:endParaRPr lang="en-US" sz="2257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2188"/>
              </a:lnSpc>
            </a:pPr>
            <a:endParaRPr lang="en-US" sz="2257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158508" y="3179350"/>
            <a:ext cx="7955919" cy="4878891"/>
          </a:xfrm>
          <a:custGeom>
            <a:avLst/>
            <a:gdLst/>
            <a:ahLst/>
            <a:cxnLst/>
            <a:rect l="l" t="t" r="r" b="b"/>
            <a:pathLst>
              <a:path w="7955919" h="4878891">
                <a:moveTo>
                  <a:pt x="0" y="0"/>
                </a:moveTo>
                <a:lnTo>
                  <a:pt x="7955919" y="0"/>
                </a:lnTo>
                <a:lnTo>
                  <a:pt x="7955919" y="4878891"/>
                </a:lnTo>
                <a:lnTo>
                  <a:pt x="0" y="4878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52600" y="405087"/>
            <a:ext cx="9487706" cy="814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45"/>
              </a:lnSpc>
            </a:pPr>
            <a:r>
              <a:rPr lang="en-US" sz="5200" b="1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5 PILLARS CONTINUED...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23317" y="3009900"/>
            <a:ext cx="7364683" cy="4900862"/>
          </a:xfrm>
          <a:custGeom>
            <a:avLst/>
            <a:gdLst/>
            <a:ahLst/>
            <a:cxnLst/>
            <a:rect l="l" t="t" r="r" b="b"/>
            <a:pathLst>
              <a:path w="7364683" h="4900862">
                <a:moveTo>
                  <a:pt x="0" y="0"/>
                </a:moveTo>
                <a:lnTo>
                  <a:pt x="7364682" y="0"/>
                </a:lnTo>
                <a:lnTo>
                  <a:pt x="7364682" y="4900861"/>
                </a:lnTo>
                <a:lnTo>
                  <a:pt x="0" y="4900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1409700"/>
            <a:ext cx="11074004" cy="8525976"/>
            <a:chOff x="0" y="0"/>
            <a:chExt cx="4936986" cy="38010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6986" cy="3801030"/>
            </a:xfrm>
            <a:custGeom>
              <a:avLst/>
              <a:gdLst/>
              <a:ahLst/>
              <a:cxnLst/>
              <a:rect l="l" t="t" r="r" b="b"/>
              <a:pathLst>
                <a:path w="4936986" h="3801030">
                  <a:moveTo>
                    <a:pt x="0" y="0"/>
                  </a:moveTo>
                  <a:lnTo>
                    <a:pt x="4936986" y="0"/>
                  </a:lnTo>
                  <a:lnTo>
                    <a:pt x="4936986" y="3801030"/>
                  </a:lnTo>
                  <a:lnTo>
                    <a:pt x="0" y="3801030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92565" y="451225"/>
            <a:ext cx="16895435" cy="95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5"/>
              </a:lnSpc>
            </a:pPr>
            <a:r>
              <a:rPr lang="en-US" sz="5800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BUILD YOUR MENTAL HEALTH TOOLKIT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600" y="1562100"/>
            <a:ext cx="10045375" cy="846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For Athletes:</a:t>
            </a:r>
          </a:p>
          <a:p>
            <a:pPr marL="626106" lvl="1" indent="-313053" algn="just">
              <a:lnSpc>
                <a:spcPts val="4059"/>
              </a:lnSpc>
              <a:buFont typeface="Arial"/>
              <a:buChar char="•"/>
            </a:pPr>
            <a:r>
              <a:rPr lang="en-US" sz="28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Self-Assess: Where are you strong? Where do you need support?</a:t>
            </a:r>
          </a:p>
          <a:p>
            <a:pPr marL="626106" lvl="1" indent="-313053" algn="just">
              <a:lnSpc>
                <a:spcPts val="4059"/>
              </a:lnSpc>
              <a:buFont typeface="Arial"/>
              <a:buChar char="•"/>
            </a:pPr>
            <a:r>
              <a:rPr lang="en-US" sz="28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Choose 1-2 Strategies: Start small (e.g., practice deep breathing daily, reframe one negative thought).</a:t>
            </a:r>
          </a:p>
          <a:p>
            <a:pPr marL="626106" lvl="1" indent="-313053" algn="just">
              <a:lnSpc>
                <a:spcPts val="4059"/>
              </a:lnSpc>
              <a:buFont typeface="Arial"/>
              <a:buChar char="•"/>
            </a:pPr>
            <a:r>
              <a:rPr lang="en-US" sz="28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Communicate: Talk to a trusted coach, teammate, or support staff.</a:t>
            </a:r>
          </a:p>
          <a:p>
            <a:pPr marL="626106" lvl="1" indent="-313053" algn="just">
              <a:lnSpc>
                <a:spcPts val="4059"/>
              </a:lnSpc>
              <a:buFont typeface="Arial"/>
              <a:buChar char="•"/>
            </a:pPr>
            <a:r>
              <a:rPr lang="en-US" sz="28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Prioritize Recovery: Sleep, nutrition, downtime.</a:t>
            </a:r>
          </a:p>
          <a:p>
            <a:pPr algn="just">
              <a:lnSpc>
                <a:spcPts val="4059"/>
              </a:lnSpc>
            </a:pPr>
            <a:endParaRPr lang="en-US" sz="28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4059"/>
              </a:lnSpc>
            </a:pPr>
            <a:r>
              <a:rPr lang="en-US" sz="2899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For Coaches/Organizations:</a:t>
            </a:r>
          </a:p>
          <a:p>
            <a:pPr marL="626106" lvl="1" indent="-313053" algn="just">
              <a:lnSpc>
                <a:spcPts val="4059"/>
              </a:lnSpc>
              <a:buFont typeface="Arial"/>
              <a:buChar char="•"/>
            </a:pPr>
            <a:r>
              <a:rPr lang="en-US" sz="28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Integrate: Start one conversation, offer one resource, implement one mental skills session.</a:t>
            </a:r>
          </a:p>
          <a:p>
            <a:pPr marL="626106" lvl="1" indent="-313053" algn="just">
              <a:lnSpc>
                <a:spcPts val="4059"/>
              </a:lnSpc>
              <a:buFont typeface="Arial"/>
              <a:buChar char="•"/>
            </a:pPr>
            <a:r>
              <a:rPr lang="en-US" sz="28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Educate Yourself: Learn about female-specific challenges.</a:t>
            </a:r>
          </a:p>
          <a:p>
            <a:pPr marL="626106" lvl="1" indent="-313053" algn="just">
              <a:lnSpc>
                <a:spcPts val="4059"/>
              </a:lnSpc>
              <a:buFont typeface="Arial"/>
              <a:buChar char="•"/>
            </a:pPr>
            <a:r>
              <a:rPr lang="en-US" sz="289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Advocate: Push for resources and support structures.</a:t>
            </a:r>
          </a:p>
          <a:p>
            <a:pPr algn="just">
              <a:lnSpc>
                <a:spcPts val="3359"/>
              </a:lnSpc>
            </a:pPr>
            <a:endParaRPr lang="en-US" sz="28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2660"/>
              </a:lnSpc>
            </a:pPr>
            <a:endParaRPr lang="en-US" sz="289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34500" y="518874"/>
            <a:ext cx="12253500" cy="9768125"/>
            <a:chOff x="0" y="0"/>
            <a:chExt cx="4370370" cy="3337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0370" cy="3337478"/>
            </a:xfrm>
            <a:custGeom>
              <a:avLst/>
              <a:gdLst/>
              <a:ahLst/>
              <a:cxnLst/>
              <a:rect l="l" t="t" r="r" b="b"/>
              <a:pathLst>
                <a:path w="4370370" h="3337478">
                  <a:moveTo>
                    <a:pt x="0" y="0"/>
                  </a:moveTo>
                  <a:lnTo>
                    <a:pt x="4370370" y="0"/>
                  </a:lnTo>
                  <a:lnTo>
                    <a:pt x="4370370" y="3337478"/>
                  </a:lnTo>
                  <a:lnTo>
                    <a:pt x="0" y="3337478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5448300"/>
            <a:ext cx="6095999" cy="4119599"/>
          </a:xfrm>
          <a:custGeom>
            <a:avLst/>
            <a:gdLst/>
            <a:ahLst/>
            <a:cxnLst/>
            <a:rect l="l" t="t" r="r" b="b"/>
            <a:pathLst>
              <a:path w="6190655" h="4119599">
                <a:moveTo>
                  <a:pt x="0" y="0"/>
                </a:moveTo>
                <a:lnTo>
                  <a:pt x="6190655" y="0"/>
                </a:lnTo>
                <a:lnTo>
                  <a:pt x="6190655" y="4119599"/>
                </a:lnTo>
                <a:lnTo>
                  <a:pt x="0" y="41195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2019300"/>
            <a:ext cx="6096000" cy="3843753"/>
          </a:xfrm>
          <a:custGeom>
            <a:avLst/>
            <a:gdLst/>
            <a:ahLst/>
            <a:cxnLst/>
            <a:rect l="l" t="t" r="r" b="b"/>
            <a:pathLst>
              <a:path w="6034500" h="3843753">
                <a:moveTo>
                  <a:pt x="0" y="0"/>
                </a:moveTo>
                <a:lnTo>
                  <a:pt x="6034500" y="0"/>
                </a:lnTo>
                <a:lnTo>
                  <a:pt x="6034500" y="3843753"/>
                </a:lnTo>
                <a:lnTo>
                  <a:pt x="0" y="3843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01" b="-230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1000" y="190500"/>
            <a:ext cx="3794657" cy="1831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45"/>
              </a:lnSpc>
            </a:pPr>
            <a:r>
              <a:rPr lang="en-US" sz="5000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IT TAKES A </a:t>
            </a:r>
            <a:endParaRPr lang="en-US" sz="5000" b="1" u="sng" dirty="0" smtClean="0">
              <a:solidFill>
                <a:srgbClr val="53453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algn="l">
              <a:lnSpc>
                <a:spcPts val="7245"/>
              </a:lnSpc>
            </a:pPr>
            <a:r>
              <a:rPr lang="en-US" sz="5000" b="1" u="sng" dirty="0" smtClean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VILLAGE</a:t>
            </a:r>
            <a:r>
              <a:rPr lang="en-US" sz="5000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72514" y="943218"/>
            <a:ext cx="10582139" cy="805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4"/>
              </a:lnSpc>
            </a:pPr>
            <a:r>
              <a:rPr lang="en-US" sz="2746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How can we start:</a:t>
            </a:r>
          </a:p>
          <a:p>
            <a:pPr marL="592931" lvl="1" indent="-296465" algn="just">
              <a:lnSpc>
                <a:spcPts val="3844"/>
              </a:lnSpc>
              <a:buFont typeface="Arial"/>
              <a:buChar char="•"/>
            </a:pPr>
            <a:r>
              <a:rPr lang="en-US" sz="2746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Normalize Mental Health:</a:t>
            </a:r>
            <a:r>
              <a:rPr lang="en-US" sz="2746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Talk openly, integrate it into training plans, share resources.</a:t>
            </a:r>
          </a:p>
          <a:p>
            <a:pPr marL="592931" lvl="1" indent="-296465" algn="just">
              <a:lnSpc>
                <a:spcPts val="3844"/>
              </a:lnSpc>
              <a:buFont typeface="Arial"/>
              <a:buChar char="•"/>
            </a:pPr>
            <a:r>
              <a:rPr lang="en-US" sz="2746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Prioritize Psychological Safety:</a:t>
            </a:r>
            <a:r>
              <a:rPr lang="en-US" sz="2746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Foster trust, encourage vulnerability without fear of judgment or repercussion. Create an accepting environment.</a:t>
            </a:r>
          </a:p>
          <a:p>
            <a:pPr marL="592931" lvl="1" indent="-296465" algn="just">
              <a:lnSpc>
                <a:spcPts val="3844"/>
              </a:lnSpc>
              <a:buFont typeface="Arial"/>
              <a:buChar char="•"/>
            </a:pPr>
            <a:r>
              <a:rPr lang="en-US" sz="2746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Educate Staff &amp; Athletes:</a:t>
            </a:r>
            <a:r>
              <a:rPr lang="en-US" sz="2746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Provide workshops on mental health, resilience skills, body image, nutrition, hormonal health.</a:t>
            </a:r>
          </a:p>
          <a:p>
            <a:pPr marL="592931" lvl="1" indent="-296465" algn="just">
              <a:lnSpc>
                <a:spcPts val="3844"/>
              </a:lnSpc>
              <a:buFont typeface="Arial"/>
              <a:buChar char="•"/>
            </a:pPr>
            <a:r>
              <a:rPr lang="en-US" sz="2746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Implement Mental Skills Training:</a:t>
            </a:r>
            <a:r>
              <a:rPr lang="en-US" sz="2746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Make it a core part of athlete development, not an add-on.</a:t>
            </a:r>
          </a:p>
          <a:p>
            <a:pPr marL="592931" lvl="1" indent="-296465" algn="just">
              <a:lnSpc>
                <a:spcPts val="3844"/>
              </a:lnSpc>
              <a:buFont typeface="Arial"/>
              <a:buChar char="•"/>
            </a:pPr>
            <a:r>
              <a:rPr lang="en-US" sz="2746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Provide Access to Professionals:</a:t>
            </a:r>
            <a:r>
              <a:rPr lang="en-US" sz="2746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Partner with sports psychologists, therapists, nutritionists.</a:t>
            </a:r>
          </a:p>
          <a:p>
            <a:pPr marL="592931" lvl="1" indent="-296465" algn="just">
              <a:lnSpc>
                <a:spcPts val="3844"/>
              </a:lnSpc>
              <a:buFont typeface="Arial"/>
              <a:buChar char="•"/>
            </a:pPr>
            <a:r>
              <a:rPr lang="en-US" sz="2746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Challenge Stereotypes &amp; Bias: </a:t>
            </a:r>
            <a:r>
              <a:rPr lang="en-US" sz="2746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Promote diverse body types, address gender bias, celebrate all contributions.</a:t>
            </a:r>
          </a:p>
          <a:p>
            <a:pPr marL="592931" lvl="1" indent="-296465" algn="just">
              <a:lnSpc>
                <a:spcPts val="3844"/>
              </a:lnSpc>
              <a:buFont typeface="Arial"/>
              <a:buChar char="•"/>
            </a:pPr>
            <a:r>
              <a:rPr lang="en-US" sz="2746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Model Healthy Behaviors:</a:t>
            </a:r>
            <a:r>
              <a:rPr lang="en-US" sz="2746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Coaches prioritizing their own well-being and work-life balance.</a:t>
            </a:r>
          </a:p>
          <a:p>
            <a:pPr algn="just">
              <a:lnSpc>
                <a:spcPts val="2922"/>
              </a:lnSpc>
            </a:pPr>
            <a:endParaRPr lang="en-US" sz="2746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1181100"/>
            <a:ext cx="14325600" cy="9105900"/>
            <a:chOff x="0" y="0"/>
            <a:chExt cx="6153920" cy="3801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53920" cy="3801030"/>
            </a:xfrm>
            <a:custGeom>
              <a:avLst/>
              <a:gdLst/>
              <a:ahLst/>
              <a:cxnLst/>
              <a:rect l="l" t="t" r="r" b="b"/>
              <a:pathLst>
                <a:path w="6153920" h="3801030">
                  <a:moveTo>
                    <a:pt x="0" y="0"/>
                  </a:moveTo>
                  <a:lnTo>
                    <a:pt x="6153920" y="0"/>
                  </a:lnTo>
                  <a:lnTo>
                    <a:pt x="6153920" y="3801030"/>
                  </a:lnTo>
                  <a:lnTo>
                    <a:pt x="0" y="3801030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584422" y="5093918"/>
            <a:ext cx="6703578" cy="5193082"/>
          </a:xfrm>
          <a:custGeom>
            <a:avLst/>
            <a:gdLst/>
            <a:ahLst/>
            <a:cxnLst/>
            <a:rect l="l" t="t" r="r" b="b"/>
            <a:pathLst>
              <a:path w="6703578" h="5193082">
                <a:moveTo>
                  <a:pt x="0" y="0"/>
                </a:moveTo>
                <a:lnTo>
                  <a:pt x="6703578" y="0"/>
                </a:lnTo>
                <a:lnTo>
                  <a:pt x="6703578" y="5193082"/>
                </a:lnTo>
                <a:lnTo>
                  <a:pt x="0" y="5193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06" r="-820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7200" y="0"/>
            <a:ext cx="7751435" cy="95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5"/>
              </a:lnSpc>
            </a:pPr>
            <a:r>
              <a:rPr lang="en-US" sz="5800" b="1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SO WHAT</a:t>
            </a:r>
            <a:r>
              <a:rPr lang="en-US" sz="5800" b="1" dirty="0" smtClean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?...</a:t>
            </a:r>
            <a:endParaRPr lang="en-US" sz="5800" b="1" dirty="0">
              <a:solidFill>
                <a:srgbClr val="53453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5800" y="1495635"/>
            <a:ext cx="10059787" cy="879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1472" lvl="1" indent="-350736" algn="just">
              <a:lnSpc>
                <a:spcPct val="110000"/>
              </a:lnSpc>
              <a:buAutoNum type="arabicPeriod"/>
            </a:pPr>
            <a:r>
              <a:rPr lang="en-US" sz="3249" b="1" dirty="0" smtClean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Female </a:t>
            </a:r>
            <a:r>
              <a:rPr lang="en-US" sz="324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athletes face a lot of challenges externally and internally which increases risk of experiencing psychological distress therefore impacting performance.</a:t>
            </a:r>
          </a:p>
          <a:p>
            <a:pPr marL="701472" lvl="1" indent="-350736" algn="just">
              <a:lnSpc>
                <a:spcPct val="110000"/>
              </a:lnSpc>
              <a:buAutoNum type="arabicPeriod"/>
            </a:pPr>
            <a:r>
              <a:rPr lang="en-US" sz="3249" b="1" dirty="0" smtClean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Mental </a:t>
            </a:r>
            <a:r>
              <a:rPr lang="en-US" sz="324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health and resilience building is integral to athletic success and overall well-being.</a:t>
            </a:r>
          </a:p>
          <a:p>
            <a:pPr marL="701472" lvl="1" indent="-350736" algn="just">
              <a:lnSpc>
                <a:spcPct val="110000"/>
              </a:lnSpc>
              <a:buAutoNum type="arabicPeriod"/>
            </a:pPr>
            <a:r>
              <a:rPr lang="en-US" sz="3249" b="1" dirty="0" smtClean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Building </a:t>
            </a:r>
            <a:r>
              <a:rPr lang="en-US" sz="324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resilience requires self-awareness, mental skills, support, physical wellness, and perspective.</a:t>
            </a:r>
          </a:p>
          <a:p>
            <a:pPr marL="701472" lvl="1" indent="-350736" algn="just">
              <a:lnSpc>
                <a:spcPct val="110000"/>
              </a:lnSpc>
              <a:buAutoNum type="arabicPeriod"/>
            </a:pPr>
            <a:r>
              <a:rPr lang="en-US" sz="3249" b="1" dirty="0" smtClean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A </a:t>
            </a:r>
            <a:r>
              <a:rPr lang="en-US" sz="324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supportive environment is essential; coaches, family, friends &amp; organizations play a vital role.</a:t>
            </a:r>
          </a:p>
          <a:p>
            <a:pPr marL="701472" lvl="1" indent="-350736" algn="just">
              <a:lnSpc>
                <a:spcPct val="110000"/>
              </a:lnSpc>
              <a:buAutoNum type="arabicPeriod"/>
            </a:pPr>
            <a:r>
              <a:rPr lang="en-US" sz="3249" b="1" dirty="0" smtClean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Seeking </a:t>
            </a:r>
            <a:r>
              <a:rPr lang="en-US" sz="3249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help is a sign of strength and commitment.</a:t>
            </a:r>
          </a:p>
          <a:p>
            <a:pPr algn="just">
              <a:lnSpc>
                <a:spcPts val="2980"/>
              </a:lnSpc>
            </a:pPr>
            <a:endParaRPr lang="en-US" sz="3249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pic>
        <p:nvPicPr>
          <p:cNvPr id="10" name="Picture 9" descr="faith pus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419100"/>
            <a:ext cx="6269324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85794" y="1843582"/>
            <a:ext cx="7002206" cy="4872804"/>
            <a:chOff x="0" y="0"/>
            <a:chExt cx="3722206" cy="21723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22206" cy="2172382"/>
            </a:xfrm>
            <a:custGeom>
              <a:avLst/>
              <a:gdLst/>
              <a:ahLst/>
              <a:cxnLst/>
              <a:rect l="l" t="t" r="r" b="b"/>
              <a:pathLst>
                <a:path w="3722206" h="2172382">
                  <a:moveTo>
                    <a:pt x="0" y="0"/>
                  </a:moveTo>
                  <a:lnTo>
                    <a:pt x="3722206" y="0"/>
                  </a:lnTo>
                  <a:lnTo>
                    <a:pt x="3722206" y="2172382"/>
                  </a:lnTo>
                  <a:lnTo>
                    <a:pt x="0" y="2172382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757906" y="6828070"/>
            <a:ext cx="1833167" cy="1806598"/>
            <a:chOff x="0" y="0"/>
            <a:chExt cx="4370370" cy="43070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0370" cy="4307029"/>
            </a:xfrm>
            <a:custGeom>
              <a:avLst/>
              <a:gdLst/>
              <a:ahLst/>
              <a:cxnLst/>
              <a:rect l="l" t="t" r="r" b="b"/>
              <a:pathLst>
                <a:path w="4370370" h="4307029">
                  <a:moveTo>
                    <a:pt x="0" y="0"/>
                  </a:moveTo>
                  <a:lnTo>
                    <a:pt x="4370370" y="0"/>
                  </a:lnTo>
                  <a:lnTo>
                    <a:pt x="4370370" y="4307029"/>
                  </a:lnTo>
                  <a:lnTo>
                    <a:pt x="0" y="4307029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79642" y="1028700"/>
            <a:ext cx="11863410" cy="6702670"/>
          </a:xfrm>
          <a:custGeom>
            <a:avLst/>
            <a:gdLst/>
            <a:ahLst/>
            <a:cxnLst/>
            <a:rect l="l" t="t" r="r" b="b"/>
            <a:pathLst>
              <a:path w="11863410" h="6702670">
                <a:moveTo>
                  <a:pt x="0" y="0"/>
                </a:moveTo>
                <a:lnTo>
                  <a:pt x="11863410" y="0"/>
                </a:lnTo>
                <a:lnTo>
                  <a:pt x="11863410" y="6702670"/>
                </a:lnTo>
                <a:lnTo>
                  <a:pt x="0" y="6702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428407" y="2959244"/>
            <a:ext cx="6658997" cy="281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5"/>
              </a:lnSpc>
            </a:pPr>
            <a:r>
              <a:rPr lang="en-US" sz="7245" b="1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35966" y="1417649"/>
            <a:ext cx="7658158" cy="7658158"/>
          </a:xfrm>
          <a:custGeom>
            <a:avLst/>
            <a:gdLst/>
            <a:ahLst/>
            <a:cxnLst/>
            <a:rect l="l" t="t" r="r" b="b"/>
            <a:pathLst>
              <a:path w="7658158" h="7658158">
                <a:moveTo>
                  <a:pt x="0" y="0"/>
                </a:moveTo>
                <a:lnTo>
                  <a:pt x="7658158" y="0"/>
                </a:lnTo>
                <a:lnTo>
                  <a:pt x="7658158" y="7658159"/>
                </a:lnTo>
                <a:lnTo>
                  <a:pt x="0" y="765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2798" y="1483988"/>
            <a:ext cx="7385362" cy="7385362"/>
          </a:xfrm>
          <a:custGeom>
            <a:avLst/>
            <a:gdLst/>
            <a:ahLst/>
            <a:cxnLst/>
            <a:rect l="l" t="t" r="r" b="b"/>
            <a:pathLst>
              <a:path w="7385362" h="7385362">
                <a:moveTo>
                  <a:pt x="0" y="0"/>
                </a:moveTo>
                <a:lnTo>
                  <a:pt x="7385362" y="0"/>
                </a:lnTo>
                <a:lnTo>
                  <a:pt x="7385362" y="7385363"/>
                </a:lnTo>
                <a:lnTo>
                  <a:pt x="0" y="73853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66801" y="379213"/>
            <a:ext cx="14995230" cy="649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45"/>
              </a:lnSpc>
            </a:pPr>
            <a:r>
              <a:rPr lang="en-US" sz="4945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THE WHOLE ATHLETE: BEYOND THE PHYSICAL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98739"/>
            <a:ext cx="8487713" cy="9021232"/>
            <a:chOff x="0" y="0"/>
            <a:chExt cx="6838708" cy="7268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38708" cy="7268575"/>
            </a:xfrm>
            <a:custGeom>
              <a:avLst/>
              <a:gdLst/>
              <a:ahLst/>
              <a:cxnLst/>
              <a:rect l="l" t="t" r="r" b="b"/>
              <a:pathLst>
                <a:path w="6838708" h="7268575">
                  <a:moveTo>
                    <a:pt x="0" y="0"/>
                  </a:moveTo>
                  <a:lnTo>
                    <a:pt x="6838708" y="0"/>
                  </a:lnTo>
                  <a:lnTo>
                    <a:pt x="6838708" y="7268575"/>
                  </a:lnTo>
                  <a:lnTo>
                    <a:pt x="0" y="7268575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630230" y="2592131"/>
            <a:ext cx="9344774" cy="5102739"/>
          </a:xfrm>
          <a:custGeom>
            <a:avLst/>
            <a:gdLst/>
            <a:ahLst/>
            <a:cxnLst/>
            <a:rect l="l" t="t" r="r" b="b"/>
            <a:pathLst>
              <a:path w="9344774" h="5102739">
                <a:moveTo>
                  <a:pt x="0" y="0"/>
                </a:moveTo>
                <a:lnTo>
                  <a:pt x="9344774" y="0"/>
                </a:lnTo>
                <a:lnTo>
                  <a:pt x="9344774" y="5102738"/>
                </a:lnTo>
                <a:lnTo>
                  <a:pt x="0" y="510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1" y="379213"/>
            <a:ext cx="15528630" cy="649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45"/>
              </a:lnSpc>
            </a:pPr>
            <a:r>
              <a:rPr lang="en-US" sz="4945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THE WHOLE ATHLETE: BEYOND THE PHYSICAL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2012" y="1869041"/>
            <a:ext cx="7483690" cy="855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13"/>
              </a:lnSpc>
            </a:pPr>
            <a:r>
              <a:rPr lang="en-US" sz="2724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Did you know that female athletes are 2-3 times more likely to experience mental health issues than their male counterparts? (Phelps et al., 2016)</a:t>
            </a:r>
          </a:p>
          <a:p>
            <a:pPr algn="just">
              <a:lnSpc>
                <a:spcPts val="3813"/>
              </a:lnSpc>
            </a:pPr>
            <a:endParaRPr lang="en-US" sz="2724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813"/>
              </a:lnSpc>
            </a:pPr>
            <a:r>
              <a:rPr lang="en-US" sz="2724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According to research, about 35% of female athletes report clinically relevant symptoms of anxiety or depression. (Gouttebarge et al., 2019)</a:t>
            </a:r>
          </a:p>
          <a:p>
            <a:pPr algn="just">
              <a:lnSpc>
                <a:spcPts val="3813"/>
              </a:lnSpc>
            </a:pPr>
            <a:endParaRPr lang="en-US" sz="2724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813"/>
              </a:lnSpc>
            </a:pPr>
            <a:r>
              <a:rPr lang="en-US" sz="2724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Nearly 30% of female athletes engage in disordered eating behaviours (The National Women’s Law Center, 2021). </a:t>
            </a:r>
          </a:p>
          <a:p>
            <a:pPr algn="just">
              <a:lnSpc>
                <a:spcPts val="3813"/>
              </a:lnSpc>
            </a:pPr>
            <a:endParaRPr lang="en-US" sz="2724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just">
              <a:lnSpc>
                <a:spcPts val="3813"/>
              </a:lnSpc>
            </a:pPr>
            <a:r>
              <a:rPr lang="en-US" sz="2724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80% of sporting organizations worldwide lack structured mental health programs especially for women (IOC Report, 2020)</a:t>
            </a:r>
          </a:p>
          <a:p>
            <a:pPr algn="just">
              <a:lnSpc>
                <a:spcPts val="3813"/>
              </a:lnSpc>
            </a:pPr>
            <a:endParaRPr lang="en-US" sz="2724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0400" y="1333500"/>
            <a:ext cx="11277600" cy="8745295"/>
            <a:chOff x="0" y="0"/>
            <a:chExt cx="4370370" cy="3337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0370" cy="3337478"/>
            </a:xfrm>
            <a:custGeom>
              <a:avLst/>
              <a:gdLst/>
              <a:ahLst/>
              <a:cxnLst/>
              <a:rect l="l" t="t" r="r" b="b"/>
              <a:pathLst>
                <a:path w="4370370" h="3337478">
                  <a:moveTo>
                    <a:pt x="0" y="0"/>
                  </a:moveTo>
                  <a:lnTo>
                    <a:pt x="4370370" y="0"/>
                  </a:lnTo>
                  <a:lnTo>
                    <a:pt x="4370370" y="3337478"/>
                  </a:lnTo>
                  <a:lnTo>
                    <a:pt x="0" y="3337478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457200" y="1943100"/>
            <a:ext cx="7215952" cy="7215952"/>
          </a:xfrm>
          <a:custGeom>
            <a:avLst/>
            <a:gdLst/>
            <a:ahLst/>
            <a:cxnLst/>
            <a:rect l="l" t="t" r="r" b="b"/>
            <a:pathLst>
              <a:path w="7215952" h="7215952">
                <a:moveTo>
                  <a:pt x="0" y="0"/>
                </a:moveTo>
                <a:lnTo>
                  <a:pt x="7215952" y="0"/>
                </a:lnTo>
                <a:lnTo>
                  <a:pt x="7215952" y="7215952"/>
                </a:lnTo>
                <a:lnTo>
                  <a:pt x="0" y="7215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85800" y="345670"/>
            <a:ext cx="11334872" cy="683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45"/>
              </a:lnSpc>
            </a:pPr>
            <a:r>
              <a:rPr lang="en-US" sz="5145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WHAT IS MENTAL HEALTH?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96200" y="1790700"/>
            <a:ext cx="9703587" cy="1809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5"/>
              </a:lnSpc>
            </a:pPr>
            <a:r>
              <a:rPr lang="en-US" sz="2604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Mental Health is more than the absence of mental illness. It is an important aspect of our overall well-being. It involves our emotional, psychological and social health. It affects how we think, feel and act as we move through life.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43800" y="4076700"/>
            <a:ext cx="9703587" cy="543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398" lvl="1" indent="-257699" algn="just">
              <a:lnSpc>
                <a:spcPts val="3342"/>
              </a:lnSpc>
              <a:buFont typeface="Arial"/>
              <a:buChar char="•"/>
            </a:pPr>
            <a:r>
              <a:rPr lang="en-US" sz="2387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Emotional Well-being:</a:t>
            </a:r>
            <a:r>
              <a:rPr lang="en-US" sz="238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ability to understand, experience and manage your emotions, feeling the range of emotions in healthy ways and being able to cope with stress and maintaining a positive outlook.</a:t>
            </a:r>
          </a:p>
          <a:p>
            <a:pPr marL="515398" lvl="1" indent="-257699" algn="just">
              <a:lnSpc>
                <a:spcPts val="3342"/>
              </a:lnSpc>
              <a:buFont typeface="Arial"/>
              <a:buChar char="•"/>
            </a:pPr>
            <a:r>
              <a:rPr lang="en-US" sz="2387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Psychological Well-being:</a:t>
            </a:r>
            <a:r>
              <a:rPr lang="en-US" sz="238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relates to your cognitive functions and your sense of self. Your ability to think clearly, solve problems, learn new things, make decisions and develop a sense of purpose and self-esteem. It’s about having a realistic perception of yourself and the world around you.</a:t>
            </a:r>
          </a:p>
          <a:p>
            <a:pPr marL="515398" lvl="1" indent="-257699" algn="just">
              <a:lnSpc>
                <a:spcPts val="3342"/>
              </a:lnSpc>
              <a:buFont typeface="Arial"/>
              <a:buChar char="•"/>
            </a:pPr>
            <a:r>
              <a:rPr lang="en-US" sz="2387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Social Well-being: </a:t>
            </a:r>
            <a:r>
              <a:rPr lang="en-US" sz="238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involves the ability to form and maintain healthy relationships, contribute to your community and feel connected to others. It includes a sense of </a:t>
            </a:r>
            <a:r>
              <a:rPr lang="en-US" sz="2387" b="1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belonging,empathy</a:t>
            </a:r>
            <a:r>
              <a:rPr lang="en-US" sz="2387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for others and effective communication skills.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17254"/>
            <a:ext cx="18288000" cy="1918964"/>
            <a:chOff x="0" y="0"/>
            <a:chExt cx="8153112" cy="8555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53112" cy="855508"/>
            </a:xfrm>
            <a:custGeom>
              <a:avLst/>
              <a:gdLst/>
              <a:ahLst/>
              <a:cxnLst/>
              <a:rect l="l" t="t" r="r" b="b"/>
              <a:pathLst>
                <a:path w="8153112" h="855508">
                  <a:moveTo>
                    <a:pt x="0" y="0"/>
                  </a:moveTo>
                  <a:lnTo>
                    <a:pt x="8153112" y="0"/>
                  </a:lnTo>
                  <a:lnTo>
                    <a:pt x="8153112" y="855508"/>
                  </a:lnTo>
                  <a:lnTo>
                    <a:pt x="0" y="855508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455344" cy="1434251"/>
            <a:chOff x="0" y="0"/>
            <a:chExt cx="4370370" cy="43070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0370" cy="4307029"/>
            </a:xfrm>
            <a:custGeom>
              <a:avLst/>
              <a:gdLst/>
              <a:ahLst/>
              <a:cxnLst/>
              <a:rect l="l" t="t" r="r" b="b"/>
              <a:pathLst>
                <a:path w="4370370" h="4307029">
                  <a:moveTo>
                    <a:pt x="0" y="0"/>
                  </a:moveTo>
                  <a:lnTo>
                    <a:pt x="4370370" y="0"/>
                  </a:lnTo>
                  <a:lnTo>
                    <a:pt x="4370370" y="4307029"/>
                  </a:lnTo>
                  <a:lnTo>
                    <a:pt x="0" y="4307029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342845" y="1028700"/>
            <a:ext cx="17919755" cy="8874221"/>
          </a:xfrm>
          <a:custGeom>
            <a:avLst/>
            <a:gdLst/>
            <a:ahLst/>
            <a:cxnLst/>
            <a:rect l="l" t="t" r="r" b="b"/>
            <a:pathLst>
              <a:path w="17919755" h="8874221">
                <a:moveTo>
                  <a:pt x="0" y="0"/>
                </a:moveTo>
                <a:lnTo>
                  <a:pt x="17919755" y="0"/>
                </a:lnTo>
                <a:lnTo>
                  <a:pt x="17919755" y="8874220"/>
                </a:lnTo>
                <a:lnTo>
                  <a:pt x="0" y="8874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66" b="-146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57400" y="266700"/>
            <a:ext cx="13725408" cy="95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5"/>
              </a:lnSpc>
            </a:pPr>
            <a:r>
              <a:rPr lang="en-US" sz="7245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MENTAL HEALTH CONTINUUM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028700"/>
            <a:ext cx="13289310" cy="9258300"/>
            <a:chOff x="0" y="0"/>
            <a:chExt cx="3604241" cy="2452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04240" cy="2452654"/>
            </a:xfrm>
            <a:custGeom>
              <a:avLst/>
              <a:gdLst/>
              <a:ahLst/>
              <a:cxnLst/>
              <a:rect l="l" t="t" r="r" b="b"/>
              <a:pathLst>
                <a:path w="3604240" h="2452654">
                  <a:moveTo>
                    <a:pt x="0" y="0"/>
                  </a:moveTo>
                  <a:lnTo>
                    <a:pt x="3604240" y="0"/>
                  </a:lnTo>
                  <a:lnTo>
                    <a:pt x="3604240" y="2452654"/>
                  </a:lnTo>
                  <a:lnTo>
                    <a:pt x="0" y="2452654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422173" y="5377032"/>
            <a:ext cx="6865827" cy="4922668"/>
          </a:xfrm>
          <a:custGeom>
            <a:avLst/>
            <a:gdLst/>
            <a:ahLst/>
            <a:cxnLst/>
            <a:rect l="l" t="t" r="r" b="b"/>
            <a:pathLst>
              <a:path w="6865827" h="4922668">
                <a:moveTo>
                  <a:pt x="0" y="0"/>
                </a:moveTo>
                <a:lnTo>
                  <a:pt x="6865827" y="0"/>
                </a:lnTo>
                <a:lnTo>
                  <a:pt x="6865827" y="4922668"/>
                </a:lnTo>
                <a:lnTo>
                  <a:pt x="0" y="4922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37759" y="403454"/>
            <a:ext cx="14883710" cy="625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4745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CHALLENGES FACED BY WOMEN IN SPORT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600" y="1397290"/>
            <a:ext cx="11006598" cy="8889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1788" lvl="1" indent="-305894" algn="l">
              <a:lnSpc>
                <a:spcPts val="3967"/>
              </a:lnSpc>
              <a:buFont typeface="Arial"/>
              <a:buChar char="•"/>
            </a:pP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Body Image &amp; Disordered Eating: Intense pressure to conform to sport-specific or societal ideals, weight demands, comparison culture</a:t>
            </a:r>
          </a:p>
          <a:p>
            <a:pPr marL="611788" lvl="1" indent="-305894" algn="l">
              <a:lnSpc>
                <a:spcPts val="3967"/>
              </a:lnSpc>
              <a:buFont typeface="Arial"/>
              <a:buChar char="•"/>
            </a:pP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Hormonal Fluctuations: Impact on mood, energy, recovery, injury risk (menstrual cycle, </a:t>
            </a:r>
            <a:r>
              <a:rPr lang="en-US" sz="2833" b="1" dirty="0" err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perimenopause</a:t>
            </a: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, postpartum)</a:t>
            </a:r>
          </a:p>
          <a:p>
            <a:pPr marL="611788" lvl="1" indent="-305894" algn="l">
              <a:lnSpc>
                <a:spcPts val="3967"/>
              </a:lnSpc>
              <a:buFont typeface="Arial"/>
              <a:buChar char="•"/>
            </a:pP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Energy Balance: Female Athlete Triad or RED-S(Relative Energy Deficiency in Sport)</a:t>
            </a:r>
          </a:p>
          <a:p>
            <a:pPr marL="611788" lvl="1" indent="-305894" algn="l">
              <a:lnSpc>
                <a:spcPts val="3967"/>
              </a:lnSpc>
              <a:buFont typeface="Arial"/>
              <a:buChar char="•"/>
            </a:pP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Relational Dynamics: Navigating team cohesion, coach-athlete relationships, potential for harassment/abuse.</a:t>
            </a:r>
          </a:p>
          <a:p>
            <a:pPr marL="611788" lvl="1" indent="-305894" algn="l">
              <a:lnSpc>
                <a:spcPts val="3967"/>
              </a:lnSpc>
              <a:buFont typeface="Arial"/>
              <a:buChar char="•"/>
            </a:pP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Perfectionism &amp; Self-Criticism: Often amplified in high-achieving environments.</a:t>
            </a:r>
          </a:p>
          <a:p>
            <a:pPr marL="611788" lvl="1" indent="-305894" algn="l">
              <a:lnSpc>
                <a:spcPts val="3967"/>
              </a:lnSpc>
              <a:buFont typeface="Arial"/>
              <a:buChar char="•"/>
            </a:pP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Violence and abuse </a:t>
            </a:r>
          </a:p>
          <a:p>
            <a:pPr marL="611788" lvl="1" indent="-305894" algn="l">
              <a:lnSpc>
                <a:spcPts val="3967"/>
              </a:lnSpc>
              <a:buFont typeface="Arial"/>
              <a:buChar char="•"/>
            </a:pP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Discrimination</a:t>
            </a:r>
          </a:p>
          <a:p>
            <a:pPr marL="611788" lvl="1" indent="-305894" algn="l">
              <a:lnSpc>
                <a:spcPts val="3967"/>
              </a:lnSpc>
              <a:buFont typeface="Arial"/>
              <a:buChar char="•"/>
            </a:pP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Career Transitions &amp; Identity: Athlete identity dominance, challenges with retirement or injury.</a:t>
            </a:r>
          </a:p>
          <a:p>
            <a:pPr marL="611788" lvl="1" indent="-305894" algn="l">
              <a:lnSpc>
                <a:spcPts val="3967"/>
              </a:lnSpc>
              <a:buFont typeface="Arial"/>
              <a:buChar char="•"/>
            </a:pPr>
            <a:r>
              <a:rPr lang="en-US" sz="283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Societal Pressures: Balancing sport with other life roles, gender stereotypes and biases ("prove yourself").</a:t>
            </a:r>
          </a:p>
          <a:p>
            <a:pPr algn="l">
              <a:lnSpc>
                <a:spcPts val="3967"/>
              </a:lnSpc>
            </a:pPr>
            <a:endParaRPr lang="en-US" sz="2833" b="1" dirty="0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1104900"/>
            <a:ext cx="18288001" cy="9182099"/>
            <a:chOff x="0" y="0"/>
            <a:chExt cx="3430556" cy="2452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0556" cy="2452654"/>
            </a:xfrm>
            <a:custGeom>
              <a:avLst/>
              <a:gdLst/>
              <a:ahLst/>
              <a:cxnLst/>
              <a:rect l="l" t="t" r="r" b="b"/>
              <a:pathLst>
                <a:path w="3430556" h="2452654">
                  <a:moveTo>
                    <a:pt x="0" y="0"/>
                  </a:moveTo>
                  <a:lnTo>
                    <a:pt x="3430556" y="0"/>
                  </a:lnTo>
                  <a:lnTo>
                    <a:pt x="3430556" y="2452654"/>
                  </a:lnTo>
                  <a:lnTo>
                    <a:pt x="0" y="2452654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75761" y="1670253"/>
            <a:ext cx="15600092" cy="7748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2"/>
              </a:lnSpc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Mental health directly impacts physical performance and vice versa.</a:t>
            </a:r>
          </a:p>
          <a:p>
            <a:pPr algn="l">
              <a:lnSpc>
                <a:spcPts val="3892"/>
              </a:lnSpc>
            </a:pPr>
            <a:endParaRPr lang="en-US" sz="2780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3892"/>
              </a:lnSpc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Negative Impacts: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Impaired focus, motivation and confidence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Increased injury risk: Anxiety can lead to overtraining or reckless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behavior.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Impaired decision-making &amp; reaction time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Slower recovery times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Reduced enjoyment &amp; increased burnout</a:t>
            </a:r>
          </a:p>
          <a:p>
            <a:pPr algn="l">
              <a:lnSpc>
                <a:spcPts val="3892"/>
              </a:lnSpc>
            </a:pPr>
            <a:endParaRPr lang="en-US" sz="2780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algn="l">
              <a:lnSpc>
                <a:spcPts val="3892"/>
              </a:lnSpc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Impact of Strong Mental Health: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Enhanced focus under pressure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Faster adaptation to setbacks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Sustained motivation &amp; effort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Improved learning &amp; skill acquisition</a:t>
            </a:r>
          </a:p>
          <a:p>
            <a:pPr marL="600277" lvl="1" indent="-300139" algn="l">
              <a:lnSpc>
                <a:spcPts val="3892"/>
              </a:lnSpc>
              <a:buFont typeface="Arial"/>
              <a:buChar char="•"/>
            </a:pPr>
            <a:r>
              <a:rPr lang="en-US" sz="278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Greater consistency &amp; peak performance</a:t>
            </a:r>
          </a:p>
        </p:txBody>
      </p:sp>
      <p:sp>
        <p:nvSpPr>
          <p:cNvPr id="7" name="Freeform 7"/>
          <p:cNvSpPr/>
          <p:nvPr/>
        </p:nvSpPr>
        <p:spPr>
          <a:xfrm>
            <a:off x="9554491" y="4240708"/>
            <a:ext cx="8733509" cy="5920891"/>
          </a:xfrm>
          <a:custGeom>
            <a:avLst/>
            <a:gdLst/>
            <a:ahLst/>
            <a:cxnLst/>
            <a:rect l="l" t="t" r="r" b="b"/>
            <a:pathLst>
              <a:path w="8733509" h="5920891">
                <a:moveTo>
                  <a:pt x="0" y="0"/>
                </a:moveTo>
                <a:lnTo>
                  <a:pt x="8733509" y="0"/>
                </a:lnTo>
                <a:lnTo>
                  <a:pt x="8733509" y="5920891"/>
                </a:lnTo>
                <a:lnTo>
                  <a:pt x="0" y="5920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3" r="-2902" b="-50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84751" y="475732"/>
            <a:ext cx="13306362" cy="552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5"/>
              </a:lnSpc>
            </a:pPr>
            <a:r>
              <a:rPr lang="en-US" sz="4145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EFFECTS OF MENTAL HEALTH ON PERFORMANCE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56254" y="1400401"/>
            <a:ext cx="9803046" cy="7486197"/>
            <a:chOff x="0" y="0"/>
            <a:chExt cx="4370370" cy="3337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70370" cy="3337478"/>
            </a:xfrm>
            <a:custGeom>
              <a:avLst/>
              <a:gdLst/>
              <a:ahLst/>
              <a:cxnLst/>
              <a:rect l="l" t="t" r="r" b="b"/>
              <a:pathLst>
                <a:path w="4370370" h="3337478">
                  <a:moveTo>
                    <a:pt x="0" y="0"/>
                  </a:moveTo>
                  <a:lnTo>
                    <a:pt x="4370370" y="0"/>
                  </a:lnTo>
                  <a:lnTo>
                    <a:pt x="4370370" y="3337478"/>
                  </a:lnTo>
                  <a:lnTo>
                    <a:pt x="0" y="3337478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68708" y="2354974"/>
            <a:ext cx="6852579" cy="5577053"/>
          </a:xfrm>
          <a:custGeom>
            <a:avLst/>
            <a:gdLst/>
            <a:ahLst/>
            <a:cxnLst/>
            <a:rect l="l" t="t" r="r" b="b"/>
            <a:pathLst>
              <a:path w="6852579" h="5577053">
                <a:moveTo>
                  <a:pt x="0" y="0"/>
                </a:moveTo>
                <a:lnTo>
                  <a:pt x="6852580" y="0"/>
                </a:lnTo>
                <a:lnTo>
                  <a:pt x="6852580" y="5577052"/>
                </a:lnTo>
                <a:lnTo>
                  <a:pt x="0" y="5577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76" r="-147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0600" y="430161"/>
            <a:ext cx="15093178" cy="589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45"/>
              </a:lnSpc>
            </a:pPr>
            <a:r>
              <a:rPr lang="en-US" sz="4445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RECOGNIZING SIGNS OF MENTAL HEALTH ISSUES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95709" y="2194886"/>
            <a:ext cx="7604525" cy="615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23"/>
              </a:lnSpc>
            </a:pPr>
            <a:r>
              <a:rPr lang="en-US" sz="2945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Take a few moments to think about athletes you know. What signs of mental health issues have you observed?</a:t>
            </a:r>
          </a:p>
          <a:p>
            <a:pPr algn="just">
              <a:lnSpc>
                <a:spcPts val="4123"/>
              </a:lnSpc>
            </a:pPr>
            <a:r>
              <a:rPr lang="en-US" sz="2945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 </a:t>
            </a:r>
          </a:p>
          <a:p>
            <a:pPr algn="just">
              <a:lnSpc>
                <a:spcPts val="4123"/>
              </a:lnSpc>
            </a:pPr>
            <a:r>
              <a:rPr lang="en-US" sz="2945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Common Signs:</a:t>
            </a:r>
          </a:p>
          <a:p>
            <a:pPr marL="635930" lvl="1" indent="-317965" algn="just">
              <a:lnSpc>
                <a:spcPts val="4123"/>
              </a:lnSpc>
              <a:buFont typeface="Arial"/>
              <a:buChar char="•"/>
            </a:pPr>
            <a:r>
              <a:rPr lang="en-US" sz="2945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Behavioral changes (withdrawal from team interactions).</a:t>
            </a:r>
          </a:p>
          <a:p>
            <a:pPr marL="635930" lvl="1" indent="-317965" algn="just">
              <a:lnSpc>
                <a:spcPts val="4123"/>
              </a:lnSpc>
              <a:buFont typeface="Arial"/>
              <a:buChar char="•"/>
            </a:pPr>
            <a:r>
              <a:rPr lang="en-US" sz="2945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Emotional instability (excessive irritation or mood swings).</a:t>
            </a:r>
          </a:p>
          <a:p>
            <a:pPr marL="635930" lvl="1" indent="-317965" algn="just">
              <a:lnSpc>
                <a:spcPts val="4123"/>
              </a:lnSpc>
              <a:buFont typeface="Arial"/>
              <a:buChar char="•"/>
            </a:pPr>
            <a:r>
              <a:rPr lang="en-US" sz="2945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Physical symptoms (fatigue, insomnia, changes in appetite).</a:t>
            </a:r>
          </a:p>
          <a:p>
            <a:pPr algn="just">
              <a:lnSpc>
                <a:spcPts val="4123"/>
              </a:lnSpc>
            </a:pPr>
            <a:endParaRPr lang="en-US" sz="2945" b="1">
              <a:solidFill>
                <a:srgbClr val="000000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952501"/>
            <a:ext cx="18288001" cy="9334499"/>
            <a:chOff x="0" y="0"/>
            <a:chExt cx="3430556" cy="2452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0556" cy="2452654"/>
            </a:xfrm>
            <a:custGeom>
              <a:avLst/>
              <a:gdLst/>
              <a:ahLst/>
              <a:cxnLst/>
              <a:rect l="l" t="t" r="r" b="b"/>
              <a:pathLst>
                <a:path w="3430556" h="2452654">
                  <a:moveTo>
                    <a:pt x="0" y="0"/>
                  </a:moveTo>
                  <a:lnTo>
                    <a:pt x="3430556" y="0"/>
                  </a:lnTo>
                  <a:lnTo>
                    <a:pt x="3430556" y="2452654"/>
                  </a:lnTo>
                  <a:lnTo>
                    <a:pt x="0" y="2452654"/>
                  </a:lnTo>
                  <a:close/>
                </a:path>
              </a:pathLst>
            </a:custGeom>
            <a:solidFill>
              <a:srgbClr val="D6CAB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667000" y="342900"/>
            <a:ext cx="12360864" cy="552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5"/>
              </a:lnSpc>
            </a:pPr>
            <a:r>
              <a:rPr lang="en-US" sz="4145" b="1" u="sng" dirty="0">
                <a:solidFill>
                  <a:srgbClr val="534532"/>
                </a:solidFill>
                <a:latin typeface="Bree Serif"/>
                <a:ea typeface="Bree Serif"/>
                <a:cs typeface="Bree Serif"/>
                <a:sym typeface="Bree Serif"/>
              </a:rPr>
              <a:t>HOW TO IDENTIFY MENTAL CHALLENGES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39200" y="1257300"/>
            <a:ext cx="11075123" cy="856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57"/>
              </a:lnSpc>
            </a:pPr>
            <a:r>
              <a:rPr lang="en-US" sz="2683" u="sng" dirty="0">
                <a:solidFill>
                  <a:srgbClr val="534532"/>
                </a:solidFill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en-US" sz="2683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I. Behavioral Signs:</a:t>
            </a:r>
          </a:p>
          <a:p>
            <a:pPr algn="just">
              <a:lnSpc>
                <a:spcPts val="3757"/>
              </a:lnSpc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These are observable changes in how a person acts.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Social Withdrawal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Changes in Sleep Patterns: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Insomnia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Hypersomnia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Disturbed sleep patterns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Changes in Appetite or Weight: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Significant weight loss due to lack of appetite.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Significant weight gain due to overeating or</a:t>
            </a:r>
          </a:p>
          <a:p>
            <a:pPr algn="just">
              <a:lnSpc>
                <a:spcPts val="3757"/>
              </a:lnSpc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emotional eating.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Decreased performance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Increased Substance Use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Restlessness or Agitation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Slowed Movement or Speech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Reckless or Impulsive Behavior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Self-Harm</a:t>
            </a:r>
          </a:p>
          <a:p>
            <a:pPr marL="579447" lvl="1" indent="-289723" algn="just">
              <a:lnSpc>
                <a:spcPts val="3757"/>
              </a:lnSpc>
              <a:buFont typeface="Arial"/>
              <a:buChar char="•"/>
            </a:pPr>
            <a:r>
              <a:rPr lang="en-US" sz="2683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Talking about Death or Suicidal ideation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3400" y="1333500"/>
            <a:ext cx="7241890" cy="800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2"/>
              </a:lnSpc>
            </a:pPr>
            <a:r>
              <a:rPr lang="en-US" sz="2980" b="1" u="sng" dirty="0">
                <a:solidFill>
                  <a:srgbClr val="534532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</a:t>
            </a:r>
            <a:r>
              <a:rPr lang="en-US" sz="2980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. </a:t>
            </a:r>
            <a:r>
              <a:rPr lang="en-US" sz="2700" b="1" u="sng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Emotional Signs:</a:t>
            </a:r>
          </a:p>
          <a:p>
            <a:pPr algn="l">
              <a:lnSpc>
                <a:spcPts val="4172"/>
              </a:lnSpc>
            </a:pPr>
            <a:r>
              <a:rPr lang="en-US" sz="27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These are often among the first indicators that something is amiss</a:t>
            </a:r>
          </a:p>
          <a:p>
            <a:pPr algn="l">
              <a:lnSpc>
                <a:spcPts val="4172"/>
              </a:lnSpc>
            </a:pPr>
            <a:r>
              <a:rPr lang="en-US" sz="27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Persistent Sadness or Low Mood: Feeling down, hopeless, or empty for weeks or months, not just a passing mood.</a:t>
            </a:r>
          </a:p>
          <a:p>
            <a:pPr marL="643456" lvl="1" indent="-321728" algn="l">
              <a:lnSpc>
                <a:spcPts val="4172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Loss of Interest or Pleasure</a:t>
            </a:r>
          </a:p>
          <a:p>
            <a:pPr marL="643456" lvl="1" indent="-321728" algn="l">
              <a:lnSpc>
                <a:spcPts val="4172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Irritability or Anger</a:t>
            </a:r>
          </a:p>
          <a:p>
            <a:pPr marL="643456" lvl="1" indent="-321728" algn="l">
              <a:lnSpc>
                <a:spcPts val="4172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Excessive Worry or Fear</a:t>
            </a:r>
          </a:p>
          <a:p>
            <a:pPr marL="643456" lvl="1" indent="-321728" algn="l">
              <a:lnSpc>
                <a:spcPts val="4172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Extreme Mood Swings</a:t>
            </a:r>
          </a:p>
          <a:p>
            <a:pPr marL="643456" lvl="1" indent="-321728" algn="l">
              <a:lnSpc>
                <a:spcPts val="4172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Feelings of Guilt or Worthlessness</a:t>
            </a:r>
          </a:p>
          <a:p>
            <a:pPr marL="643456" lvl="1" indent="-321728" algn="l">
              <a:lnSpc>
                <a:spcPts val="4172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Feeling Overwhelmed</a:t>
            </a:r>
          </a:p>
          <a:p>
            <a:pPr marL="643456" lvl="1" indent="-321728" algn="l">
              <a:lnSpc>
                <a:spcPts val="4172"/>
              </a:lnSpc>
              <a:buFont typeface="Arial"/>
              <a:buChar char="•"/>
            </a:pPr>
            <a:r>
              <a:rPr lang="en-US" sz="2700" b="1" dirty="0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Numbness or Apathy: A feeling of being disconnected from emotions, people, or surroundings; a lack of care or interest.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1613</Words>
  <Application>Microsoft Macintosh PowerPoint</Application>
  <PresentationFormat>Custom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Bree Serif</vt:lpstr>
      <vt:lpstr>Proxima Nova Bold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Mental Health in Female Athletes</dc:title>
  <cp:lastModifiedBy>Rowena Tirop</cp:lastModifiedBy>
  <cp:revision>4</cp:revision>
  <dcterms:created xsi:type="dcterms:W3CDTF">2006-08-16T00:00:00Z</dcterms:created>
  <dcterms:modified xsi:type="dcterms:W3CDTF">2025-07-24T09:41:25Z</dcterms:modified>
  <dc:identifier>DAGt6yhmdVA</dc:identifier>
</cp:coreProperties>
</file>